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1pPr>
    <a:lvl2pPr marL="0" marR="0" indent="34290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2pPr>
    <a:lvl3pPr marL="0" marR="0" indent="68580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3pPr>
    <a:lvl4pPr marL="0" marR="0" indent="102870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4pPr>
    <a:lvl5pPr marL="0" marR="0" indent="137160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5pPr>
    <a:lvl6pPr marL="0" marR="0" indent="171450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6pPr>
    <a:lvl7pPr marL="0" marR="0" indent="205740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7pPr>
    <a:lvl8pPr marL="0" marR="0" indent="240030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8pPr>
    <a:lvl9pPr marL="0" marR="0" indent="274320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b="def" i="def"/>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b="def" i="def"/>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b="def" i="def"/>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b="def" i="def"/>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5" name="Shape 145"/>
          <p:cNvSpPr/>
          <p:nvPr>
            <p:ph type="sldImg"/>
          </p:nvPr>
        </p:nvSpPr>
        <p:spPr>
          <a:xfrm>
            <a:off x="1143000" y="685800"/>
            <a:ext cx="4572000" cy="3429000"/>
          </a:xfrm>
          <a:prstGeom prst="rect">
            <a:avLst/>
          </a:prstGeom>
        </p:spPr>
        <p:txBody>
          <a:bodyPr/>
          <a:lstStyle/>
          <a:p>
            <a:pPr/>
          </a:p>
        </p:txBody>
      </p:sp>
      <p:sp>
        <p:nvSpPr>
          <p:cNvPr id="146" name="Shape 14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Linea"/>
          <p:cNvSpPr/>
          <p:nvPr/>
        </p:nvSpPr>
        <p:spPr>
          <a:xfrm>
            <a:off x="1016000" y="7874000"/>
            <a:ext cx="22351997"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2" name="Titolo Testo"/>
          <p:cNvSpPr txBox="1"/>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pPr/>
            <a:r>
              <a:t>Titolo Testo</a:t>
            </a:r>
          </a:p>
        </p:txBody>
      </p:sp>
      <p:sp>
        <p:nvSpPr>
          <p:cNvPr id="13" name="Corpo livello uno…"/>
          <p:cNvSpPr txBox="1"/>
          <p:nvPr>
            <p:ph type="body" sz="half" idx="1"/>
          </p:nvPr>
        </p:nvSpPr>
        <p:spPr>
          <a:xfrm>
            <a:off x="1016000" y="7975600"/>
            <a:ext cx="22352000" cy="4597400"/>
          </a:xfrm>
          <a:prstGeom prst="rect">
            <a:avLst/>
          </a:prstGeom>
        </p:spPr>
        <p:txBody>
          <a:bodyPr/>
          <a:lstStyle>
            <a:lvl1pPr marL="0" indent="0" algn="ctr">
              <a:lnSpc>
                <a:spcPct val="70000"/>
              </a:lnSpc>
              <a:spcBef>
                <a:spcPts val="0"/>
              </a:spcBef>
              <a:buSzTx/>
              <a:buFontTx/>
              <a:buNone/>
              <a:defRPr i="1" sz="7000">
                <a:solidFill>
                  <a:srgbClr val="747676"/>
                </a:solidFill>
              </a:defRPr>
            </a:lvl1pPr>
            <a:lvl2pPr marL="0" indent="0" algn="ctr">
              <a:lnSpc>
                <a:spcPct val="70000"/>
              </a:lnSpc>
              <a:spcBef>
                <a:spcPts val="0"/>
              </a:spcBef>
              <a:buSzTx/>
              <a:buFontTx/>
              <a:buNone/>
              <a:defRPr i="1" sz="7000">
                <a:solidFill>
                  <a:srgbClr val="747676"/>
                </a:solidFill>
              </a:defRPr>
            </a:lvl2pPr>
            <a:lvl3pPr marL="0" indent="0" algn="ctr">
              <a:lnSpc>
                <a:spcPct val="70000"/>
              </a:lnSpc>
              <a:spcBef>
                <a:spcPts val="0"/>
              </a:spcBef>
              <a:buSzTx/>
              <a:buFontTx/>
              <a:buNone/>
              <a:defRPr i="1" sz="7000">
                <a:solidFill>
                  <a:srgbClr val="747676"/>
                </a:solidFill>
              </a:defRPr>
            </a:lvl3pPr>
            <a:lvl4pPr marL="0" indent="0" algn="ctr">
              <a:lnSpc>
                <a:spcPct val="70000"/>
              </a:lnSpc>
              <a:spcBef>
                <a:spcPts val="0"/>
              </a:spcBef>
              <a:buSzTx/>
              <a:buFontTx/>
              <a:buNone/>
              <a:defRPr i="1" sz="7000">
                <a:solidFill>
                  <a:srgbClr val="747676"/>
                </a:solidFill>
              </a:defRPr>
            </a:lvl4pPr>
            <a:lvl5pPr marL="0" indent="0" algn="ctr">
              <a:lnSpc>
                <a:spcPct val="70000"/>
              </a:lnSpc>
              <a:spcBef>
                <a:spcPts val="0"/>
              </a:spcBef>
              <a:buSzTx/>
              <a:buFontTx/>
              <a:buNone/>
              <a:defRPr i="1" sz="7000">
                <a:solidFill>
                  <a:srgbClr val="747676"/>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4" name="Numero diapositiva"/>
          <p:cNvSpPr txBox="1"/>
          <p:nvPr>
            <p:ph type="sldNum" sz="quarter" idx="2"/>
          </p:nvPr>
        </p:nvSpPr>
        <p:spPr>
          <a:xfrm>
            <a:off x="22944467" y="12922250"/>
            <a:ext cx="419089"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lenco">
    <p:spTree>
      <p:nvGrpSpPr>
        <p:cNvPr id="1" name=""/>
        <p:cNvGrpSpPr/>
        <p:nvPr/>
      </p:nvGrpSpPr>
      <p:grpSpPr>
        <a:xfrm>
          <a:off x="0" y="0"/>
          <a:ext cx="0" cy="0"/>
          <a:chOff x="0" y="0"/>
          <a:chExt cx="0" cy="0"/>
        </a:xfrm>
      </p:grpSpPr>
      <p:sp>
        <p:nvSpPr>
          <p:cNvPr id="102"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10" name="Sfondo astratto con rettangoli sovrapposti di colore rosso e bianco"/>
          <p:cNvSpPr/>
          <p:nvPr>
            <p:ph type="pic" idx="21"/>
          </p:nvPr>
        </p:nvSpPr>
        <p:spPr>
          <a:xfrm>
            <a:off x="1016000" y="-1333500"/>
            <a:ext cx="13970000" cy="15177823"/>
          </a:xfrm>
          <a:prstGeom prst="rect">
            <a:avLst/>
          </a:prstGeom>
        </p:spPr>
        <p:txBody>
          <a:bodyPr lIns="91439" tIns="45719" rIns="91439" bIns="45719">
            <a:noAutofit/>
          </a:bodyPr>
          <a:lstStyle/>
          <a:p>
            <a:pPr/>
          </a:p>
        </p:txBody>
      </p:sp>
      <p:sp>
        <p:nvSpPr>
          <p:cNvPr id="111" name="Sfondo astratto con forme sovrapposte di colore verde e giallo"/>
          <p:cNvSpPr/>
          <p:nvPr>
            <p:ph type="pic" sz="half" idx="22"/>
          </p:nvPr>
        </p:nvSpPr>
        <p:spPr>
          <a:xfrm>
            <a:off x="15240000" y="-1130300"/>
            <a:ext cx="9296400" cy="8034867"/>
          </a:xfrm>
          <a:prstGeom prst="rect">
            <a:avLst/>
          </a:prstGeom>
        </p:spPr>
        <p:txBody>
          <a:bodyPr lIns="91439" tIns="45719" rIns="91439" bIns="45719">
            <a:noAutofit/>
          </a:bodyPr>
          <a:lstStyle/>
          <a:p>
            <a:pPr/>
          </a:p>
        </p:txBody>
      </p:sp>
      <p:sp>
        <p:nvSpPr>
          <p:cNvPr id="112" name="Sfondo astratto con cerchi sovrapposti di colore blu, verde e bianco di diverse dimensioni"/>
          <p:cNvSpPr/>
          <p:nvPr>
            <p:ph type="pic" sz="half" idx="23"/>
          </p:nvPr>
        </p:nvSpPr>
        <p:spPr>
          <a:xfrm>
            <a:off x="15240000" y="5778500"/>
            <a:ext cx="8382000" cy="8382000"/>
          </a:xfrm>
          <a:prstGeom prst="rect">
            <a:avLst/>
          </a:prstGeom>
        </p:spPr>
        <p:txBody>
          <a:bodyPr lIns="91439" tIns="45719" rIns="91439" bIns="45719">
            <a:noAutofit/>
          </a:bodyPr>
          <a:lstStyle/>
          <a:p>
            <a:pPr/>
          </a:p>
        </p:txBody>
      </p:sp>
      <p:sp>
        <p:nvSpPr>
          <p:cNvPr id="113" name="Corpo livello uno…"/>
          <p:cNvSpPr txBox="1"/>
          <p:nvPr>
            <p:ph type="body" sz="quarter" idx="1"/>
          </p:nvPr>
        </p:nvSpPr>
        <p:spPr>
          <a:xfrm>
            <a:off x="1016000" y="11137900"/>
            <a:ext cx="22352000" cy="1905000"/>
          </a:xfrm>
          <a:prstGeom prst="rect">
            <a:avLst/>
          </a:prstGeom>
        </p:spPr>
        <p:txBody>
          <a:bodyPr/>
          <a:lstStyle>
            <a:lvl1pPr marL="0" indent="0">
              <a:spcBef>
                <a:spcPts val="2000"/>
              </a:spcBef>
              <a:buSzTx/>
              <a:buFontTx/>
              <a:buNone/>
              <a:defRPr i="1" spc="39" sz="4000"/>
            </a:lvl1pPr>
            <a:lvl2pPr marL="0" indent="0">
              <a:spcBef>
                <a:spcPts val="2000"/>
              </a:spcBef>
              <a:buSzTx/>
              <a:buFontTx/>
              <a:buNone/>
              <a:defRPr i="1" spc="39" sz="4000"/>
            </a:lvl2pPr>
            <a:lvl3pPr marL="0" indent="0">
              <a:spcBef>
                <a:spcPts val="2000"/>
              </a:spcBef>
              <a:buSzTx/>
              <a:buFontTx/>
              <a:buNone/>
              <a:defRPr i="1" spc="39" sz="4000"/>
            </a:lvl3pPr>
            <a:lvl4pPr marL="0" indent="0">
              <a:spcBef>
                <a:spcPts val="2000"/>
              </a:spcBef>
              <a:buSzTx/>
              <a:buFontTx/>
              <a:buNone/>
              <a:defRPr i="1" spc="39" sz="4000"/>
            </a:lvl4pPr>
            <a:lvl5pPr marL="0" indent="0">
              <a:spcBef>
                <a:spcPts val="2000"/>
              </a:spcBef>
              <a:buSzTx/>
              <a:buFontTx/>
              <a:buNone/>
              <a:defRPr i="1" spc="39" sz="4000"/>
            </a:lvl5pPr>
          </a:lstStyle>
          <a:p>
            <a:pPr/>
            <a:r>
              <a:t>Corpo livello uno</a:t>
            </a:r>
          </a:p>
          <a:p>
            <a:pPr lvl="1"/>
            <a:r>
              <a:t>Corpo livello due</a:t>
            </a:r>
          </a:p>
          <a:p>
            <a:pPr lvl="2"/>
            <a:r>
              <a:t>Corpo livello tre</a:t>
            </a:r>
          </a:p>
          <a:p>
            <a:pPr lvl="3"/>
            <a:r>
              <a:t>Corpo livello quattro</a:t>
            </a:r>
          </a:p>
          <a:p>
            <a:pPr lvl="4"/>
            <a:r>
              <a:t>Corpo livello cinque</a:t>
            </a:r>
          </a:p>
        </p:txBody>
      </p:sp>
      <p:sp>
        <p:nvSpPr>
          <p:cNvPr id="11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121" name="&quot;"/>
          <p:cNvSpPr txBox="1"/>
          <p:nvPr/>
        </p:nvSpPr>
        <p:spPr>
          <a:xfrm>
            <a:off x="965200" y="1041400"/>
            <a:ext cx="3130550" cy="5956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0000">
                <a:solidFill>
                  <a:srgbClr val="E4E4E4"/>
                </a:solidFill>
                <a:latin typeface="Baskerville"/>
                <a:ea typeface="Baskerville"/>
                <a:cs typeface="Baskerville"/>
                <a:sym typeface="Baskerville"/>
              </a:defRPr>
            </a:lvl1pPr>
          </a:lstStyle>
          <a:p>
            <a:pPr/>
            <a:r>
              <a:t>"</a:t>
            </a:r>
          </a:p>
        </p:txBody>
      </p:sp>
      <p:sp>
        <p:nvSpPr>
          <p:cNvPr id="122" name="Inserisci qui una citazione."/>
          <p:cNvSpPr txBox="1"/>
          <p:nvPr>
            <p:ph type="body" sz="quarter" idx="21"/>
          </p:nvPr>
        </p:nvSpPr>
        <p:spPr>
          <a:xfrm>
            <a:off x="3632200" y="5442942"/>
            <a:ext cx="19735800" cy="1320801"/>
          </a:xfrm>
          <a:prstGeom prst="rect">
            <a:avLst/>
          </a:prstGeom>
        </p:spPr>
        <p:txBody>
          <a:bodyPr>
            <a:spAutoFit/>
          </a:bodyPr>
          <a:lstStyle>
            <a:lvl1pPr marL="0" indent="0">
              <a:spcBef>
                <a:spcPts val="2300"/>
              </a:spcBef>
              <a:buSzTx/>
              <a:buFontTx/>
              <a:buNone/>
              <a:defRPr sz="7000">
                <a:solidFill>
                  <a:srgbClr val="747676"/>
                </a:solidFill>
              </a:defRPr>
            </a:lvl1pPr>
          </a:lstStyle>
          <a:p>
            <a:pPr/>
            <a:r>
              <a:t>Inserisci qui una citazione.</a:t>
            </a:r>
          </a:p>
        </p:txBody>
      </p:sp>
      <p:sp>
        <p:nvSpPr>
          <p:cNvPr id="123" name="–Giovanni Mela"/>
          <p:cNvSpPr txBox="1"/>
          <p:nvPr>
            <p:ph type="body" sz="quarter" idx="22"/>
          </p:nvPr>
        </p:nvSpPr>
        <p:spPr>
          <a:xfrm>
            <a:off x="3632200" y="10756900"/>
            <a:ext cx="19735800" cy="1320800"/>
          </a:xfrm>
          <a:prstGeom prst="rect">
            <a:avLst/>
          </a:prstGeom>
        </p:spPr>
        <p:txBody>
          <a:bodyPr>
            <a:spAutoFit/>
          </a:bodyPr>
          <a:lstStyle>
            <a:lvl1pPr marL="0" indent="0" algn="r">
              <a:lnSpc>
                <a:spcPct val="70000"/>
              </a:lnSpc>
              <a:spcBef>
                <a:spcPts val="2300"/>
              </a:spcBef>
              <a:buSzTx/>
              <a:buFontTx/>
              <a:buNone/>
              <a:defRPr i="1" sz="7000">
                <a:solidFill>
                  <a:srgbClr val="6B6D6D"/>
                </a:solidFill>
              </a:defRPr>
            </a:lvl1pPr>
          </a:lstStyle>
          <a:p>
            <a:pPr/>
            <a:r>
              <a:t>–Giovanni Mela</a:t>
            </a:r>
          </a:p>
        </p:txBody>
      </p:sp>
      <p:sp>
        <p:nvSpPr>
          <p:cNvPr id="12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1" name="Sfondo astratto con rettangoli sovrapposti di colore rosso e bianco"/>
          <p:cNvSpPr/>
          <p:nvPr>
            <p:ph type="pic" idx="21"/>
          </p:nvPr>
        </p:nvSpPr>
        <p:spPr>
          <a:xfrm>
            <a:off x="-127000" y="-2540000"/>
            <a:ext cx="24637999" cy="26768159"/>
          </a:xfrm>
          <a:prstGeom prst="rect">
            <a:avLst/>
          </a:prstGeom>
        </p:spPr>
        <p:txBody>
          <a:bodyPr lIns="91439" tIns="45719" rIns="91439" bIns="45719">
            <a:noAutofit/>
          </a:bodyPr>
          <a:lstStyle/>
          <a:p>
            <a:pPr/>
          </a:p>
        </p:txBody>
      </p:sp>
      <p:sp>
        <p:nvSpPr>
          <p:cNvPr id="132" name="Numero diapositiva"/>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3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21" name="Sfondo astratto con rettangoli sovrapposti di colore rosso e bianco"/>
          <p:cNvSpPr/>
          <p:nvPr>
            <p:ph type="pic" idx="21"/>
          </p:nvPr>
        </p:nvSpPr>
        <p:spPr>
          <a:xfrm>
            <a:off x="-38100" y="-4394200"/>
            <a:ext cx="24460199" cy="26574989"/>
          </a:xfrm>
          <a:prstGeom prst="rect">
            <a:avLst/>
          </a:prstGeom>
        </p:spPr>
        <p:txBody>
          <a:bodyPr lIns="91439" tIns="45719" rIns="91439" bIns="45719">
            <a:noAutofit/>
          </a:bodyPr>
          <a:lstStyle/>
          <a:p>
            <a:pPr/>
          </a:p>
        </p:txBody>
      </p:sp>
      <p:sp>
        <p:nvSpPr>
          <p:cNvPr id="22" name="Rettangolo"/>
          <p:cNvSpPr/>
          <p:nvPr>
            <p:ph type="body" sz="half" idx="22"/>
          </p:nvPr>
        </p:nvSpPr>
        <p:spPr>
          <a:xfrm>
            <a:off x="0" y="7620000"/>
            <a:ext cx="24384000" cy="5080000"/>
          </a:xfrm>
          <a:prstGeom prst="rect">
            <a:avLst/>
          </a:prstGeom>
          <a:solidFill>
            <a:srgbClr val="FFFFFF"/>
          </a:solidFill>
        </p:spPr>
        <p:txBody>
          <a:bodyPr anchor="ctr">
            <a:noAutofit/>
          </a:bodyPr>
          <a:lstStyle/>
          <a:p>
            <a:pPr marL="0" indent="0" algn="ctr">
              <a:spcBef>
                <a:spcPts val="0"/>
              </a:spcBef>
              <a:buSzTx/>
              <a:buFontTx/>
              <a:buNone/>
              <a:defRPr sz="3500">
                <a:latin typeface="DIN Alternate Bold"/>
                <a:ea typeface="DIN Alternate Bold"/>
                <a:cs typeface="DIN Alternate Bold"/>
                <a:sym typeface="DIN Alternate Bold"/>
              </a:defRPr>
            </a:pPr>
          </a:p>
        </p:txBody>
      </p:sp>
      <p:sp>
        <p:nvSpPr>
          <p:cNvPr id="23" name="Linea"/>
          <p:cNvSpPr/>
          <p:nvPr/>
        </p:nvSpPr>
        <p:spPr>
          <a:xfrm>
            <a:off x="1016000" y="10718800"/>
            <a:ext cx="22352002"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4" name="Titolo Testo"/>
          <p:cNvSpPr txBox="1"/>
          <p:nvPr>
            <p:ph type="title"/>
          </p:nvPr>
        </p:nvSpPr>
        <p:spPr>
          <a:xfrm>
            <a:off x="1016000" y="7823200"/>
            <a:ext cx="22352000" cy="3111500"/>
          </a:xfrm>
          <a:prstGeom prst="rect">
            <a:avLst/>
          </a:prstGeom>
        </p:spPr>
        <p:txBody>
          <a:bodyPr anchor="b"/>
          <a:lstStyle>
            <a:lvl1pPr algn="r">
              <a:lnSpc>
                <a:spcPct val="80000"/>
              </a:lnSpc>
              <a:spcBef>
                <a:spcPts val="0"/>
              </a:spcBef>
              <a:defRPr sz="17100">
                <a:solidFill>
                  <a:srgbClr val="5C5C5C"/>
                </a:solidFill>
              </a:defRPr>
            </a:lvl1pPr>
          </a:lstStyle>
          <a:p>
            <a:pPr/>
            <a:r>
              <a:t>Titolo Testo</a:t>
            </a:r>
          </a:p>
        </p:txBody>
      </p:sp>
      <p:sp>
        <p:nvSpPr>
          <p:cNvPr id="25" name="Corpo livello uno…"/>
          <p:cNvSpPr txBox="1"/>
          <p:nvPr>
            <p:ph type="body" sz="quarter" idx="1"/>
          </p:nvPr>
        </p:nvSpPr>
        <p:spPr>
          <a:xfrm>
            <a:off x="1016000" y="10795000"/>
            <a:ext cx="22352000" cy="1727200"/>
          </a:xfrm>
          <a:prstGeom prst="rect">
            <a:avLst/>
          </a:prstGeom>
        </p:spPr>
        <p:txBody>
          <a:bodyPr/>
          <a:lstStyle>
            <a:lvl1pPr marL="0" indent="0" algn="r">
              <a:lnSpc>
                <a:spcPct val="70000"/>
              </a:lnSpc>
              <a:spcBef>
                <a:spcPts val="800"/>
              </a:spcBef>
              <a:buSzTx/>
              <a:buFontTx/>
              <a:buNone/>
              <a:defRPr i="1" sz="7000">
                <a:solidFill>
                  <a:srgbClr val="747676"/>
                </a:solidFill>
              </a:defRPr>
            </a:lvl1pPr>
            <a:lvl2pPr marL="0" indent="0" algn="r">
              <a:lnSpc>
                <a:spcPct val="70000"/>
              </a:lnSpc>
              <a:spcBef>
                <a:spcPts val="800"/>
              </a:spcBef>
              <a:buSzTx/>
              <a:buFontTx/>
              <a:buNone/>
              <a:defRPr i="1" sz="7000">
                <a:solidFill>
                  <a:srgbClr val="747676"/>
                </a:solidFill>
              </a:defRPr>
            </a:lvl2pPr>
            <a:lvl3pPr marL="0" indent="0" algn="r">
              <a:lnSpc>
                <a:spcPct val="70000"/>
              </a:lnSpc>
              <a:spcBef>
                <a:spcPts val="800"/>
              </a:spcBef>
              <a:buSzTx/>
              <a:buFontTx/>
              <a:buNone/>
              <a:defRPr i="1" sz="7000">
                <a:solidFill>
                  <a:srgbClr val="747676"/>
                </a:solidFill>
              </a:defRPr>
            </a:lvl3pPr>
            <a:lvl4pPr marL="0" indent="0" algn="r">
              <a:lnSpc>
                <a:spcPct val="70000"/>
              </a:lnSpc>
              <a:spcBef>
                <a:spcPts val="800"/>
              </a:spcBef>
              <a:buSzTx/>
              <a:buFontTx/>
              <a:buNone/>
              <a:defRPr i="1" sz="7000">
                <a:solidFill>
                  <a:srgbClr val="747676"/>
                </a:solidFill>
              </a:defRPr>
            </a:lvl4pPr>
            <a:lvl5pPr marL="0" indent="0" algn="r">
              <a:lnSpc>
                <a:spcPct val="70000"/>
              </a:lnSpc>
              <a:spcBef>
                <a:spcPts val="800"/>
              </a:spcBef>
              <a:buSzTx/>
              <a:buFontTx/>
              <a:buNone/>
              <a:defRPr i="1" sz="7000">
                <a:solidFill>
                  <a:srgbClr val="747676"/>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6" name="Numero diapositiva"/>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3" name="Titolo Testo"/>
          <p:cNvSpPr txBox="1"/>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pPr/>
            <a:r>
              <a:t>Titolo Testo</a:t>
            </a:r>
          </a:p>
        </p:txBody>
      </p:sp>
      <p:sp>
        <p:nvSpPr>
          <p:cNvPr id="34" name="Numero diapositiva"/>
          <p:cNvSpPr txBox="1"/>
          <p:nvPr>
            <p:ph type="sldNum" sz="quarter" idx="2"/>
          </p:nvPr>
        </p:nvSpPr>
        <p:spPr>
          <a:xfrm>
            <a:off x="22948900" y="12922250"/>
            <a:ext cx="419088"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41" name="Linea"/>
          <p:cNvSpPr/>
          <p:nvPr/>
        </p:nvSpPr>
        <p:spPr>
          <a:xfrm>
            <a:off x="1016000" y="10718800"/>
            <a:ext cx="120904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42" name="Sfondo astratto con cerchi sovrapposti di colore blu, verde e bianco di diverse dimensioni"/>
          <p:cNvSpPr/>
          <p:nvPr>
            <p:ph type="pic" idx="21"/>
          </p:nvPr>
        </p:nvSpPr>
        <p:spPr>
          <a:xfrm>
            <a:off x="12306300" y="-114300"/>
            <a:ext cx="13931900" cy="13931900"/>
          </a:xfrm>
          <a:prstGeom prst="rect">
            <a:avLst/>
          </a:prstGeom>
        </p:spPr>
        <p:txBody>
          <a:bodyPr lIns="91439" tIns="45719" rIns="91439" bIns="45719">
            <a:noAutofit/>
          </a:bodyPr>
          <a:lstStyle/>
          <a:p>
            <a:pPr/>
          </a:p>
        </p:txBody>
      </p:sp>
      <p:sp>
        <p:nvSpPr>
          <p:cNvPr id="43" name="Titolo Testo"/>
          <p:cNvSpPr txBox="1"/>
          <p:nvPr>
            <p:ph type="title"/>
          </p:nvPr>
        </p:nvSpPr>
        <p:spPr>
          <a:xfrm>
            <a:off x="1016000" y="1155700"/>
            <a:ext cx="12090400" cy="9779000"/>
          </a:xfrm>
          <a:prstGeom prst="rect">
            <a:avLst/>
          </a:prstGeom>
        </p:spPr>
        <p:txBody>
          <a:bodyPr anchor="b"/>
          <a:lstStyle>
            <a:lvl1pPr algn="r">
              <a:lnSpc>
                <a:spcPct val="80000"/>
              </a:lnSpc>
              <a:spcBef>
                <a:spcPts val="0"/>
              </a:spcBef>
              <a:defRPr sz="17100">
                <a:solidFill>
                  <a:srgbClr val="5C5C5C"/>
                </a:solidFill>
              </a:defRPr>
            </a:lvl1pPr>
          </a:lstStyle>
          <a:p>
            <a:pPr/>
            <a:r>
              <a:t>Titolo Testo</a:t>
            </a:r>
          </a:p>
        </p:txBody>
      </p:sp>
      <p:sp>
        <p:nvSpPr>
          <p:cNvPr id="44" name="Corpo livello uno…"/>
          <p:cNvSpPr txBox="1"/>
          <p:nvPr>
            <p:ph type="body" sz="quarter" idx="1"/>
          </p:nvPr>
        </p:nvSpPr>
        <p:spPr>
          <a:xfrm>
            <a:off x="1016000" y="10795000"/>
            <a:ext cx="12090400" cy="1905000"/>
          </a:xfrm>
          <a:prstGeom prst="rect">
            <a:avLst/>
          </a:prstGeom>
        </p:spPr>
        <p:txBody>
          <a:bodyPr/>
          <a:lstStyle>
            <a:lvl1pPr marL="0" indent="0" algn="r">
              <a:lnSpc>
                <a:spcPct val="70000"/>
              </a:lnSpc>
              <a:spcBef>
                <a:spcPts val="800"/>
              </a:spcBef>
              <a:buSzTx/>
              <a:buFontTx/>
              <a:buNone/>
              <a:defRPr i="1" sz="7000">
                <a:solidFill>
                  <a:srgbClr val="747676"/>
                </a:solidFill>
              </a:defRPr>
            </a:lvl1pPr>
            <a:lvl2pPr marL="0" indent="0" algn="r">
              <a:lnSpc>
                <a:spcPct val="70000"/>
              </a:lnSpc>
              <a:spcBef>
                <a:spcPts val="800"/>
              </a:spcBef>
              <a:buSzTx/>
              <a:buFontTx/>
              <a:buNone/>
              <a:defRPr i="1" sz="7000">
                <a:solidFill>
                  <a:srgbClr val="747676"/>
                </a:solidFill>
              </a:defRPr>
            </a:lvl2pPr>
            <a:lvl3pPr marL="0" indent="0" algn="r">
              <a:lnSpc>
                <a:spcPct val="70000"/>
              </a:lnSpc>
              <a:spcBef>
                <a:spcPts val="800"/>
              </a:spcBef>
              <a:buSzTx/>
              <a:buFontTx/>
              <a:buNone/>
              <a:defRPr i="1" sz="7000">
                <a:solidFill>
                  <a:srgbClr val="747676"/>
                </a:solidFill>
              </a:defRPr>
            </a:lvl3pPr>
            <a:lvl4pPr marL="0" indent="0" algn="r">
              <a:lnSpc>
                <a:spcPct val="70000"/>
              </a:lnSpc>
              <a:spcBef>
                <a:spcPts val="800"/>
              </a:spcBef>
              <a:buSzTx/>
              <a:buFontTx/>
              <a:buNone/>
              <a:defRPr i="1" sz="7000">
                <a:solidFill>
                  <a:srgbClr val="747676"/>
                </a:solidFill>
              </a:defRPr>
            </a:lvl4pPr>
            <a:lvl5pPr marL="0" indent="0" algn="r">
              <a:lnSpc>
                <a:spcPct val="70000"/>
              </a:lnSpc>
              <a:spcBef>
                <a:spcPts val="800"/>
              </a:spcBef>
              <a:buSzTx/>
              <a:buFontTx/>
              <a:buNone/>
              <a:defRPr i="1" sz="7000">
                <a:solidFill>
                  <a:srgbClr val="747676"/>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5" name="Numero diapositiva"/>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52" name="Linea"/>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3" name="Titolo Testo"/>
          <p:cNvSpPr txBox="1"/>
          <p:nvPr>
            <p:ph type="title"/>
          </p:nvPr>
        </p:nvSpPr>
        <p:spPr>
          <a:prstGeom prst="rect">
            <a:avLst/>
          </a:prstGeom>
        </p:spPr>
        <p:txBody>
          <a:bodyPr/>
          <a:lstStyle/>
          <a:p>
            <a:pPr/>
            <a:r>
              <a:t>Titolo Testo</a:t>
            </a:r>
          </a:p>
        </p:txBody>
      </p:sp>
      <p:sp>
        <p:nvSpPr>
          <p:cNvPr id="5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d elenco">
    <p:spTree>
      <p:nvGrpSpPr>
        <p:cNvPr id="1" name=""/>
        <p:cNvGrpSpPr/>
        <p:nvPr/>
      </p:nvGrpSpPr>
      <p:grpSpPr>
        <a:xfrm>
          <a:off x="0" y="0"/>
          <a:ext cx="0" cy="0"/>
          <a:chOff x="0" y="0"/>
          <a:chExt cx="0" cy="0"/>
        </a:xfrm>
      </p:grpSpPr>
      <p:sp>
        <p:nvSpPr>
          <p:cNvPr id="61" name="Linea"/>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62" name="Titolo Testo"/>
          <p:cNvSpPr txBox="1"/>
          <p:nvPr>
            <p:ph type="title"/>
          </p:nvPr>
        </p:nvSpPr>
        <p:spPr>
          <a:prstGeom prst="rect">
            <a:avLst/>
          </a:prstGeom>
        </p:spPr>
        <p:txBody>
          <a:bodyPr/>
          <a:lstStyle/>
          <a:p>
            <a:pPr/>
            <a:r>
              <a:t>Titolo Testo</a:t>
            </a:r>
          </a:p>
        </p:txBody>
      </p:sp>
      <p:sp>
        <p:nvSpPr>
          <p:cNvPr id="63"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6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foto">
    <p:spTree>
      <p:nvGrpSpPr>
        <p:cNvPr id="1" name=""/>
        <p:cNvGrpSpPr/>
        <p:nvPr/>
      </p:nvGrpSpPr>
      <p:grpSpPr>
        <a:xfrm>
          <a:off x="0" y="0"/>
          <a:ext cx="0" cy="0"/>
          <a:chOff x="0" y="0"/>
          <a:chExt cx="0" cy="0"/>
        </a:xfrm>
      </p:grpSpPr>
      <p:sp>
        <p:nvSpPr>
          <p:cNvPr id="71"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72" name="Sfondo astratto con rettangoli sovrapposti di colore rosso e bianco"/>
          <p:cNvSpPr/>
          <p:nvPr>
            <p:ph type="pic" idx="21"/>
          </p:nvPr>
        </p:nvSpPr>
        <p:spPr>
          <a:xfrm>
            <a:off x="-381000" y="-114300"/>
            <a:ext cx="13931900" cy="15136430"/>
          </a:xfrm>
          <a:prstGeom prst="rect">
            <a:avLst/>
          </a:prstGeom>
        </p:spPr>
        <p:txBody>
          <a:bodyPr lIns="91439" tIns="45719" rIns="91439" bIns="45719">
            <a:noAutofit/>
          </a:bodyPr>
          <a:lstStyle/>
          <a:p>
            <a:pPr/>
          </a:p>
        </p:txBody>
      </p:sp>
      <p:sp>
        <p:nvSpPr>
          <p:cNvPr id="73" name="Titolo Testo"/>
          <p:cNvSpPr txBox="1"/>
          <p:nvPr>
            <p:ph type="title"/>
          </p:nvPr>
        </p:nvSpPr>
        <p:spPr>
          <a:xfrm>
            <a:off x="13208000" y="1016000"/>
            <a:ext cx="10160000" cy="1016000"/>
          </a:xfrm>
          <a:prstGeom prst="rect">
            <a:avLst/>
          </a:prstGeom>
        </p:spPr>
        <p:txBody>
          <a:bodyPr/>
          <a:lstStyle/>
          <a:p>
            <a:pPr/>
            <a:r>
              <a:t>Titolo Testo</a:t>
            </a:r>
          </a:p>
        </p:txBody>
      </p:sp>
      <p:sp>
        <p:nvSpPr>
          <p:cNvPr id="74" name="Corpo livello uno…"/>
          <p:cNvSpPr txBox="1"/>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pPr/>
            <a:r>
              <a:t>Corpo livello uno</a:t>
            </a:r>
          </a:p>
          <a:p>
            <a:pPr lvl="1"/>
            <a:r>
              <a:t>Corpo livello due</a:t>
            </a:r>
          </a:p>
          <a:p>
            <a:pPr lvl="2"/>
            <a:r>
              <a:t>Corpo livello tre</a:t>
            </a:r>
          </a:p>
          <a:p>
            <a:pPr lvl="3"/>
            <a:r>
              <a:t>Corpo livello quattro</a:t>
            </a:r>
          </a:p>
          <a:p>
            <a:pPr lvl="4"/>
            <a:r>
              <a:t>Corpo livello cinque</a:t>
            </a:r>
          </a:p>
        </p:txBody>
      </p:sp>
      <p:sp>
        <p:nvSpPr>
          <p:cNvPr id="7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piccola">
    <p:spTree>
      <p:nvGrpSpPr>
        <p:cNvPr id="1" name=""/>
        <p:cNvGrpSpPr/>
        <p:nvPr/>
      </p:nvGrpSpPr>
      <p:grpSpPr>
        <a:xfrm>
          <a:off x="0" y="0"/>
          <a:ext cx="0" cy="0"/>
          <a:chOff x="0" y="0"/>
          <a:chExt cx="0" cy="0"/>
        </a:xfrm>
      </p:grpSpPr>
      <p:sp>
        <p:nvSpPr>
          <p:cNvPr id="82"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83" name="Titolo Testo"/>
          <p:cNvSpPr txBox="1"/>
          <p:nvPr>
            <p:ph type="title"/>
          </p:nvPr>
        </p:nvSpPr>
        <p:spPr>
          <a:xfrm>
            <a:off x="13208000" y="1016000"/>
            <a:ext cx="10160000" cy="1016000"/>
          </a:xfrm>
          <a:prstGeom prst="rect">
            <a:avLst/>
          </a:prstGeom>
        </p:spPr>
        <p:txBody>
          <a:bodyPr/>
          <a:lstStyle/>
          <a:p>
            <a:pPr/>
            <a:r>
              <a:t>Titolo Testo</a:t>
            </a:r>
          </a:p>
        </p:txBody>
      </p:sp>
      <p:sp>
        <p:nvSpPr>
          <p:cNvPr id="84" name="Corpo livello uno…"/>
          <p:cNvSpPr txBox="1"/>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pPr/>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grande">
    <p:spTree>
      <p:nvGrpSpPr>
        <p:cNvPr id="1" name=""/>
        <p:cNvGrpSpPr/>
        <p:nvPr/>
      </p:nvGrpSpPr>
      <p:grpSpPr>
        <a:xfrm>
          <a:off x="0" y="0"/>
          <a:ext cx="0" cy="0"/>
          <a:chOff x="0" y="0"/>
          <a:chExt cx="0" cy="0"/>
        </a:xfrm>
      </p:grpSpPr>
      <p:sp>
        <p:nvSpPr>
          <p:cNvPr id="92"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93" name="Titolo Testo"/>
          <p:cNvSpPr txBox="1"/>
          <p:nvPr>
            <p:ph type="title"/>
          </p:nvPr>
        </p:nvSpPr>
        <p:spPr>
          <a:xfrm>
            <a:off x="13208000" y="1016000"/>
            <a:ext cx="10160000" cy="1016000"/>
          </a:xfrm>
          <a:prstGeom prst="rect">
            <a:avLst/>
          </a:prstGeom>
        </p:spPr>
        <p:txBody>
          <a:bodyPr/>
          <a:lstStyle/>
          <a:p>
            <a:pPr/>
            <a:r>
              <a:t>Titolo Testo</a:t>
            </a:r>
          </a:p>
        </p:txBody>
      </p:sp>
      <p:sp>
        <p:nvSpPr>
          <p:cNvPr id="94" name="Corpo livello uno…"/>
          <p:cNvSpPr txBox="1"/>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pPr/>
            <a:r>
              <a:t>Corpo livello uno</a:t>
            </a:r>
          </a:p>
          <a:p>
            <a:pPr lvl="1"/>
            <a:r>
              <a:t>Corpo livello due</a:t>
            </a:r>
          </a:p>
          <a:p>
            <a:pPr lvl="2"/>
            <a:r>
              <a:t>Corpo livello tre</a:t>
            </a:r>
          </a:p>
          <a:p>
            <a:pPr lvl="3"/>
            <a:r>
              <a:t>Corpo livello quattro</a:t>
            </a:r>
          </a:p>
          <a:p>
            <a:pPr lvl="4"/>
            <a:r>
              <a:t>Corpo livello cinque</a:t>
            </a:r>
          </a:p>
        </p:txBody>
      </p:sp>
      <p:sp>
        <p:nvSpPr>
          <p:cNvPr id="9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1016000" y="1016000"/>
            <a:ext cx="22352000"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Titolo Testo</a:t>
            </a:r>
          </a:p>
        </p:txBody>
      </p:sp>
      <p:sp>
        <p:nvSpPr>
          <p:cNvPr id="3" name="Corpo livello uno…"/>
          <p:cNvSpPr txBox="1"/>
          <p:nvPr>
            <p:ph type="body" idx="1"/>
          </p:nvPr>
        </p:nvSpPr>
        <p:spPr>
          <a:xfrm>
            <a:off x="1016000" y="2540000"/>
            <a:ext cx="22352000" cy="1016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22948900" y="12928600"/>
            <a:ext cx="419088" cy="469900"/>
          </a:xfrm>
          <a:prstGeom prst="rect">
            <a:avLst/>
          </a:prstGeom>
          <a:ln w="12700">
            <a:miter lim="400000"/>
          </a:ln>
        </p:spPr>
        <p:txBody>
          <a:bodyPr wrap="none" lIns="50800" tIns="50800" rIns="50800" bIns="50800">
            <a:spAutoFit/>
          </a:bodyPr>
          <a:lstStyle>
            <a:lvl1pPr algn="r">
              <a:spcBef>
                <a:spcPts val="0"/>
              </a:spcBef>
              <a:defRPr sz="2500">
                <a:solidFill>
                  <a:srgbClr val="747676"/>
                </a:solidFill>
                <a:latin typeface="DIN Alternate Bold"/>
                <a:ea typeface="DIN Alternate Bold"/>
                <a:cs typeface="DIN Alternate Bold"/>
                <a:sym typeface="DIN Alternate Bold"/>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1pPr>
      <a:lvl2pPr marL="0" marR="0" indent="34290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2pPr>
      <a:lvl3pPr marL="0" marR="0" indent="68580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3pPr>
      <a:lvl4pPr marL="0" marR="0" indent="102870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4pPr>
      <a:lvl5pPr marL="0" marR="0" indent="137160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5pPr>
      <a:lvl6pPr marL="0" marR="0" indent="171450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6pPr>
      <a:lvl7pPr marL="0" marR="0" indent="205740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7pPr>
      <a:lvl8pPr marL="0" marR="0" indent="240030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8pPr>
      <a:lvl9pPr marL="0" marR="0" indent="274320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mn-lt"/>
          <a:ea typeface="+mn-ea"/>
          <a:cs typeface="+mn-cs"/>
          <a:sym typeface="DIN Condensed Bold"/>
        </a:defRPr>
      </a:lvl9pPr>
    </p:titleStyle>
    <p:bodyStyle>
      <a:lvl1pPr marL="63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1pPr>
      <a:lvl2pPr marL="1270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2pPr>
      <a:lvl3pPr marL="190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3pPr>
      <a:lvl4pPr marL="2540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4pPr>
      <a:lvl5pPr marL="317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5pPr>
      <a:lvl6pPr marL="3810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6pPr>
      <a:lvl7pPr marL="444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7pPr>
      <a:lvl8pPr marL="5080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8pPr>
      <a:lvl9pPr marL="571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9pPr>
    </p:bodyStyle>
    <p:otherStyle>
      <a:lvl1pPr marL="0" marR="0" indent="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1pPr>
      <a:lvl2pPr marL="0" marR="0" indent="22860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2pPr>
      <a:lvl3pPr marL="0" marR="0" indent="45720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3pPr>
      <a:lvl4pPr marL="0" marR="0" indent="68580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4pPr>
      <a:lvl5pPr marL="0" marR="0" indent="91440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5pPr>
      <a:lvl6pPr marL="0" marR="0" indent="114300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6pPr>
      <a:lvl7pPr marL="0" marR="0" indent="137160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7pPr>
      <a:lvl8pPr marL="0" marR="0" indent="160020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8pPr>
      <a:lvl9pPr marL="0" marR="0" indent="1828800" algn="r" defTabSz="82550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1.g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 Id="rId3" Type="http://schemas.openxmlformats.org/officeDocument/2006/relationships/image" Target="../media/image25.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gif"/><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gif"/><Relationship Id="rId4" Type="http://schemas.openxmlformats.org/officeDocument/2006/relationships/image" Target="../media/image28.jpeg"/><Relationship Id="rId5" Type="http://schemas.openxmlformats.org/officeDocument/2006/relationships/image" Target="../media/image21.png"/><Relationship Id="rId6" Type="http://schemas.openxmlformats.org/officeDocument/2006/relationships/image" Target="../media/image4.g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eg"/><Relationship Id="rId3" Type="http://schemas.openxmlformats.org/officeDocument/2006/relationships/image" Target="../media/image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4.jpeg"/><Relationship Id="rId4"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6.jpe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7.jpeg"/><Relationship Id="rId7" Type="http://schemas.openxmlformats.org/officeDocument/2006/relationships/image" Target="../media/image4.png"/><Relationship Id="rId8" Type="http://schemas.openxmlformats.org/officeDocument/2006/relationships/image" Target="../media/image8.jpeg"/><Relationship Id="rId9" Type="http://schemas.openxmlformats.org/officeDocument/2006/relationships/image" Target="../media/image5.png"/><Relationship Id="rId10" Type="http://schemas.openxmlformats.org/officeDocument/2006/relationships/image" Target="../media/image9.jpeg"/><Relationship Id="rId11" Type="http://schemas.openxmlformats.org/officeDocument/2006/relationships/image" Target="../media/image6.png"/><Relationship Id="rId12" Type="http://schemas.openxmlformats.org/officeDocument/2006/relationships/image" Target="../media/image10.jpeg"/><Relationship Id="rId13" Type="http://schemas.openxmlformats.org/officeDocument/2006/relationships/image" Target="../media/image7.png"/><Relationship Id="rId14" Type="http://schemas.openxmlformats.org/officeDocument/2006/relationships/image" Target="../media/image11.jpeg"/><Relationship Id="rId15" Type="http://schemas.openxmlformats.org/officeDocument/2006/relationships/image" Target="../media/image8.png"/><Relationship Id="rId16" Type="http://schemas.openxmlformats.org/officeDocument/2006/relationships/image" Target="../media/image12.jpeg"/><Relationship Id="rId17"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e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1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Sfondo astratto con rettangoli sovrapposti di colore rosso e bianco" descr="Sfondo astratto con rettangoli sovrapposti di colore rosso e bianco"/>
          <p:cNvPicPr>
            <a:picLocks noChangeAspect="1"/>
          </p:cNvPicPr>
          <p:nvPr>
            <p:ph type="pic" idx="21"/>
          </p:nvPr>
        </p:nvPicPr>
        <p:blipFill>
          <a:blip r:embed="rId2">
            <a:extLst/>
          </a:blip>
          <a:srcRect l="155" t="16535" r="155" b="31852"/>
          <a:stretch>
            <a:fillRect/>
          </a:stretch>
        </p:blipFill>
        <p:spPr>
          <a:xfrm>
            <a:off x="0" y="0"/>
            <a:ext cx="24384000" cy="13716000"/>
          </a:xfrm>
          <a:prstGeom prst="rect">
            <a:avLst/>
          </a:prstGeom>
        </p:spPr>
      </p:pic>
      <p:sp>
        <p:nvSpPr>
          <p:cNvPr id="149" name="Rettangolo"/>
          <p:cNvSpPr/>
          <p:nvPr>
            <p:ph type="body" idx="22"/>
          </p:nvPr>
        </p:nvSpPr>
        <p:spPr>
          <a:prstGeom prst="rect">
            <a:avLst/>
          </a:prstGeom>
        </p:spPr>
        <p:txBody>
          <a:bodyPr/>
          <a:lstStyle/>
          <a:p>
            <a:pPr marL="0" indent="0" algn="ctr">
              <a:spcBef>
                <a:spcPts val="0"/>
              </a:spcBef>
              <a:buSzTx/>
              <a:buFontTx/>
              <a:buNone/>
              <a:defRPr sz="3500">
                <a:latin typeface="DIN Alternate Bold"/>
                <a:ea typeface="DIN Alternate Bold"/>
                <a:cs typeface="DIN Alternate Bold"/>
                <a:sym typeface="DIN Alternate Bold"/>
              </a:defRPr>
            </a:pPr>
          </a:p>
        </p:txBody>
      </p:sp>
      <p:sp>
        <p:nvSpPr>
          <p:cNvPr id="150" name="Linea"/>
          <p:cNvSpPr/>
          <p:nvPr/>
        </p:nvSpPr>
        <p:spPr>
          <a:xfrm>
            <a:off x="1016000" y="10718800"/>
            <a:ext cx="22352002"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51" name="Freedom of Mind.…"/>
          <p:cNvSpPr txBox="1"/>
          <p:nvPr>
            <p:ph type="title"/>
          </p:nvPr>
        </p:nvSpPr>
        <p:spPr>
          <a:xfrm>
            <a:off x="1016000" y="7641967"/>
            <a:ext cx="23259680" cy="3057836"/>
          </a:xfrm>
          <a:prstGeom prst="rect">
            <a:avLst/>
          </a:prstGeom>
        </p:spPr>
        <p:txBody>
          <a:bodyPr/>
          <a:lstStyle/>
          <a:p>
            <a:pPr defTabSz="561340">
              <a:defRPr sz="11628">
                <a:solidFill>
                  <a:srgbClr val="000000"/>
                </a:solidFill>
              </a:defRPr>
            </a:pPr>
            <a:r>
              <a:t>Freedom of Mind. </a:t>
            </a:r>
          </a:p>
          <a:p>
            <a:pPr defTabSz="561340">
              <a:defRPr sz="11628">
                <a:solidFill>
                  <a:srgbClr val="000000"/>
                </a:solidFill>
              </a:defRPr>
            </a:pPr>
            <a:r>
              <a:t>La libertà di essere donna</a:t>
            </a:r>
          </a:p>
        </p:txBody>
      </p:sp>
      <p:sp>
        <p:nvSpPr>
          <p:cNvPr id="152" name="Virginia Woolf"/>
          <p:cNvSpPr txBox="1"/>
          <p:nvPr>
            <p:ph type="body" sz="quarter" idx="1"/>
          </p:nvPr>
        </p:nvSpPr>
        <p:spPr>
          <a:xfrm>
            <a:off x="14950419" y="10795000"/>
            <a:ext cx="8417581" cy="1727200"/>
          </a:xfrm>
          <a:prstGeom prst="rect">
            <a:avLst/>
          </a:prstGeom>
        </p:spPr>
        <p:txBody>
          <a:bodyPr/>
          <a:lstStyle>
            <a:lvl1pPr>
              <a:defRPr>
                <a:solidFill>
                  <a:srgbClr val="000000"/>
                </a:solidFill>
              </a:defRPr>
            </a:lvl1pPr>
          </a:lstStyle>
          <a:p>
            <a:pPr/>
            <a:r>
              <a:t>Virginia Woolf</a:t>
            </a:r>
          </a:p>
        </p:txBody>
      </p:sp>
      <p:sp>
        <p:nvSpPr>
          <p:cNvPr id="153" name="Associazione culturale Antonio Rosmini                                         23 gennaio 2024"/>
          <p:cNvSpPr txBox="1"/>
          <p:nvPr/>
        </p:nvSpPr>
        <p:spPr>
          <a:xfrm>
            <a:off x="180586" y="134058"/>
            <a:ext cx="21084835"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Associazione culturale Antonio Rosmini                                         23 gennaio 2024</a:t>
            </a:r>
          </a:p>
        </p:txBody>
      </p:sp>
      <p:pic>
        <p:nvPicPr>
          <p:cNvPr id="154" name="logo.jpg" descr="logo.jpg"/>
          <p:cNvPicPr>
            <a:picLocks noChangeAspect="0"/>
          </p:cNvPicPr>
          <p:nvPr/>
        </p:nvPicPr>
        <p:blipFill>
          <a:blip r:embed="rId3">
            <a:extLst/>
          </a:blip>
          <a:stretch>
            <a:fillRect/>
          </a:stretch>
        </p:blipFill>
        <p:spPr>
          <a:xfrm>
            <a:off x="21786326" y="-23789"/>
            <a:ext cx="2413001" cy="2387601"/>
          </a:xfrm>
          <a:prstGeom prst="rect">
            <a:avLst/>
          </a:prstGeom>
        </p:spPr>
      </p:pic>
      <p:pic>
        <p:nvPicPr>
          <p:cNvPr id="155" name="Walk_Female_315.gif" descr="Walk_Female_315.gif"/>
          <p:cNvPicPr>
            <a:picLocks noChangeAspect="0"/>
          </p:cNvPicPr>
          <p:nvPr/>
        </p:nvPicPr>
        <p:blipFill>
          <a:blip r:embed="rId4">
            <a:extLst/>
          </a:blip>
          <a:stretch>
            <a:fillRect/>
          </a:stretch>
        </p:blipFill>
        <p:spPr>
          <a:xfrm>
            <a:off x="8063383" y="1632239"/>
            <a:ext cx="6350001" cy="6350001"/>
          </a:xfrm>
          <a:prstGeom prst="rect">
            <a:avLst/>
          </a:prstGeom>
          <a:ln w="12700">
            <a:miter lim="400000"/>
          </a:ln>
        </p:spPr>
      </p:pic>
      <p:sp>
        <p:nvSpPr>
          <p:cNvPr id="156" name="Nella scrittura di Virginia Woolf passato e presente interagiscono, la memoria si fa scrittura e la scrittura si nutre di memoria."/>
          <p:cNvSpPr txBox="1"/>
          <p:nvPr/>
        </p:nvSpPr>
        <p:spPr>
          <a:xfrm>
            <a:off x="363407" y="8591421"/>
            <a:ext cx="8958805"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4000">
                <a:solidFill>
                  <a:srgbClr val="000000"/>
                </a:solidFill>
              </a:defRPr>
            </a:lvl1pPr>
          </a:lstStyle>
          <a:p>
            <a:pPr/>
            <a:r>
              <a:t>Nella scrittura di Virginia Woolf passato e presente interagiscono, la memoria si fa scrittura e la scrittura si nutre di memoria.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156"/>
                                        </p:tgtEl>
                                        <p:attrNameLst>
                                          <p:attrName>style.visibility</p:attrName>
                                        </p:attrNameLst>
                                      </p:cBhvr>
                                      <p:to>
                                        <p:strVal val="visible"/>
                                      </p:to>
                                    </p:set>
                                    <p:animEffect filter="fade" transition="in">
                                      <p:cBhvr>
                                        <p:cTn id="7"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Mia cara, sei una giovane donna. Stai scrivendo di un libro che è stato scritto da un uomo. Sii comprensiva; sii tenera; lusinga; inganna; usa tutte le arti e le astuzie del nostro sesso. Non lasciare mai che qualcuno indovini che hai una mente propria."/>
          <p:cNvSpPr txBox="1"/>
          <p:nvPr>
            <p:ph type="body" idx="21"/>
          </p:nvPr>
        </p:nvSpPr>
        <p:spPr>
          <a:xfrm>
            <a:off x="3632200" y="2933479"/>
            <a:ext cx="19735800" cy="4902201"/>
          </a:xfrm>
          <a:prstGeom prst="rect">
            <a:avLst/>
          </a:prstGeom>
        </p:spPr>
        <p:txBody>
          <a:bodyPr/>
          <a:lstStyle>
            <a:lvl1pPr>
              <a:defRPr i="1" sz="4000">
                <a:solidFill>
                  <a:srgbClr val="FF2600"/>
                </a:solidFill>
              </a:defRPr>
            </a:lvl1pPr>
          </a:lstStyle>
          <a:p>
            <a:pPr/>
            <a:r>
              <a:t>«Mia cara, sei una giovane donna. Stai scrivendo di un libro che è stato scritto da un uomo. Sii comprensiva; sii tenera; lusinga; inganna; usa tutte le arti e le astuzie del nostro sesso. Non lasciare mai che qualcuno indovini che hai una mente propria. Soprattutto, sii pura». E fece come per guidare la mia penna. Ora registro l’unico atto per il quale mi prendo un po’ di merito (…). Mi sono girata verso di lei e l’ho presa per la gola. Ho fatto del mio meglio per ucciderla. (…) Se non l’avessi uccisa, lei avrebbe ucciso me. Mi avrebbe strappato il cuore dalla scrittura. Perché, (…) non si può recensire nemmeno un romanzo senza avere una mente propria”.</a:t>
            </a:r>
          </a:p>
        </p:txBody>
      </p:sp>
      <p:sp>
        <p:nvSpPr>
          <p:cNvPr id="275" name="Da “Professioni per le donne” in “Morte della falena” pp.273-274"/>
          <p:cNvSpPr txBox="1"/>
          <p:nvPr>
            <p:ph type="body" idx="22"/>
          </p:nvPr>
        </p:nvSpPr>
        <p:spPr>
          <a:xfrm>
            <a:off x="13125194" y="8268434"/>
            <a:ext cx="10067442" cy="622301"/>
          </a:xfrm>
          <a:prstGeom prst="rect">
            <a:avLst/>
          </a:prstGeom>
        </p:spPr>
        <p:txBody>
          <a:bodyPr/>
          <a:lstStyle>
            <a:lvl1pPr>
              <a:defRPr sz="3000">
                <a:solidFill>
                  <a:srgbClr val="000000"/>
                </a:solidFill>
              </a:defRPr>
            </a:lvl1pPr>
          </a:lstStyle>
          <a:p>
            <a:pPr/>
            <a:r>
              <a:t>Da “Professioni per le donne” in “Morte della falena” pp.273-274</a:t>
            </a:r>
          </a:p>
        </p:txBody>
      </p:sp>
      <p:sp>
        <p:nvSpPr>
          <p:cNvPr id="276" name="“L’angelo del focolare” (da una poesia di Coventry Patmore, “L’angelo in casa”, 1844) è lo stereotipo che Virginia Woolf vuole sconfiggere, ma, per farlo, una donna deve essere sé stessa. Si chiede, allora, “Che cos’è una donna?”. Sente di non poter esse"/>
          <p:cNvSpPr txBox="1"/>
          <p:nvPr/>
        </p:nvSpPr>
        <p:spPr>
          <a:xfrm>
            <a:off x="164215" y="8980589"/>
            <a:ext cx="23499603"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4000">
                <a:solidFill>
                  <a:srgbClr val="000000"/>
                </a:solidFill>
              </a:defRPr>
            </a:pPr>
            <a:r>
              <a:rPr i="1">
                <a:solidFill>
                  <a:srgbClr val="FF2600"/>
                </a:solidFill>
              </a:rPr>
              <a:t>“L’angelo del focolare”</a:t>
            </a:r>
            <a:r>
              <a:t> (da una poesia di Coventry Patmore, “L’angelo in casa”, 1844) è lo stereotipo che Virginia Woolf vuole sconfiggere, ma, per farlo, una donna deve essere sé stessa. Si chiede, allora, </a:t>
            </a:r>
            <a:r>
              <a:rPr>
                <a:solidFill>
                  <a:srgbClr val="FF2600"/>
                </a:solidFill>
              </a:rPr>
              <a:t>“Che cos’è una donna?”</a:t>
            </a:r>
            <a:r>
              <a:t>. Sente di non poter essere pienamente sé stessa poiché le convenzioni non le consentono di parlare di sé come può fare un uomo. </a:t>
            </a:r>
            <a:r>
              <a:rPr>
                <a:solidFill>
                  <a:srgbClr val="FF2600"/>
                </a:solidFill>
              </a:rPr>
              <a:t>“La stanza è vostra, ma è ancora spoglia. Deve essere arredata, decorata e condivisa”</a:t>
            </a:r>
            <a:r>
              <a:t>. Come, con chi e a che costo sono le domande essenziali che ciascuna donna deve porre a sé stessa.</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6"/>
                                        </p:tgtEl>
                                        <p:attrNameLst>
                                          <p:attrName>style.visibility</p:attrName>
                                        </p:attrNameLst>
                                      </p:cBhvr>
                                      <p:to>
                                        <p:strVal val="visible"/>
                                      </p:to>
                                    </p:set>
                                    <p:anim calcmode="lin" valueType="num">
                                      <p:cBhvr>
                                        <p:cTn id="7" dur="1500" fill="hold"/>
                                        <p:tgtEl>
                                          <p:spTgt spid="276"/>
                                        </p:tgtEl>
                                        <p:attrNameLst>
                                          <p:attrName>ppt_x</p:attrName>
                                        </p:attrNameLst>
                                      </p:cBhvr>
                                      <p:tavLst>
                                        <p:tav tm="0">
                                          <p:val>
                                            <p:strVal val="#ppt_x"/>
                                          </p:val>
                                        </p:tav>
                                        <p:tav tm="100000">
                                          <p:val>
                                            <p:strVal val="#ppt_x"/>
                                          </p:val>
                                        </p:tav>
                                      </p:tavLst>
                                    </p:anim>
                                    <p:anim calcmode="lin" valueType="num">
                                      <p:cBhvr>
                                        <p:cTn id="8" dur="1500" fill="hold"/>
                                        <p:tgtEl>
                                          <p:spTgt spid="2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79" name="Le tre ghinee (1938)"/>
          <p:cNvSpPr txBox="1"/>
          <p:nvPr>
            <p:ph type="title"/>
          </p:nvPr>
        </p:nvSpPr>
        <p:spPr>
          <a:xfrm>
            <a:off x="12568681" y="362093"/>
            <a:ext cx="10160001" cy="1556435"/>
          </a:xfrm>
          <a:prstGeom prst="rect">
            <a:avLst/>
          </a:prstGeom>
        </p:spPr>
        <p:txBody>
          <a:bodyPr/>
          <a:lstStyle>
            <a:lvl1pPr>
              <a:defRPr sz="8000">
                <a:solidFill>
                  <a:srgbClr val="FF2600"/>
                </a:solidFill>
              </a:defRPr>
            </a:lvl1pPr>
          </a:lstStyle>
          <a:p>
            <a:pPr/>
            <a:r>
              <a:t>Le tre ghinee (1938)</a:t>
            </a:r>
          </a:p>
        </p:txBody>
      </p:sp>
      <p:pic>
        <p:nvPicPr>
          <p:cNvPr id="280" name="1-Guinea-King-George-III---Spade-Guinea-back.png" descr="1-Guinea-King-George-III---Spade-Guinea-back.png"/>
          <p:cNvPicPr>
            <a:picLocks noChangeAspect="1"/>
          </p:cNvPicPr>
          <p:nvPr/>
        </p:nvPicPr>
        <p:blipFill>
          <a:blip r:embed="rId2">
            <a:extLst/>
          </a:blip>
          <a:stretch>
            <a:fillRect/>
          </a:stretch>
        </p:blipFill>
        <p:spPr>
          <a:xfrm>
            <a:off x="20086502" y="174374"/>
            <a:ext cx="1405495" cy="1391440"/>
          </a:xfrm>
          <a:prstGeom prst="rect">
            <a:avLst/>
          </a:prstGeom>
          <a:ln w="12700">
            <a:miter lim="400000"/>
          </a:ln>
        </p:spPr>
      </p:pic>
      <p:pic>
        <p:nvPicPr>
          <p:cNvPr id="281" name="ghinea1702a.png" descr="ghinea1702a.png"/>
          <p:cNvPicPr>
            <a:picLocks noChangeAspect="1"/>
          </p:cNvPicPr>
          <p:nvPr/>
        </p:nvPicPr>
        <p:blipFill>
          <a:blip r:embed="rId3">
            <a:extLst/>
          </a:blip>
          <a:stretch>
            <a:fillRect/>
          </a:stretch>
        </p:blipFill>
        <p:spPr>
          <a:xfrm>
            <a:off x="18923838" y="828280"/>
            <a:ext cx="1396357" cy="1391440"/>
          </a:xfrm>
          <a:prstGeom prst="rect">
            <a:avLst/>
          </a:prstGeom>
          <a:ln w="12700">
            <a:miter lim="400000"/>
          </a:ln>
        </p:spPr>
      </p:pic>
      <p:pic>
        <p:nvPicPr>
          <p:cNvPr id="282" name="0548677e6432786dd8df61eb3aaec139_XL.png" descr="0548677e6432786dd8df61eb3aaec139_XL.png"/>
          <p:cNvPicPr>
            <a:picLocks noChangeAspect="1"/>
          </p:cNvPicPr>
          <p:nvPr/>
        </p:nvPicPr>
        <p:blipFill>
          <a:blip r:embed="rId4">
            <a:extLst/>
          </a:blip>
          <a:stretch>
            <a:fillRect/>
          </a:stretch>
        </p:blipFill>
        <p:spPr>
          <a:xfrm>
            <a:off x="20379808" y="1145135"/>
            <a:ext cx="1556435" cy="1556435"/>
          </a:xfrm>
          <a:prstGeom prst="rect">
            <a:avLst/>
          </a:prstGeom>
          <a:ln w="12700">
            <a:miter lim="400000"/>
          </a:ln>
        </p:spPr>
      </p:pic>
      <p:sp>
        <p:nvSpPr>
          <p:cNvPr id="283" name="Scritto alla vigilia della II Guerra Mondiale, è un pamphlet contro la guerra.…"/>
          <p:cNvSpPr txBox="1"/>
          <p:nvPr/>
        </p:nvSpPr>
        <p:spPr>
          <a:xfrm>
            <a:off x="13208000" y="2526474"/>
            <a:ext cx="10160000" cy="478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3000">
                <a:solidFill>
                  <a:srgbClr val="000000"/>
                </a:solidFill>
              </a:defRPr>
            </a:pPr>
            <a:r>
              <a:t>Scritto alla vigilia della II Guerra Mondiale, è un pamphlet contro la guerra.</a:t>
            </a:r>
          </a:p>
          <a:p>
            <a:pPr>
              <a:spcBef>
                <a:spcPts val="0"/>
              </a:spcBef>
              <a:defRPr sz="3000">
                <a:solidFill>
                  <a:srgbClr val="000000"/>
                </a:solidFill>
              </a:defRPr>
            </a:pPr>
            <a:r>
              <a:t>Il nucleo centrale è rappresentato dalla denuncia del legame tra sistema patriarcale, militarismo e regimi totalitari sia nel privato che nel pubblico.</a:t>
            </a:r>
          </a:p>
          <a:p>
            <a:pPr>
              <a:spcBef>
                <a:spcPts val="0"/>
              </a:spcBef>
              <a:defRPr sz="3000">
                <a:solidFill>
                  <a:srgbClr val="000000"/>
                </a:solidFill>
              </a:defRPr>
            </a:pPr>
            <a:r>
              <a:t>La subalternità delle donne può essere impiegata come un vantaggio che le donne possono usare per prevenire la guerra e fondare un nuovo modello di azione politica.</a:t>
            </a:r>
          </a:p>
          <a:p>
            <a:pPr>
              <a:spcBef>
                <a:spcPts val="0"/>
              </a:spcBef>
              <a:defRPr sz="3000">
                <a:solidFill>
                  <a:srgbClr val="000000"/>
                </a:solidFill>
              </a:defRPr>
            </a:pPr>
            <a:r>
              <a:t>Il testo è sicuramente un grande contributo al pacifismo.</a:t>
            </a:r>
          </a:p>
        </p:txBody>
      </p:sp>
      <p:sp>
        <p:nvSpPr>
          <p:cNvPr id="284" name="La Woolf immagina di rispondere a tre lettere di richiesta di contributi per cause diverse:…"/>
          <p:cNvSpPr txBox="1"/>
          <p:nvPr/>
        </p:nvSpPr>
        <p:spPr>
          <a:xfrm>
            <a:off x="154804" y="215074"/>
            <a:ext cx="11603362" cy="941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000000"/>
                </a:solidFill>
              </a:defRPr>
            </a:pPr>
            <a:r>
              <a:t>La Woolf immagina di rispondere a tre lettere di richiesta di contributi per cause diverse:</a:t>
            </a:r>
          </a:p>
          <a:p>
            <a:pPr marL="550333" indent="-550333">
              <a:buSzPct val="100000"/>
              <a:buAutoNum type="arabicPeriod" startAt="1"/>
              <a:defRPr sz="3000">
                <a:solidFill>
                  <a:srgbClr val="000000"/>
                </a:solidFill>
              </a:defRPr>
            </a:pPr>
            <a:r>
              <a:t>Prevenzione della guerra (l’unica fatta da un uomo);</a:t>
            </a:r>
          </a:p>
          <a:p>
            <a:pPr marL="550333" indent="-550333">
              <a:buSzPct val="100000"/>
              <a:buAutoNum type="arabicPeriod" startAt="1"/>
              <a:defRPr sz="3000">
                <a:solidFill>
                  <a:srgbClr val="000000"/>
                </a:solidFill>
              </a:defRPr>
            </a:pPr>
            <a:r>
              <a:t>ricostruzione di un collegio femminile;</a:t>
            </a:r>
          </a:p>
          <a:p>
            <a:pPr marL="550333" indent="-550333">
              <a:buSzPct val="100000"/>
              <a:buAutoNum type="arabicPeriod" startAt="1"/>
              <a:defRPr sz="3000">
                <a:solidFill>
                  <a:srgbClr val="000000"/>
                </a:solidFill>
              </a:defRPr>
            </a:pPr>
            <a:r>
              <a:t>sostegno alle donne impegnate a cercare lavoro.</a:t>
            </a:r>
          </a:p>
          <a:p>
            <a:pPr>
              <a:defRPr sz="3000">
                <a:solidFill>
                  <a:srgbClr val="000000"/>
                </a:solidFill>
              </a:defRPr>
            </a:pPr>
            <a:r>
              <a:t>Ogni capitolo prende in esame e confuta la richiesta, decidendo al termine della sua disanima di assegnare a ciascuna una sola ghinea poiché le tre cause sono inseparabili ed essenziali.</a:t>
            </a:r>
          </a:p>
          <a:p>
            <a:pPr>
              <a:defRPr sz="3000">
                <a:solidFill>
                  <a:srgbClr val="000000"/>
                </a:solidFill>
              </a:defRPr>
            </a:pPr>
            <a:r>
              <a:t>Per l’attribuzione delle ghinee pone tre condizioni:</a:t>
            </a:r>
          </a:p>
          <a:p>
            <a:pPr marL="550333" indent="-550333">
              <a:buSzPct val="100000"/>
              <a:buAutoNum type="arabicPeriod" startAt="1"/>
              <a:defRPr sz="3000">
                <a:solidFill>
                  <a:srgbClr val="000000"/>
                </a:solidFill>
              </a:defRPr>
            </a:pPr>
            <a:r>
              <a:t>Proclamare la cultura della libertà di pensiero, l’uguaglianza e diventare membri di un’associazione contro la guerra;</a:t>
            </a:r>
          </a:p>
          <a:p>
            <a:pPr marL="550333" indent="-550333">
              <a:buSzPct val="100000"/>
              <a:buAutoNum type="arabicPeriod" startAt="1"/>
              <a:defRPr sz="3000">
                <a:solidFill>
                  <a:srgbClr val="000000"/>
                </a:solidFill>
              </a:defRPr>
            </a:pPr>
            <a:r>
              <a:t>le donne devono accedere alla cultura;</a:t>
            </a:r>
          </a:p>
          <a:p>
            <a:pPr marL="550333" indent="-550333">
              <a:buSzPct val="100000"/>
              <a:buAutoNum type="arabicPeriod" startAt="1"/>
              <a:defRPr sz="3000">
                <a:solidFill>
                  <a:srgbClr val="000000"/>
                </a:solidFill>
              </a:defRPr>
            </a:pPr>
            <a:r>
              <a:t>le donne non devono trasformarsi in uomini.</a:t>
            </a:r>
          </a:p>
        </p:txBody>
      </p:sp>
      <p:sp>
        <p:nvSpPr>
          <p:cNvPr id="285" name="Come afferma Luisa Muraro nell’introduzione all’edizione italiana, nella visione della Woolf  le donne sono soggetti attivi che non attendono un riscatto, lo praticano.…"/>
          <p:cNvSpPr txBox="1"/>
          <p:nvPr/>
        </p:nvSpPr>
        <p:spPr>
          <a:xfrm>
            <a:off x="10000898" y="9732398"/>
            <a:ext cx="13180605" cy="426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3000">
                <a:solidFill>
                  <a:srgbClr val="000000"/>
                </a:solidFill>
              </a:defRPr>
            </a:pPr>
            <a:r>
              <a:t>Come afferma Luisa Muraro nell’introduzione all’edizione italiana, nella visione della Woolf  le donne sono soggetti attivi che non attendono un riscatto, lo praticano.</a:t>
            </a:r>
          </a:p>
          <a:p>
            <a:pPr>
              <a:spcBef>
                <a:spcPts val="0"/>
              </a:spcBef>
              <a:defRPr sz="3000">
                <a:solidFill>
                  <a:srgbClr val="000000"/>
                </a:solidFill>
              </a:defRPr>
            </a:pPr>
          </a:p>
          <a:p>
            <a:pPr>
              <a:spcBef>
                <a:spcPts val="0"/>
              </a:spcBef>
              <a:defRPr sz="3000">
                <a:solidFill>
                  <a:srgbClr val="000000"/>
                </a:solidFill>
              </a:defRPr>
            </a:pPr>
            <a:r>
              <a:t> </a:t>
            </a:r>
            <a:r>
              <a:rPr>
                <a:solidFill>
                  <a:srgbClr val="0433FF"/>
                </a:solidFill>
              </a:rPr>
              <a:t>«Prima di ogni distinzione e determinazione esterna, c’è Lei; c’è un soggetto pensante capace di ragionare e di concludere in base a quello che le risulta. E’ il cominciamento della soggettività e della libertà femminile».</a:t>
            </a:r>
            <a:endParaRPr>
              <a:solidFill>
                <a:srgbClr val="0433FF"/>
              </a:solidFill>
            </a:endParaRPr>
          </a:p>
        </p:txBody>
      </p:sp>
      <p:sp>
        <p:nvSpPr>
          <p:cNvPr id="286" name="“Il modo migliore per aiutarvi a prevenire la guerra non è di ripetere le vostre parole e seguire i vostri metodi, ma di trovare noi nuove parole e inventare nuovi metodi”."/>
          <p:cNvSpPr txBox="1"/>
          <p:nvPr/>
        </p:nvSpPr>
        <p:spPr>
          <a:xfrm>
            <a:off x="503423" y="10641279"/>
            <a:ext cx="7297889"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0"/>
              </a:spcBef>
              <a:defRPr i="1" sz="3000">
                <a:solidFill>
                  <a:srgbClr val="FF2600"/>
                </a:solidFill>
                <a:latin typeface="Helvetica"/>
                <a:ea typeface="Helvetica"/>
                <a:cs typeface="Helvetica"/>
                <a:sym typeface="Helvetica"/>
              </a:defRPr>
            </a:lvl1pPr>
          </a:lstStyle>
          <a:p>
            <a:pPr/>
            <a:r>
              <a:t>“Il modo migliore per aiutarvi a prevenire la guerra non è di ripetere le vostre parole e seguire i vostri metodi, ma di trovare noi nuove parole e inventare nuovi metodi”. </a:t>
            </a:r>
          </a:p>
        </p:txBody>
      </p:sp>
      <p:sp>
        <p:nvSpPr>
          <p:cNvPr id="287" name="“Combattere è sempre stata un’abitudine degli uomini, non delle donne. La legge e l’esercizio hanno sviluppato quella differenza, non importa se innata o accidentale”."/>
          <p:cNvSpPr txBox="1"/>
          <p:nvPr/>
        </p:nvSpPr>
        <p:spPr>
          <a:xfrm>
            <a:off x="13428871" y="7691536"/>
            <a:ext cx="10489484"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3000">
                <a:solidFill>
                  <a:srgbClr val="FF2600"/>
                </a:solidFill>
              </a:defRPr>
            </a:lvl1pPr>
          </a:lstStyle>
          <a:p>
            <a:pPr/>
            <a:r>
              <a:t>“Combattere è sempre stata un’abitudine degli uomini, non delle donne. La legge e l’esercizio hanno sviluppato quella differenza, non importa se innata o accidentale”.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80"/>
                                        </p:tgtEl>
                                        <p:attrNameLst>
                                          <p:attrName>style.visibility</p:attrName>
                                        </p:attrNameLst>
                                      </p:cBhvr>
                                      <p:to>
                                        <p:strVal val="visible"/>
                                      </p:to>
                                    </p:set>
                                    <p:animEffect filter="wipe(left)" transition="in">
                                      <p:cBhvr>
                                        <p:cTn id="7" dur="1500"/>
                                        <p:tgtEl>
                                          <p:spTgt spid="280"/>
                                        </p:tgtEl>
                                      </p:cBhvr>
                                    </p:animEffect>
                                  </p:childTnLst>
                                </p:cTn>
                              </p:par>
                            </p:childTnLst>
                          </p:cTn>
                        </p:par>
                        <p:par>
                          <p:cTn id="8" fill="hold">
                            <p:stCondLst>
                              <p:cond delay="1500"/>
                            </p:stCondLst>
                            <p:childTnLst>
                              <p:par>
                                <p:cTn id="9" presetClass="entr" nodeType="afterEffect" presetSubtype="10" presetID="19" grpId="2" fill="hold">
                                  <p:stCondLst>
                                    <p:cond delay="0"/>
                                  </p:stCondLst>
                                  <p:iterate type="el" backwards="0">
                                    <p:tmAbs val="0"/>
                                  </p:iterate>
                                  <p:childTnLst>
                                    <p:set>
                                      <p:cBhvr>
                                        <p:cTn id="10" fill="hold"/>
                                        <p:tgtEl>
                                          <p:spTgt spid="281"/>
                                        </p:tgtEl>
                                        <p:attrNameLst>
                                          <p:attrName>style.visibility</p:attrName>
                                        </p:attrNameLst>
                                      </p:cBhvr>
                                      <p:to>
                                        <p:strVal val="visible"/>
                                      </p:to>
                                    </p:set>
                                    <p:anim calcmode="lin" valueType="num">
                                      <p:cBhvr>
                                        <p:cTn id="11" dur="1500" fill="hold"/>
                                        <p:tgtEl>
                                          <p:spTgt spid="281"/>
                                        </p:tgtEl>
                                        <p:attrNameLst>
                                          <p:attrName>ppt_w</p:attrName>
                                        </p:attrNameLst>
                                      </p:cBhvr>
                                      <p:tavLst>
                                        <p:tav tm="0" fmla="#ppt_w*sin(2.5*pi*$)">
                                          <p:val>
                                            <p:fltVal val="0"/>
                                          </p:val>
                                        </p:tav>
                                        <p:tav tm="100000">
                                          <p:val>
                                            <p:fltVal val="1"/>
                                          </p:val>
                                        </p:tav>
                                      </p:tavLst>
                                    </p:anim>
                                    <p:anim calcmode="lin" valueType="num">
                                      <p:cBhvr>
                                        <p:cTn id="12" dur="1500" fill="hold"/>
                                        <p:tgtEl>
                                          <p:spTgt spid="281"/>
                                        </p:tgtEl>
                                        <p:attrNameLst>
                                          <p:attrName>ppt_h</p:attrName>
                                        </p:attrNameLst>
                                      </p:cBhvr>
                                      <p:tavLst>
                                        <p:tav tm="0">
                                          <p:val>
                                            <p:strVal val="#ppt_h"/>
                                          </p:val>
                                        </p:tav>
                                        <p:tav tm="100000">
                                          <p:val>
                                            <p:strVal val="#ppt_h"/>
                                          </p:val>
                                        </p:tav>
                                      </p:tavLst>
                                    </p:anim>
                                  </p:childTnLst>
                                </p:cTn>
                              </p:par>
                            </p:childTnLst>
                          </p:cTn>
                        </p:par>
                        <p:par>
                          <p:cTn id="13" fill="hold">
                            <p:stCondLst>
                              <p:cond delay="3000"/>
                            </p:stCondLst>
                            <p:childTnLst>
                              <p:par>
                                <p:cTn id="14" presetClass="entr" nodeType="afterEffect" presetSubtype="4" presetID="22" grpId="3" fill="hold">
                                  <p:stCondLst>
                                    <p:cond delay="0"/>
                                  </p:stCondLst>
                                  <p:iterate type="el" backwards="0">
                                    <p:tmAbs val="0"/>
                                  </p:iterate>
                                  <p:childTnLst>
                                    <p:set>
                                      <p:cBhvr>
                                        <p:cTn id="15" fill="hold"/>
                                        <p:tgtEl>
                                          <p:spTgt spid="282"/>
                                        </p:tgtEl>
                                        <p:attrNameLst>
                                          <p:attrName>style.visibility</p:attrName>
                                        </p:attrNameLst>
                                      </p:cBhvr>
                                      <p:to>
                                        <p:strVal val="visible"/>
                                      </p:to>
                                    </p:set>
                                    <p:animEffect filter="wipe(down)" transition="in">
                                      <p:cBhvr>
                                        <p:cTn id="16" dur="2500"/>
                                        <p:tgtEl>
                                          <p:spTgt spid="282"/>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0" presetID="19" grpId="4" fill="hold">
                                  <p:stCondLst>
                                    <p:cond delay="0"/>
                                  </p:stCondLst>
                                  <p:iterate type="lt" backwards="0">
                                    <p:tmAbs val="0"/>
                                  </p:iterate>
                                  <p:childTnLst>
                                    <p:set>
                                      <p:cBhvr>
                                        <p:cTn id="20" fill="hold"/>
                                        <p:tgtEl>
                                          <p:spTgt spid="284"/>
                                        </p:tgtEl>
                                        <p:attrNameLst>
                                          <p:attrName>style.visibility</p:attrName>
                                        </p:attrNameLst>
                                      </p:cBhvr>
                                      <p:to>
                                        <p:strVal val="visible"/>
                                      </p:to>
                                    </p:set>
                                    <p:anim calcmode="lin" valueType="num">
                                      <p:cBhvr>
                                        <p:cTn id="21" dur="1000" fill="hold"/>
                                        <p:tgtEl>
                                          <p:spTgt spid="284"/>
                                        </p:tgtEl>
                                        <p:attrNameLst>
                                          <p:attrName>ppt_w</p:attrName>
                                        </p:attrNameLst>
                                      </p:cBhvr>
                                      <p:tavLst>
                                        <p:tav tm="0" fmla="#ppt_w*sin(2.5*pi*$)">
                                          <p:val>
                                            <p:fltVal val="0"/>
                                          </p:val>
                                        </p:tav>
                                        <p:tav tm="100000">
                                          <p:val>
                                            <p:fltVal val="1"/>
                                          </p:val>
                                        </p:tav>
                                      </p:tavLst>
                                    </p:anim>
                                    <p:anim calcmode="lin" valueType="num">
                                      <p:cBhvr>
                                        <p:cTn id="22" dur="1000" fill="hold"/>
                                        <p:tgtEl>
                                          <p:spTgt spid="28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lt" backwards="0">
                                    <p:tmAbs val="0"/>
                                  </p:iterate>
                                  <p:childTnLst>
                                    <p:set>
                                      <p:cBhvr>
                                        <p:cTn id="26" fill="hold"/>
                                        <p:tgtEl>
                                          <p:spTgt spid="287"/>
                                        </p:tgtEl>
                                        <p:attrNameLst>
                                          <p:attrName>style.visibility</p:attrName>
                                        </p:attrNameLst>
                                      </p:cBhvr>
                                      <p:to>
                                        <p:strVal val="visible"/>
                                      </p:to>
                                    </p:set>
                                    <p:animEffect filter="fade" transition="in">
                                      <p:cBhvr>
                                        <p:cTn id="27" dur="1000"/>
                                        <p:tgtEl>
                                          <p:spTgt spid="287"/>
                                        </p:tgtEl>
                                      </p:cBhvr>
                                    </p:animEffect>
                                  </p:childTnLst>
                                </p:cTn>
                              </p:par>
                            </p:childTnLst>
                          </p:cTn>
                        </p:par>
                        <p:par>
                          <p:cTn id="28" fill="hold">
                            <p:stCondLst>
                              <p:cond delay="1000"/>
                            </p:stCondLst>
                            <p:childTnLst>
                              <p:par>
                                <p:cTn id="29" presetClass="entr" nodeType="afterEffect" presetSubtype="12" presetID="18" grpId="6" fill="hold">
                                  <p:stCondLst>
                                    <p:cond delay="0"/>
                                  </p:stCondLst>
                                  <p:iterate type="el" backwards="0">
                                    <p:tmAbs val="0"/>
                                  </p:iterate>
                                  <p:childTnLst>
                                    <p:set>
                                      <p:cBhvr>
                                        <p:cTn id="30" fill="hold"/>
                                        <p:tgtEl>
                                          <p:spTgt spid="286"/>
                                        </p:tgtEl>
                                        <p:attrNameLst>
                                          <p:attrName>style.visibility</p:attrName>
                                        </p:attrNameLst>
                                      </p:cBhvr>
                                      <p:to>
                                        <p:strVal val="visible"/>
                                      </p:to>
                                    </p:set>
                                    <p:animEffect filter="strips(downLeft)" transition="in">
                                      <p:cBhvr>
                                        <p:cTn id="31" dur="1000"/>
                                        <p:tgtEl>
                                          <p:spTgt spid="286"/>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6" grpId="7" fill="hold">
                                  <p:stCondLst>
                                    <p:cond delay="0"/>
                                  </p:stCondLst>
                                  <p:iterate type="lt" backwards="0">
                                    <p:tmAbs val="0"/>
                                  </p:iterate>
                                  <p:childTnLst>
                                    <p:set>
                                      <p:cBhvr>
                                        <p:cTn id="35" fill="hold"/>
                                        <p:tgtEl>
                                          <p:spTgt spid="285"/>
                                        </p:tgtEl>
                                        <p:attrNameLst>
                                          <p:attrName>style.visibility</p:attrName>
                                        </p:attrNameLst>
                                      </p:cBhvr>
                                      <p:to>
                                        <p:strVal val="visible"/>
                                      </p:to>
                                    </p:set>
                                    <p:animEffect filter="wipe(down)" transition="in">
                                      <p:cBhvr>
                                        <p:cTn id="36" dur="580">
                                          <p:stCondLst>
                                            <p:cond delay="0"/>
                                          </p:stCondLst>
                                        </p:cTn>
                                        <p:tgtEl>
                                          <p:spTgt spid="285"/>
                                        </p:tgtEl>
                                      </p:cBhvr>
                                    </p:animEffect>
                                    <p:anim calcmode="lin" valueType="num">
                                      <p:cBhvr>
                                        <p:cTn id="37" dur="1822" fill="hold" tmFilter="0,0; 0.14,0.36; 0.43,0.73; 0.71,0.91; 1.0,1.0">
                                          <p:stCondLst>
                                            <p:cond delay="0"/>
                                          </p:stCondLst>
                                        </p:cTn>
                                        <p:tgtEl>
                                          <p:spTgt spid="285"/>
                                        </p:tgtEl>
                                        <p:attrNameLst>
                                          <p:attrName>ppt_x</p:attrName>
                                        </p:attrNameLst>
                                      </p:cBhvr>
                                      <p:tavLst>
                                        <p:tav tm="0">
                                          <p:val>
                                            <p:strVal val="#ppt_x-0.25"/>
                                          </p:val>
                                        </p:tav>
                                        <p:tav tm="100000">
                                          <p:val>
                                            <p:strVal val="#ppt_x"/>
                                          </p:val>
                                        </p:tav>
                                      </p:tavLst>
                                    </p:anim>
                                    <p:anim calcmode="lin" valueType="num">
                                      <p:cBhvr>
                                        <p:cTn id="38" dur="664" fill="hold" tmFilter="0.0,0.0; 0.25,0.07; 0.50,0.2; 0.75,0.467; 1.0,1.0">
                                          <p:stCondLst>
                                            <p:cond delay="0"/>
                                          </p:stCondLst>
                                        </p:cTn>
                                        <p:tgtEl>
                                          <p:spTgt spid="285"/>
                                        </p:tgtEl>
                                        <p:attrNameLst>
                                          <p:attrName>ppt_y</p:attrName>
                                        </p:attrNameLst>
                                      </p:cBhvr>
                                      <p:tavLst>
                                        <p:tav tm="0" fmla="#ppt_y-sin(pi*$)/3">
                                          <p:val>
                                            <p:fltVal val="0.5"/>
                                          </p:val>
                                        </p:tav>
                                        <p:tav tm="100000">
                                          <p:val>
                                            <p:fltVal val="1"/>
                                          </p:val>
                                        </p:tav>
                                      </p:tavLst>
                                    </p:anim>
                                    <p:anim calcmode="lin" valueType="num">
                                      <p:cBhvr>
                                        <p:cTn id="39" dur="664" fill="hold" tmFilter="0, 0; 0.125,0.2665; 0.25,0.4; 0.375,0.465; 0.5,0.5;  0.625,0.535; 0.75,0.6; 0.875,0.7335; 1,1">
                                          <p:stCondLst>
                                            <p:cond delay="664"/>
                                          </p:stCondLst>
                                        </p:cTn>
                                        <p:tgtEl>
                                          <p:spTgt spid="285"/>
                                        </p:tgtEl>
                                        <p:attrNameLst>
                                          <p:attrName>ppt_y</p:attrName>
                                        </p:attrNameLst>
                                      </p:cBhvr>
                                      <p:tavLst>
                                        <p:tav tm="0" fmla="#ppt_y-sin(pi*$)/9">
                                          <p:val>
                                            <p:fltVal val="0"/>
                                          </p:val>
                                        </p:tav>
                                        <p:tav tm="100000">
                                          <p:val>
                                            <p:fltVal val="1"/>
                                          </p:val>
                                        </p:tav>
                                      </p:tavLst>
                                    </p:anim>
                                    <p:anim calcmode="lin" valueType="num">
                                      <p:cBhvr>
                                        <p:cTn id="40" dur="332" fill="hold" tmFilter="0, 0; 0.125,0.2665; 0.25,0.4; 0.375,0.465; 0.5,0.5;  0.625,0.535; 0.75,0.6; 0.875,0.7335; 1,1">
                                          <p:stCondLst>
                                            <p:cond delay="1324"/>
                                          </p:stCondLst>
                                        </p:cTn>
                                        <p:tgtEl>
                                          <p:spTgt spid="285"/>
                                        </p:tgtEl>
                                        <p:attrNameLst>
                                          <p:attrName>ppt_y</p:attrName>
                                        </p:attrNameLst>
                                      </p:cBhvr>
                                      <p:tavLst>
                                        <p:tav tm="0" fmla="#ppt_y-sin(pi*$)/27">
                                          <p:val>
                                            <p:fltVal val="0"/>
                                          </p:val>
                                        </p:tav>
                                        <p:tav tm="100000">
                                          <p:val>
                                            <p:fltVal val="1"/>
                                          </p:val>
                                        </p:tav>
                                      </p:tavLst>
                                    </p:anim>
                                    <p:anim calcmode="lin" valueType="num">
                                      <p:cBhvr>
                                        <p:cTn id="41" dur="164" fill="hold" tmFilter="0, 0; 0.125,0.2665; 0.25,0.4; 0.375,0.465; 0.5,0.5;  0.625,0.535; 0.75,0.6; 0.875,0.7335; 1,1">
                                          <p:stCondLst>
                                            <p:cond delay="1656"/>
                                          </p:stCondLst>
                                        </p:cTn>
                                        <p:tgtEl>
                                          <p:spTgt spid="285"/>
                                        </p:tgtEl>
                                        <p:attrNameLst>
                                          <p:attrName>ppt_y</p:attrName>
                                        </p:attrNameLst>
                                      </p:cBhvr>
                                      <p:tavLst>
                                        <p:tav tm="0" fmla="#ppt_y-sin(pi*$)/81">
                                          <p:val>
                                            <p:fltVal val="0"/>
                                          </p:val>
                                        </p:tav>
                                        <p:tav tm="100000">
                                          <p:val>
                                            <p:fltVal val="1"/>
                                          </p:val>
                                        </p:tav>
                                      </p:tavLst>
                                    </p:anim>
                                    <p:animScale>
                                      <p:cBhvr>
                                        <p:cTn id="42" dur="26" fill="hold">
                                          <p:stCondLst>
                                            <p:cond delay="650"/>
                                          </p:stCondLst>
                                        </p:cTn>
                                        <p:tgtEl>
                                          <p:spTgt spid="285"/>
                                        </p:tgtEl>
                                      </p:cBhvr>
                                      <p:to x="100000" y="60000"/>
                                    </p:animScale>
                                    <p:animScale>
                                      <p:cBhvr>
                                        <p:cTn id="43" dur="166" decel="50000" fill="hold">
                                          <p:stCondLst>
                                            <p:cond delay="676"/>
                                          </p:stCondLst>
                                        </p:cTn>
                                        <p:tgtEl>
                                          <p:spTgt spid="285"/>
                                        </p:tgtEl>
                                      </p:cBhvr>
                                      <p:to x="100000" y="100000"/>
                                    </p:animScale>
                                    <p:animScale>
                                      <p:cBhvr>
                                        <p:cTn id="44" dur="26" decel="50000" fill="hold">
                                          <p:stCondLst>
                                            <p:cond delay="1312"/>
                                          </p:stCondLst>
                                        </p:cTn>
                                        <p:tgtEl>
                                          <p:spTgt spid="285"/>
                                        </p:tgtEl>
                                      </p:cBhvr>
                                      <p:to x="100000" y="80000"/>
                                    </p:animScale>
                                    <p:animScale>
                                      <p:cBhvr>
                                        <p:cTn id="45" dur="166" decel="50000" fill="hold">
                                          <p:stCondLst>
                                            <p:cond delay="1338"/>
                                          </p:stCondLst>
                                        </p:cTn>
                                        <p:tgtEl>
                                          <p:spTgt spid="285"/>
                                        </p:tgtEl>
                                      </p:cBhvr>
                                      <p:to x="100000" y="100000"/>
                                    </p:animScale>
                                    <p:animScale>
                                      <p:cBhvr>
                                        <p:cTn id="46" dur="26" decel="50000" fill="hold">
                                          <p:stCondLst>
                                            <p:cond delay="1642"/>
                                          </p:stCondLst>
                                        </p:cTn>
                                        <p:tgtEl>
                                          <p:spTgt spid="285"/>
                                        </p:tgtEl>
                                      </p:cBhvr>
                                      <p:to x="100000" y="90000"/>
                                    </p:animScale>
                                    <p:animScale>
                                      <p:cBhvr>
                                        <p:cTn id="47" dur="166" decel="50000" fill="hold">
                                          <p:stCondLst>
                                            <p:cond delay="1668"/>
                                          </p:stCondLst>
                                        </p:cTn>
                                        <p:tgtEl>
                                          <p:spTgt spid="285"/>
                                        </p:tgtEl>
                                      </p:cBhvr>
                                      <p:to x="100000" y="100000"/>
                                    </p:animScale>
                                    <p:animScale>
                                      <p:cBhvr>
                                        <p:cTn id="48" dur="26" decel="50000" fill="hold">
                                          <p:stCondLst>
                                            <p:cond delay="1808"/>
                                          </p:stCondLst>
                                        </p:cTn>
                                        <p:tgtEl>
                                          <p:spTgt spid="285"/>
                                        </p:tgtEl>
                                      </p:cBhvr>
                                      <p:to x="100000" y="95000"/>
                                    </p:animScale>
                                    <p:animScale>
                                      <p:cBhvr>
                                        <p:cTn id="49" dur="166" decel="50000" fill="hold">
                                          <p:stCondLst>
                                            <p:cond delay="1834"/>
                                          </p:stCondLst>
                                        </p:cTn>
                                        <p:tgtEl>
                                          <p:spTgt spid="285"/>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 grpId="7"/>
      <p:bldP build="whole" bldLvl="1" animBg="1" rev="0" advAuto="0" spid="284" grpId="4"/>
      <p:bldP build="whole" bldLvl="1" animBg="1" rev="0" advAuto="0" spid="287" grpId="5"/>
      <p:bldP build="whole" bldLvl="1" animBg="1" rev="0" advAuto="0" spid="280" grpId="1"/>
      <p:bldP build="whole" bldLvl="1" animBg="1" rev="0" advAuto="0" spid="281" grpId="2"/>
      <p:bldP build="whole" bldLvl="1" animBg="1" rev="0" advAuto="0" spid="282" grpId="3"/>
      <p:bldP build="whole" bldLvl="1" animBg="1" rev="0" advAuto="0" spid="286" grpId="6"/>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Linea"/>
          <p:cNvSpPr/>
          <p:nvPr/>
        </p:nvSpPr>
        <p:spPr>
          <a:xfrm>
            <a:off x="1016000" y="10718800"/>
            <a:ext cx="120904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pic>
        <p:nvPicPr>
          <p:cNvPr id="290" name="Sfondo astratto con cerchi sovrapposti di colore blu, verde e bianco di diverse dimensioni" descr="Sfondo astratto con cerchi sovrapposti di colore blu, verde e bianco di diverse dimensioni"/>
          <p:cNvPicPr>
            <a:picLocks noChangeAspect="1"/>
          </p:cNvPicPr>
          <p:nvPr>
            <p:ph type="pic" idx="21"/>
          </p:nvPr>
        </p:nvPicPr>
        <p:blipFill>
          <a:blip r:embed="rId2">
            <a:extLst/>
          </a:blip>
          <a:srcRect l="13035" t="820" r="13309" b="729"/>
          <a:stretch>
            <a:fillRect/>
          </a:stretch>
        </p:blipFill>
        <p:spPr>
          <a:xfrm>
            <a:off x="14122400" y="0"/>
            <a:ext cx="10261600" cy="13716000"/>
          </a:xfrm>
          <a:prstGeom prst="rect">
            <a:avLst/>
          </a:prstGeom>
        </p:spPr>
      </p:pic>
      <p:sp>
        <p:nvSpPr>
          <p:cNvPr id="291" name="Pensieri di pace durante un’incursione aerea"/>
          <p:cNvSpPr txBox="1"/>
          <p:nvPr>
            <p:ph type="title"/>
          </p:nvPr>
        </p:nvSpPr>
        <p:spPr>
          <a:xfrm>
            <a:off x="1016000" y="1155700"/>
            <a:ext cx="12090400" cy="2885491"/>
          </a:xfrm>
          <a:prstGeom prst="rect">
            <a:avLst/>
          </a:prstGeom>
        </p:spPr>
        <p:txBody>
          <a:bodyPr/>
          <a:lstStyle>
            <a:lvl1pPr defTabSz="520065">
              <a:defRPr sz="10773">
                <a:solidFill>
                  <a:srgbClr val="FF2600"/>
                </a:solidFill>
              </a:defRPr>
            </a:lvl1pPr>
          </a:lstStyle>
          <a:p>
            <a:pPr/>
            <a:r>
              <a:t>Pensieri di pace durante un’incursione aerea</a:t>
            </a:r>
          </a:p>
        </p:txBody>
      </p:sp>
      <p:sp>
        <p:nvSpPr>
          <p:cNvPr id="292" name="“(…) I difensori della pace sono uomini e anche gli aggressori sono uomini. Alle donne inglesi  non è dato combattere né difendersi, l’unica cosa loro concessa è restare inermi. (…) esiste però un altro genere di lotta disarmata che si esercita col pensi"/>
          <p:cNvSpPr txBox="1"/>
          <p:nvPr>
            <p:ph type="body" sz="quarter" idx="1"/>
          </p:nvPr>
        </p:nvSpPr>
        <p:spPr>
          <a:xfrm>
            <a:off x="1016000" y="4667491"/>
            <a:ext cx="12090400" cy="5398068"/>
          </a:xfrm>
          <a:prstGeom prst="rect">
            <a:avLst/>
          </a:prstGeom>
        </p:spPr>
        <p:txBody>
          <a:bodyPr/>
          <a:lstStyle>
            <a:lvl1pPr defTabSz="462280">
              <a:spcBef>
                <a:spcPts val="400"/>
              </a:spcBef>
              <a:defRPr sz="3920">
                <a:solidFill>
                  <a:srgbClr val="000000"/>
                </a:solidFill>
              </a:defRPr>
            </a:lvl1pPr>
          </a:lstStyle>
          <a:p>
            <a:pPr/>
            <a:r>
              <a:t>“(…) I difensori della pace sono uomini e anche gli aggressori sono uomini. Alle donne inglesi  non è dato combattere né difendersi, l’unica cosa loro concessa è restare inermi. (…) esiste però un altro genere di lotta disarmata che si esercita col pensiero  e che consiste nel produrre idee  (…)Che cosa lo impedisce? (…) Schiave a caccia di uomini da schiavizzare (…) Se riuscissimo a liberarci dalla schiavitù potremmo riscattare gli uomini dalla tirannia, perché sono le schiave che generano gli Hitler. (…) a che serve liberare il soldato inglese se  il tedesco e l’italiano restano in catene”</a:t>
            </a:r>
          </a:p>
        </p:txBody>
      </p:sp>
      <p:sp>
        <p:nvSpPr>
          <p:cNvPr id="293" name="In “Morte della falena”pp. 280 e sgg."/>
          <p:cNvSpPr txBox="1"/>
          <p:nvPr/>
        </p:nvSpPr>
        <p:spPr>
          <a:xfrm>
            <a:off x="7730141" y="11034464"/>
            <a:ext cx="5291194"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000000"/>
                </a:solidFill>
              </a:defRPr>
            </a:lvl1pPr>
          </a:lstStyle>
          <a:p>
            <a:pPr/>
            <a:r>
              <a:t>In “Morte della falena”pp. 280 e sgg.</a:t>
            </a:r>
          </a:p>
        </p:txBody>
      </p:sp>
      <p:grpSp>
        <p:nvGrpSpPr>
          <p:cNvPr id="296" name="Una-calma-immobile-nell-occhio-del-ciclone-la-morte-di-Virginia-Woolf.jpg"/>
          <p:cNvGrpSpPr/>
          <p:nvPr/>
        </p:nvGrpSpPr>
        <p:grpSpPr>
          <a:xfrm rot="39833">
            <a:off x="14530074" y="7139085"/>
            <a:ext cx="9446251" cy="6465901"/>
            <a:chOff x="0" y="0"/>
            <a:chExt cx="9446249" cy="6465899"/>
          </a:xfrm>
        </p:grpSpPr>
        <p:pic>
          <p:nvPicPr>
            <p:cNvPr id="295" name="Una-calma-immobile-nell-occhio-del-ciclone-la-morte-di-Virginia-Woolf.jpg" descr="Una-calma-immobile-nell-occhio-del-ciclone-la-morte-di-Virginia-Woolf.jpg"/>
            <p:cNvPicPr>
              <a:picLocks noChangeAspect="1"/>
            </p:cNvPicPr>
            <p:nvPr/>
          </p:nvPicPr>
          <p:blipFill>
            <a:blip r:embed="rId3">
              <a:extLst/>
            </a:blip>
            <a:stretch>
              <a:fillRect/>
            </a:stretch>
          </p:blipFill>
          <p:spPr>
            <a:xfrm>
              <a:off x="203200" y="215900"/>
              <a:ext cx="9039850" cy="6034100"/>
            </a:xfrm>
            <a:prstGeom prst="rect">
              <a:avLst/>
            </a:prstGeom>
            <a:ln>
              <a:noFill/>
            </a:ln>
            <a:effectLst/>
          </p:spPr>
        </p:pic>
        <p:pic>
          <p:nvPicPr>
            <p:cNvPr id="294" name="Una-calma-immobile-nell-occhio-del-ciclone-la-morte-di-Virginia-Woolf.jpg" descr="Una-calma-immobile-nell-occhio-del-ciclone-la-morte-di-Virginia-Woolf.jpg"/>
            <p:cNvPicPr>
              <a:picLocks noChangeAspect="0"/>
            </p:cNvPicPr>
            <p:nvPr/>
          </p:nvPicPr>
          <p:blipFill>
            <a:blip r:embed="rId4">
              <a:extLst/>
            </a:blip>
            <a:stretch>
              <a:fillRect/>
            </a:stretch>
          </p:blipFill>
          <p:spPr>
            <a:xfrm>
              <a:off x="0" y="0"/>
              <a:ext cx="9446250" cy="6465900"/>
            </a:xfrm>
            <a:prstGeom prst="rect">
              <a:avLst/>
            </a:prstGeom>
            <a:effectLst/>
          </p:spPr>
        </p:pic>
      </p:grpSp>
      <p:grpSp>
        <p:nvGrpSpPr>
          <p:cNvPr id="299" name="cor_hu007768_1940_blitz_tedesco_londra.1020x680.jpg.avif"/>
          <p:cNvGrpSpPr/>
          <p:nvPr/>
        </p:nvGrpSpPr>
        <p:grpSpPr>
          <a:xfrm rot="7412">
            <a:off x="14612143" y="558119"/>
            <a:ext cx="9282114" cy="6391220"/>
            <a:chOff x="0" y="0"/>
            <a:chExt cx="9282112" cy="6391218"/>
          </a:xfrm>
        </p:grpSpPr>
        <p:pic>
          <p:nvPicPr>
            <p:cNvPr id="298" name="cor_hu007768_1940_blitz_tedesco_londra.1020x680.jpg.avif" descr="cor_hu007768_1940_blitz_tedesco_londra.1020x680.jpg.avif"/>
            <p:cNvPicPr>
              <a:picLocks noChangeAspect="1"/>
            </p:cNvPicPr>
            <p:nvPr/>
          </p:nvPicPr>
          <p:blipFill>
            <a:blip r:embed="rId5">
              <a:extLst/>
            </a:blip>
            <a:stretch>
              <a:fillRect/>
            </a:stretch>
          </p:blipFill>
          <p:spPr>
            <a:xfrm>
              <a:off x="203200" y="215900"/>
              <a:ext cx="8875713" cy="5959419"/>
            </a:xfrm>
            <a:prstGeom prst="rect">
              <a:avLst/>
            </a:prstGeom>
            <a:ln>
              <a:noFill/>
            </a:ln>
            <a:effectLst/>
          </p:spPr>
        </p:pic>
        <p:pic>
          <p:nvPicPr>
            <p:cNvPr id="297" name="cor_hu007768_1940_blitz_tedesco_londra.1020x680.jpg.avif" descr="cor_hu007768_1940_blitz_tedesco_londra.1020x680.jpg.avif"/>
            <p:cNvPicPr>
              <a:picLocks noChangeAspect="0"/>
            </p:cNvPicPr>
            <p:nvPr/>
          </p:nvPicPr>
          <p:blipFill>
            <a:blip r:embed="rId6">
              <a:extLst/>
            </a:blip>
            <a:stretch>
              <a:fillRect/>
            </a:stretch>
          </p:blipFill>
          <p:spPr>
            <a:xfrm>
              <a:off x="0" y="0"/>
              <a:ext cx="9282113" cy="639121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292"/>
                                        </p:tgtEl>
                                        <p:attrNameLst>
                                          <p:attrName>style.visibility</p:attrName>
                                        </p:attrNameLst>
                                      </p:cBhvr>
                                      <p:to>
                                        <p:strVal val="visible"/>
                                      </p:to>
                                    </p:set>
                                    <p:animEffect filter="fade" transition="in">
                                      <p:cBhvr>
                                        <p:cTn id="7" dur="2000"/>
                                        <p:tgtEl>
                                          <p:spTgt spid="292"/>
                                        </p:tgtEl>
                                      </p:cBhvr>
                                    </p:animEffect>
                                  </p:childTnLst>
                                </p:cTn>
                              </p:par>
                            </p:childTnLst>
                          </p:cTn>
                        </p:par>
                        <p:par>
                          <p:cTn id="8" fill="hold">
                            <p:stCondLst>
                              <p:cond delay="2000"/>
                            </p:stCondLst>
                            <p:childTnLst>
                              <p:par>
                                <p:cTn id="9" presetClass="entr" nodeType="afterEffect" presetSubtype="16" presetID="23" grpId="2" fill="hold">
                                  <p:stCondLst>
                                    <p:cond delay="0"/>
                                  </p:stCondLst>
                                  <p:iterate type="el" backwards="0">
                                    <p:tmAbs val="0"/>
                                  </p:iterate>
                                  <p:childTnLst>
                                    <p:set>
                                      <p:cBhvr>
                                        <p:cTn id="10" fill="hold"/>
                                        <p:tgtEl>
                                          <p:spTgt spid="293"/>
                                        </p:tgtEl>
                                        <p:attrNameLst>
                                          <p:attrName>style.visibility</p:attrName>
                                        </p:attrNameLst>
                                      </p:cBhvr>
                                      <p:to>
                                        <p:strVal val="visible"/>
                                      </p:to>
                                    </p:set>
                                    <p:anim calcmode="lin" valueType="num">
                                      <p:cBhvr>
                                        <p:cTn id="11" dur="750" fill="hold"/>
                                        <p:tgtEl>
                                          <p:spTgt spid="293"/>
                                        </p:tgtEl>
                                        <p:attrNameLst>
                                          <p:attrName>ppt_w</p:attrName>
                                        </p:attrNameLst>
                                      </p:cBhvr>
                                      <p:tavLst>
                                        <p:tav tm="0">
                                          <p:val>
                                            <p:fltVal val="0"/>
                                          </p:val>
                                        </p:tav>
                                        <p:tav tm="100000">
                                          <p:val>
                                            <p:strVal val="#ppt_w"/>
                                          </p:val>
                                        </p:tav>
                                      </p:tavLst>
                                    </p:anim>
                                    <p:anim calcmode="lin" valueType="num">
                                      <p:cBhvr>
                                        <p:cTn id="12" dur="750" fill="hold"/>
                                        <p:tgtEl>
                                          <p:spTgt spid="2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 grpId="2"/>
      <p:bldP build="whole" bldLvl="1" animBg="1" rev="0" advAuto="0" spid="29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Già da alcuni giorni Leonard Woolf aveva scritto nel suo diario della preoccupazione per le condizioni di Virginia. Aveva chiesto aiuto alla comune amica Octavia perché Virginia rifiutava di curarsi, ma le cose non mutarono. Così scrive nel suo diario:"/>
          <p:cNvSpPr txBox="1"/>
          <p:nvPr/>
        </p:nvSpPr>
        <p:spPr>
          <a:xfrm>
            <a:off x="7118093" y="1964144"/>
            <a:ext cx="13009873"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i="1" sz="3000">
                <a:solidFill>
                  <a:srgbClr val="000000"/>
                </a:solidFill>
              </a:defRPr>
            </a:lvl1pPr>
          </a:lstStyle>
          <a:p>
            <a:pPr/>
            <a:r>
              <a:t>Già da alcuni giorni Leonard Woolf aveva scritto nel suo diario della preoccupazione per le condizioni di Virginia. Aveva chiesto aiuto alla comune amica Octavia perché Virginia rifiutava di curarsi, ma le cose non mutarono. Così scrive nel suo diario:</a:t>
            </a:r>
          </a:p>
        </p:txBody>
      </p:sp>
      <p:sp>
        <p:nvSpPr>
          <p:cNvPr id="302" name="Il 28 marzo 1941, Virginia Woolf muore suicida a 59 anni lasciandosi annegare nel fiume Ouse dopo aver riempito le tasche di sassi."/>
          <p:cNvSpPr txBox="1"/>
          <p:nvPr/>
        </p:nvSpPr>
        <p:spPr>
          <a:xfrm>
            <a:off x="157901" y="245358"/>
            <a:ext cx="20274951"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b="1" sz="3500">
                <a:solidFill>
                  <a:srgbClr val="FF2600"/>
                </a:solidFill>
              </a:defRPr>
            </a:lvl1pPr>
          </a:lstStyle>
          <a:p>
            <a:pPr/>
            <a:r>
              <a:t>Il 28 marzo 1941, Virginia Woolf muore suicida a 59 anni lasciandosi annegare nel fiume Ouse dopo aver riempito le tasche di sassi.</a:t>
            </a:r>
          </a:p>
        </p:txBody>
      </p:sp>
      <p:sp>
        <p:nvSpPr>
          <p:cNvPr id="303" name="“Venerdì 28 marzo, ero in giardino e pensavo che Virginia fosse in casa. Ma quando all’una entrai per pranzare, lei non c’era. […] Quando non riuscii a trovarla da nessuna parte né in casa né in giardino seppi con certezza che era scesa al fiume. Corsi a"/>
          <p:cNvSpPr txBox="1"/>
          <p:nvPr/>
        </p:nvSpPr>
        <p:spPr>
          <a:xfrm>
            <a:off x="7738909" y="4025829"/>
            <a:ext cx="11540419"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500">
                <a:solidFill>
                  <a:srgbClr val="009051"/>
                </a:solidFill>
              </a:defRPr>
            </a:lvl1pPr>
          </a:lstStyle>
          <a:p>
            <a:pPr/>
            <a:r>
              <a:t>“Venerdì 28 marzo, ero in giardino e pensavo che Virginia fosse in casa. Ma quando all’una entrai per pranzare, lei non c’era. […] Quando non riuscii a trovarla da nessuna parte né in casa né in giardino seppi con certezza che era scesa al fiume. Corsi all’Ouse attraverso i campi e trovai quasi subito il suo bastone da passeggio per terra, sull’argine. Per un po’ continuai a cercarla, poi tornai a casa e informai la polizia. Tre settimane dopo la ritrovarono; alcuni ragazzi videro galleggiare il suo corpo nel fiume. Il 18 e 19 aprile ebbe luogo l’orribile procedura dell’identificazione e dell’inchiesta nell’obitorio di Newhaven. Virginia fu cremata a Brighton lunedì 21 aprile. Ci andai da solo”.</a:t>
            </a:r>
          </a:p>
        </p:txBody>
      </p:sp>
      <p:pic>
        <p:nvPicPr>
          <p:cNvPr id="304" name="Crying_0.gif" descr="Crying_0.gif"/>
          <p:cNvPicPr>
            <a:picLocks noChangeAspect="0"/>
          </p:cNvPicPr>
          <p:nvPr/>
        </p:nvPicPr>
        <p:blipFill>
          <a:blip r:embed="rId2">
            <a:extLst/>
          </a:blip>
          <a:stretch>
            <a:fillRect/>
          </a:stretch>
        </p:blipFill>
        <p:spPr>
          <a:xfrm>
            <a:off x="19728445" y="3328461"/>
            <a:ext cx="5318341" cy="5318341"/>
          </a:xfrm>
          <a:prstGeom prst="rect">
            <a:avLst/>
          </a:prstGeom>
          <a:ln w="12700">
            <a:miter lim="400000"/>
          </a:ln>
        </p:spPr>
      </p:pic>
      <p:pic>
        <p:nvPicPr>
          <p:cNvPr id="305" name="Unknown.jpeg" descr="Unknown.jpeg"/>
          <p:cNvPicPr>
            <a:picLocks noChangeAspect="1"/>
          </p:cNvPicPr>
          <p:nvPr/>
        </p:nvPicPr>
        <p:blipFill>
          <a:blip r:embed="rId3">
            <a:extLst/>
          </a:blip>
          <a:stretch>
            <a:fillRect/>
          </a:stretch>
        </p:blipFill>
        <p:spPr>
          <a:xfrm>
            <a:off x="21279468" y="8449926"/>
            <a:ext cx="2621211" cy="3499452"/>
          </a:xfrm>
          <a:prstGeom prst="rect">
            <a:avLst/>
          </a:prstGeom>
          <a:ln w="12700">
            <a:miter lim="400000"/>
          </a:ln>
        </p:spPr>
      </p:pic>
      <p:sp>
        <p:nvSpPr>
          <p:cNvPr id="306" name="«Non posso perdere la libertà» è il suo insegnamento finale."/>
          <p:cNvSpPr txBox="1"/>
          <p:nvPr/>
        </p:nvSpPr>
        <p:spPr>
          <a:xfrm>
            <a:off x="7231842" y="12331941"/>
            <a:ext cx="15233099"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a:solidFill>
                  <a:srgbClr val="FF2600"/>
                </a:solidFill>
              </a:rPr>
              <a:t>«Non posso perdere la libertà» </a:t>
            </a:r>
            <a:r>
              <a:rPr>
                <a:solidFill>
                  <a:srgbClr val="000000"/>
                </a:solidFill>
              </a:rPr>
              <a:t>è il suo insegnamento finale.</a:t>
            </a:r>
          </a:p>
        </p:txBody>
      </p:sp>
      <p:pic>
        <p:nvPicPr>
          <p:cNvPr id="307" name="VIRGINIA-WOOLF-31.jpg" descr="VIRGINIA-WOOLF-31.jpg"/>
          <p:cNvPicPr>
            <a:picLocks noChangeAspect="1"/>
          </p:cNvPicPr>
          <p:nvPr/>
        </p:nvPicPr>
        <p:blipFill>
          <a:blip r:embed="rId4">
            <a:extLst/>
          </a:blip>
          <a:stretch>
            <a:fillRect/>
          </a:stretch>
        </p:blipFill>
        <p:spPr>
          <a:xfrm>
            <a:off x="143066" y="1493771"/>
            <a:ext cx="6648907" cy="8543846"/>
          </a:xfrm>
          <a:prstGeom prst="rect">
            <a:avLst/>
          </a:prstGeom>
          <a:ln w="12700">
            <a:miter lim="400000"/>
          </a:ln>
        </p:spPr>
      </p:pic>
      <p:pic>
        <p:nvPicPr>
          <p:cNvPr id="308" name="lettera-di-virginia-woolf-al-marito-624220.jpg.avif" descr="lettera-di-virginia-woolf-al-marito-624220.jpg.avif"/>
          <p:cNvPicPr>
            <a:picLocks noChangeAspect="1"/>
          </p:cNvPicPr>
          <p:nvPr/>
        </p:nvPicPr>
        <p:blipFill>
          <a:blip r:embed="rId5">
            <a:extLst/>
          </a:blip>
          <a:srcRect l="0" t="3205" r="0" b="0"/>
          <a:stretch>
            <a:fillRect/>
          </a:stretch>
        </p:blipFill>
        <p:spPr>
          <a:xfrm>
            <a:off x="1728534" y="4144875"/>
            <a:ext cx="5561439" cy="9591423"/>
          </a:xfrm>
          <a:prstGeom prst="rect">
            <a:avLst/>
          </a:prstGeom>
          <a:ln w="12700">
            <a:miter lim="400000"/>
          </a:ln>
        </p:spPr>
      </p:pic>
      <p:grpSp>
        <p:nvGrpSpPr>
          <p:cNvPr id="311" name="Southease_River_Ouse_north.JPG"/>
          <p:cNvGrpSpPr/>
          <p:nvPr/>
        </p:nvGrpSpPr>
        <p:grpSpPr>
          <a:xfrm>
            <a:off x="20454087" y="119820"/>
            <a:ext cx="3879758" cy="3090794"/>
            <a:chOff x="0" y="0"/>
            <a:chExt cx="3879756" cy="3090792"/>
          </a:xfrm>
        </p:grpSpPr>
        <p:pic>
          <p:nvPicPr>
            <p:cNvPr id="310" name="Southease_River_Ouse_north.JPG" descr="Southease_River_Ouse_north.JPG"/>
            <p:cNvPicPr>
              <a:picLocks noChangeAspect="1"/>
            </p:cNvPicPr>
            <p:nvPr/>
          </p:nvPicPr>
          <p:blipFill>
            <a:blip r:embed="rId6">
              <a:extLst/>
            </a:blip>
            <a:stretch>
              <a:fillRect/>
            </a:stretch>
          </p:blipFill>
          <p:spPr>
            <a:xfrm>
              <a:off x="101600" y="101600"/>
              <a:ext cx="3663857" cy="2747893"/>
            </a:xfrm>
            <a:prstGeom prst="rect">
              <a:avLst/>
            </a:prstGeom>
            <a:ln>
              <a:noFill/>
            </a:ln>
            <a:effectLst/>
          </p:spPr>
        </p:pic>
        <p:pic>
          <p:nvPicPr>
            <p:cNvPr id="309" name="Southease_River_Ouse_north.JPG" descr="Southease_River_Ouse_north.JPG"/>
            <p:cNvPicPr>
              <a:picLocks noChangeAspect="0"/>
            </p:cNvPicPr>
            <p:nvPr/>
          </p:nvPicPr>
          <p:blipFill>
            <a:blip r:embed="rId7">
              <a:extLst/>
            </a:blip>
            <a:stretch>
              <a:fillRect/>
            </a:stretch>
          </p:blipFill>
          <p:spPr>
            <a:xfrm>
              <a:off x="0" y="0"/>
              <a:ext cx="3879757" cy="309079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14:warp/>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7"/>
                                        </p:tgtEl>
                                        <p:attrNameLst>
                                          <p:attrName>style.visibility</p:attrName>
                                        </p:attrNameLst>
                                      </p:cBhvr>
                                      <p:to>
                                        <p:strVal val="visible"/>
                                      </p:to>
                                    </p:set>
                                    <p:anim calcmode="lin" valueType="num">
                                      <p:cBhvr>
                                        <p:cTn id="7" dur="750" fill="hold"/>
                                        <p:tgtEl>
                                          <p:spTgt spid="307"/>
                                        </p:tgtEl>
                                        <p:attrNameLst>
                                          <p:attrName>ppt_w</p:attrName>
                                        </p:attrNameLst>
                                      </p:cBhvr>
                                      <p:tavLst>
                                        <p:tav tm="0">
                                          <p:val>
                                            <p:fltVal val="0"/>
                                          </p:val>
                                        </p:tav>
                                        <p:tav tm="100000">
                                          <p:val>
                                            <p:strVal val="#ppt_w"/>
                                          </p:val>
                                        </p:tav>
                                      </p:tavLst>
                                    </p:anim>
                                    <p:anim calcmode="lin" valueType="num">
                                      <p:cBhvr>
                                        <p:cTn id="8" dur="750" fill="hold"/>
                                        <p:tgtEl>
                                          <p:spTgt spid="307"/>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8" presetID="22" grpId="2" fill="hold">
                                  <p:stCondLst>
                                    <p:cond delay="0"/>
                                  </p:stCondLst>
                                  <p:iterate type="el" backwards="0">
                                    <p:tmAbs val="0"/>
                                  </p:iterate>
                                  <p:childTnLst>
                                    <p:set>
                                      <p:cBhvr>
                                        <p:cTn id="11" fill="hold"/>
                                        <p:tgtEl>
                                          <p:spTgt spid="308"/>
                                        </p:tgtEl>
                                        <p:attrNameLst>
                                          <p:attrName>style.visibility</p:attrName>
                                        </p:attrNameLst>
                                      </p:cBhvr>
                                      <p:to>
                                        <p:strVal val="visible"/>
                                      </p:to>
                                    </p:set>
                                    <p:animEffect filter="wipe(left)" transition="in">
                                      <p:cBhvr>
                                        <p:cTn id="12" dur="1000"/>
                                        <p:tgtEl>
                                          <p:spTgt spid="308"/>
                                        </p:tgtEl>
                                      </p:cBhvr>
                                    </p:animEffect>
                                  </p:childTnLst>
                                </p:cTn>
                              </p:par>
                            </p:childTnLst>
                          </p:cTn>
                        </p:par>
                        <p:par>
                          <p:cTn id="13" fill="hold">
                            <p:stCondLst>
                              <p:cond delay="1750"/>
                            </p:stCondLst>
                            <p:childTnLst>
                              <p:par>
                                <p:cTn id="14" presetClass="entr" nodeType="afterEffect" presetSubtype="8" presetID="22" grpId="3" fill="hold">
                                  <p:stCondLst>
                                    <p:cond delay="0"/>
                                  </p:stCondLst>
                                  <p:iterate type="el" backwards="0">
                                    <p:tmAbs val="0"/>
                                  </p:iterate>
                                  <p:childTnLst>
                                    <p:set>
                                      <p:cBhvr>
                                        <p:cTn id="15" fill="hold"/>
                                        <p:tgtEl>
                                          <p:spTgt spid="301"/>
                                        </p:tgtEl>
                                        <p:attrNameLst>
                                          <p:attrName>style.visibility</p:attrName>
                                        </p:attrNameLst>
                                      </p:cBhvr>
                                      <p:to>
                                        <p:strVal val="visible"/>
                                      </p:to>
                                    </p:set>
                                    <p:animEffect filter="wipe(left)" transition="in">
                                      <p:cBhvr>
                                        <p:cTn id="16" dur="500"/>
                                        <p:tgtEl>
                                          <p:spTgt spid="301"/>
                                        </p:tgtEl>
                                      </p:cBhvr>
                                    </p:animEffect>
                                  </p:childTnLst>
                                </p:cTn>
                              </p:par>
                            </p:childTnLst>
                          </p:cTn>
                        </p:par>
                        <p:par>
                          <p:cTn id="17" fill="hold">
                            <p:stCondLst>
                              <p:cond delay="2250"/>
                            </p:stCondLst>
                            <p:childTnLst>
                              <p:par>
                                <p:cTn id="18" presetClass="entr" nodeType="afterEffect" presetSubtype="16" presetID="23" grpId="4" fill="hold">
                                  <p:stCondLst>
                                    <p:cond delay="0"/>
                                  </p:stCondLst>
                                  <p:iterate type="el" backwards="0">
                                    <p:tmAbs val="0"/>
                                  </p:iterate>
                                  <p:childTnLst>
                                    <p:set>
                                      <p:cBhvr>
                                        <p:cTn id="19" fill="hold"/>
                                        <p:tgtEl>
                                          <p:spTgt spid="303"/>
                                        </p:tgtEl>
                                        <p:attrNameLst>
                                          <p:attrName>style.visibility</p:attrName>
                                        </p:attrNameLst>
                                      </p:cBhvr>
                                      <p:to>
                                        <p:strVal val="visible"/>
                                      </p:to>
                                    </p:set>
                                    <p:anim calcmode="lin" valueType="num">
                                      <p:cBhvr>
                                        <p:cTn id="20" dur="750" fill="hold"/>
                                        <p:tgtEl>
                                          <p:spTgt spid="303"/>
                                        </p:tgtEl>
                                        <p:attrNameLst>
                                          <p:attrName>ppt_w</p:attrName>
                                        </p:attrNameLst>
                                      </p:cBhvr>
                                      <p:tavLst>
                                        <p:tav tm="0">
                                          <p:val>
                                            <p:fltVal val="0"/>
                                          </p:val>
                                        </p:tav>
                                        <p:tav tm="100000">
                                          <p:val>
                                            <p:strVal val="#ppt_w"/>
                                          </p:val>
                                        </p:tav>
                                      </p:tavLst>
                                    </p:anim>
                                    <p:anim calcmode="lin" valueType="num">
                                      <p:cBhvr>
                                        <p:cTn id="21" dur="750" fill="hold"/>
                                        <p:tgtEl>
                                          <p:spTgt spid="30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2" grpId="5" fill="hold">
                                  <p:stCondLst>
                                    <p:cond delay="0"/>
                                  </p:stCondLst>
                                  <p:iterate type="el" backwards="0">
                                    <p:tmAbs val="0"/>
                                  </p:iterate>
                                  <p:childTnLst>
                                    <p:set>
                                      <p:cBhvr>
                                        <p:cTn id="25" fill="hold"/>
                                        <p:tgtEl>
                                          <p:spTgt spid="306"/>
                                        </p:tgtEl>
                                        <p:attrNameLst>
                                          <p:attrName>style.visibility</p:attrName>
                                        </p:attrNameLst>
                                      </p:cBhvr>
                                      <p:to>
                                        <p:strVal val="visible"/>
                                      </p:to>
                                    </p:set>
                                    <p:animEffect filter="wipe(down)" transition="in">
                                      <p:cBhvr>
                                        <p:cTn id="26" dur="2500"/>
                                        <p:tgtEl>
                                          <p:spTgt spid="306"/>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15" grpId="6" fill="hold">
                                  <p:stCondLst>
                                    <p:cond delay="0"/>
                                  </p:stCondLst>
                                  <p:iterate type="el" backwards="0">
                                    <p:tmAbs val="0"/>
                                  </p:iterate>
                                  <p:childTnLst>
                                    <p:set>
                                      <p:cBhvr>
                                        <p:cTn id="30" fill="hold"/>
                                        <p:tgtEl>
                                          <p:spTgt spid="305"/>
                                        </p:tgtEl>
                                        <p:attrNameLst>
                                          <p:attrName>style.visibility</p:attrName>
                                        </p:attrNameLst>
                                      </p:cBhvr>
                                      <p:to>
                                        <p:strVal val="visible"/>
                                      </p:to>
                                    </p:set>
                                    <p:anim calcmode="lin" valueType="num">
                                      <p:cBhvr>
                                        <p:cTn id="31" dur="1000" fill="hold"/>
                                        <p:tgtEl>
                                          <p:spTgt spid="305"/>
                                        </p:tgtEl>
                                        <p:attrNameLst>
                                          <p:attrName>ppt_w</p:attrName>
                                        </p:attrNameLst>
                                      </p:cBhvr>
                                      <p:tavLst>
                                        <p:tav tm="0">
                                          <p:val>
                                            <p:fltVal val="0"/>
                                          </p:val>
                                        </p:tav>
                                        <p:tav tm="100000">
                                          <p:val>
                                            <p:strVal val="#ppt_w"/>
                                          </p:val>
                                        </p:tav>
                                      </p:tavLst>
                                    </p:anim>
                                    <p:anim calcmode="lin" valueType="num">
                                      <p:cBhvr>
                                        <p:cTn id="32" dur="1000" fill="hold"/>
                                        <p:tgtEl>
                                          <p:spTgt spid="305"/>
                                        </p:tgtEl>
                                        <p:attrNameLst>
                                          <p:attrName>ppt_h</p:attrName>
                                        </p:attrNameLst>
                                      </p:cBhvr>
                                      <p:tavLst>
                                        <p:tav tm="0">
                                          <p:val>
                                            <p:fltVal val="0"/>
                                          </p:val>
                                        </p:tav>
                                        <p:tav tm="100000">
                                          <p:val>
                                            <p:strVal val="#ppt_h"/>
                                          </p:val>
                                        </p:tav>
                                      </p:tavLst>
                                    </p:anim>
                                    <p:anim calcmode="lin" valueType="num">
                                      <p:cBhvr>
                                        <p:cTn id="33" dur="1000" fill="hold"/>
                                        <p:tgtEl>
                                          <p:spTgt spid="30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2"/>
      <p:bldP build="whole" bldLvl="1" animBg="1" rev="0" advAuto="0" spid="301" grpId="3"/>
      <p:bldP build="whole" bldLvl="1" animBg="1" rev="0" advAuto="0" spid="303" grpId="4"/>
      <p:bldP build="whole" bldLvl="1" animBg="1" rev="0" advAuto="0" spid="306" grpId="5"/>
      <p:bldP build="whole" bldLvl="1" animBg="1" rev="0" advAuto="0" spid="305" grpId="6"/>
      <p:bldP build="whole" bldLvl="1" animBg="1" rev="0" advAuto="0" spid="307"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pic>
        <p:nvPicPr>
          <p:cNvPr id="314" name="Sfondo astratto con rettangoli sovrapposti di colore rosso e bianco" descr="Sfondo astratto con rettangoli sovrapposti di colore rosso e bianco"/>
          <p:cNvPicPr>
            <a:picLocks noChangeAspect="1"/>
          </p:cNvPicPr>
          <p:nvPr>
            <p:ph type="pic" idx="21"/>
          </p:nvPr>
        </p:nvPicPr>
        <p:blipFill>
          <a:blip r:embed="rId2">
            <a:extLst/>
          </a:blip>
          <a:srcRect l="2734" t="755" r="10665" b="8629"/>
          <a:stretch>
            <a:fillRect/>
          </a:stretch>
        </p:blipFill>
        <p:spPr>
          <a:xfrm>
            <a:off x="0" y="0"/>
            <a:ext cx="12065000" cy="13716000"/>
          </a:xfrm>
          <a:prstGeom prst="rect">
            <a:avLst/>
          </a:prstGeom>
        </p:spPr>
      </p:pic>
      <p:sp>
        <p:nvSpPr>
          <p:cNvPr id="315" name="Conclusioni"/>
          <p:cNvSpPr txBox="1"/>
          <p:nvPr>
            <p:ph type="title"/>
          </p:nvPr>
        </p:nvSpPr>
        <p:spPr>
          <a:prstGeom prst="rect">
            <a:avLst/>
          </a:prstGeom>
        </p:spPr>
        <p:txBody>
          <a:bodyPr/>
          <a:lstStyle>
            <a:lvl1pPr defTabSz="792479">
              <a:spcBef>
                <a:spcPts val="3100"/>
              </a:spcBef>
              <a:defRPr sz="7200">
                <a:solidFill>
                  <a:srgbClr val="FF2600"/>
                </a:solidFill>
              </a:defRPr>
            </a:lvl1pPr>
          </a:lstStyle>
          <a:p>
            <a:pPr/>
            <a:r>
              <a:t>Conclusioni</a:t>
            </a:r>
          </a:p>
        </p:txBody>
      </p:sp>
      <p:sp>
        <p:nvSpPr>
          <p:cNvPr id="316" name="Un personaggio complesso, segnato dal dolore, la cui biografia può essere ricostruita attraverso le sue opere.…"/>
          <p:cNvSpPr txBox="1"/>
          <p:nvPr>
            <p:ph type="body" sz="half" idx="1"/>
          </p:nvPr>
        </p:nvSpPr>
        <p:spPr>
          <a:prstGeom prst="rect">
            <a:avLst/>
          </a:prstGeom>
        </p:spPr>
        <p:txBody>
          <a:bodyPr/>
          <a:lstStyle/>
          <a:p>
            <a:pPr marL="531494" indent="-531494" defTabSz="767715">
              <a:spcBef>
                <a:spcPts val="2300"/>
              </a:spcBef>
              <a:defRPr sz="3720">
                <a:solidFill>
                  <a:srgbClr val="000000"/>
                </a:solidFill>
              </a:defRPr>
            </a:pPr>
            <a:r>
              <a:t>Un personaggio complesso, segnato dal dolore, la cui biografia può essere ricostruita attraverso le sue opere.</a:t>
            </a:r>
          </a:p>
          <a:p>
            <a:pPr marL="531494" indent="-531494" defTabSz="767715">
              <a:spcBef>
                <a:spcPts val="2300"/>
              </a:spcBef>
              <a:defRPr sz="3720">
                <a:solidFill>
                  <a:srgbClr val="000000"/>
                </a:solidFill>
              </a:defRPr>
            </a:pPr>
            <a:r>
              <a:t>Una “outsider” sia dal punto di vista della società sia per la sensibilità e i sentimenti, Virginia Woolf si pone “fuori” per comprendere quello che chi è “dentro” non riesce a capire.</a:t>
            </a:r>
          </a:p>
          <a:p>
            <a:pPr marL="531494" indent="-531494" defTabSz="767715">
              <a:spcBef>
                <a:spcPts val="2300"/>
              </a:spcBef>
              <a:defRPr sz="3720">
                <a:solidFill>
                  <a:srgbClr val="000000"/>
                </a:solidFill>
              </a:defRPr>
            </a:pPr>
            <a:r>
              <a:t>La sua è una prosa poetica che riflette la profondità di un’anima in costante fermento.</a:t>
            </a:r>
          </a:p>
          <a:p>
            <a:pPr marL="531494" indent="-531494" defTabSz="767715">
              <a:spcBef>
                <a:spcPts val="2300"/>
              </a:spcBef>
              <a:defRPr sz="3720">
                <a:solidFill>
                  <a:srgbClr val="000000"/>
                </a:solidFill>
              </a:defRPr>
            </a:pPr>
            <a:r>
              <a:t>Aspetto spirituale e austero di contro a un estremo amore per la vita, non aveva pregiudizi e con decisione dava forma alle proprie visioni.</a:t>
            </a:r>
          </a:p>
        </p:txBody>
      </p:sp>
      <p:pic>
        <p:nvPicPr>
          <p:cNvPr id="317" name="Get_results_0.gif" descr="Get_results_0.gif"/>
          <p:cNvPicPr>
            <a:picLocks noChangeAspect="0"/>
          </p:cNvPicPr>
          <p:nvPr/>
        </p:nvPicPr>
        <p:blipFill>
          <a:blip r:embed="rId3">
            <a:extLst/>
          </a:blip>
          <a:stretch>
            <a:fillRect/>
          </a:stretch>
        </p:blipFill>
        <p:spPr>
          <a:xfrm>
            <a:off x="-1491662" y="8244695"/>
            <a:ext cx="4997867" cy="4997866"/>
          </a:xfrm>
          <a:prstGeom prst="rect">
            <a:avLst/>
          </a:prstGeom>
          <a:ln w="12700">
            <a:miter lim="400000"/>
          </a:ln>
        </p:spPr>
      </p:pic>
      <p:grpSp>
        <p:nvGrpSpPr>
          <p:cNvPr id="320" name="Progetto-senza-titolo-8-1-1024x484.jpg.jpeg"/>
          <p:cNvGrpSpPr/>
          <p:nvPr/>
        </p:nvGrpSpPr>
        <p:grpSpPr>
          <a:xfrm>
            <a:off x="406230" y="781018"/>
            <a:ext cx="10876678" cy="5380644"/>
            <a:chOff x="0" y="0"/>
            <a:chExt cx="10876677" cy="5380642"/>
          </a:xfrm>
        </p:grpSpPr>
        <p:pic>
          <p:nvPicPr>
            <p:cNvPr id="319" name="Progetto-senza-titolo-8-1-1024x484.jpg.jpeg" descr="Progetto-senza-titolo-8-1-1024x484.jpg.jpeg"/>
            <p:cNvPicPr>
              <a:picLocks noChangeAspect="1"/>
            </p:cNvPicPr>
            <p:nvPr/>
          </p:nvPicPr>
          <p:blipFill>
            <a:blip r:embed="rId4">
              <a:extLst/>
            </a:blip>
            <a:stretch>
              <a:fillRect/>
            </a:stretch>
          </p:blipFill>
          <p:spPr>
            <a:xfrm>
              <a:off x="203200" y="215900"/>
              <a:ext cx="10470278" cy="4948843"/>
            </a:xfrm>
            <a:prstGeom prst="rect">
              <a:avLst/>
            </a:prstGeom>
            <a:ln>
              <a:noFill/>
            </a:ln>
            <a:effectLst/>
          </p:spPr>
        </p:pic>
        <p:pic>
          <p:nvPicPr>
            <p:cNvPr id="318" name="Progetto-senza-titolo-8-1-1024x484.jpg.jpeg" descr="Progetto-senza-titolo-8-1-1024x484.jpg.jpeg"/>
            <p:cNvPicPr>
              <a:picLocks noChangeAspect="0"/>
            </p:cNvPicPr>
            <p:nvPr/>
          </p:nvPicPr>
          <p:blipFill>
            <a:blip r:embed="rId5">
              <a:extLst/>
            </a:blip>
            <a:stretch>
              <a:fillRect/>
            </a:stretch>
          </p:blipFill>
          <p:spPr>
            <a:xfrm>
              <a:off x="0" y="0"/>
              <a:ext cx="10876678" cy="5380643"/>
            </a:xfrm>
            <a:prstGeom prst="rect">
              <a:avLst/>
            </a:prstGeom>
            <a:effectLst/>
          </p:spPr>
        </p:pic>
      </p:grpSp>
      <p:sp>
        <p:nvSpPr>
          <p:cNvPr id="321" name="“Non c’è cancello, nessuna serratura, nessun bullone che potete regolare sulla libertà della mia mente”.…"/>
          <p:cNvSpPr txBox="1"/>
          <p:nvPr/>
        </p:nvSpPr>
        <p:spPr>
          <a:xfrm>
            <a:off x="1810977" y="6449507"/>
            <a:ext cx="10027179" cy="473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5000">
                <a:solidFill>
                  <a:srgbClr val="FFFFFF"/>
                </a:solidFill>
              </a:defRPr>
            </a:pPr>
            <a:r>
              <a:t>“Non c’è cancello, nessuna serratura, nessun bullone che potete regolare sulla libertà della mia mente”.</a:t>
            </a:r>
          </a:p>
          <a:p>
            <a:pPr algn="r">
              <a:defRPr b="1" sz="5000">
                <a:solidFill>
                  <a:srgbClr val="FFFFFF"/>
                </a:solidFill>
              </a:defRPr>
            </a:pPr>
            <a:r>
              <a:t>da “Una stanza tutta per sé”</a:t>
            </a:r>
          </a:p>
        </p:txBody>
      </p:sp>
      <p:pic>
        <p:nvPicPr>
          <p:cNvPr id="322" name="Exit_0.gif" descr="Exit_0.gif"/>
          <p:cNvPicPr>
            <a:picLocks noChangeAspect="0"/>
          </p:cNvPicPr>
          <p:nvPr/>
        </p:nvPicPr>
        <p:blipFill>
          <a:blip r:embed="rId6">
            <a:extLst/>
          </a:blip>
          <a:stretch>
            <a:fillRect/>
          </a:stretch>
        </p:blipFill>
        <p:spPr>
          <a:xfrm>
            <a:off x="20867143" y="6872223"/>
            <a:ext cx="6350001" cy="635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317"/>
                                        </p:tgtEl>
                                        <p:attrNameLst>
                                          <p:attrName>style.visibility</p:attrName>
                                        </p:attrNameLst>
                                      </p:cBhvr>
                                      <p:to>
                                        <p:strVal val="visible"/>
                                      </p:to>
                                    </p:set>
                                    <p:anim calcmode="lin" valueType="num">
                                      <p:cBhvr>
                                        <p:cTn id="7" dur="1000" fill="hold"/>
                                        <p:tgtEl>
                                          <p:spTgt spid="317"/>
                                        </p:tgtEl>
                                        <p:attrNameLst>
                                          <p:attrName>ppt_x</p:attrName>
                                        </p:attrNameLst>
                                      </p:cBhvr>
                                      <p:tavLst>
                                        <p:tav tm="0">
                                          <p:val>
                                            <p:strVal val="0-#ppt_w/2"/>
                                          </p:val>
                                        </p:tav>
                                        <p:tav tm="100000">
                                          <p:val>
                                            <p:strVal val="#ppt_x"/>
                                          </p:val>
                                        </p:tav>
                                      </p:tavLst>
                                    </p:anim>
                                    <p:anim calcmode="lin" valueType="num">
                                      <p:cBhvr>
                                        <p:cTn id="8" dur="1000" fill="hold"/>
                                        <p:tgtEl>
                                          <p:spTgt spid="3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lt" backwards="0">
                                    <p:tmAbs val="0"/>
                                  </p:iterate>
                                  <p:childTnLst>
                                    <p:set>
                                      <p:cBhvr>
                                        <p:cTn id="12" fill="hold"/>
                                        <p:tgtEl>
                                          <p:spTgt spid="316">
                                            <p:bg/>
                                          </p:spTgt>
                                        </p:tgtEl>
                                        <p:attrNameLst>
                                          <p:attrName>style.visibility</p:attrName>
                                        </p:attrNameLst>
                                      </p:cBhvr>
                                      <p:to>
                                        <p:strVal val="visible"/>
                                      </p:to>
                                    </p:set>
                                    <p:anim calcmode="lin" valueType="num">
                                      <p:cBhvr>
                                        <p:cTn id="13" dur="1250" fill="hold"/>
                                        <p:tgtEl>
                                          <p:spTgt spid="316">
                                            <p:bg/>
                                          </p:spTgt>
                                        </p:tgtEl>
                                        <p:attrNameLst>
                                          <p:attrName>ppt_x</p:attrName>
                                        </p:attrNameLst>
                                      </p:cBhvr>
                                      <p:tavLst>
                                        <p:tav tm="0">
                                          <p:val>
                                            <p:strVal val="0-#ppt_w/2"/>
                                          </p:val>
                                        </p:tav>
                                        <p:tav tm="100000">
                                          <p:val>
                                            <p:strVal val="#ppt_x"/>
                                          </p:val>
                                        </p:tav>
                                      </p:tavLst>
                                    </p:anim>
                                    <p:anim calcmode="lin" valueType="num">
                                      <p:cBhvr>
                                        <p:cTn id="14" dur="1250" fill="hold"/>
                                        <p:tgtEl>
                                          <p:spTgt spid="316">
                                            <p:bg/>
                                          </p:spTgt>
                                        </p:tgtEl>
                                        <p:attrNameLst>
                                          <p:attrName>ppt_y</p:attrName>
                                        </p:attrNameLst>
                                      </p:cBhvr>
                                      <p:tavLst>
                                        <p:tav tm="0">
                                          <p:val>
                                            <p:strVal val="#ppt_y"/>
                                          </p:val>
                                        </p:tav>
                                        <p:tav tm="100000">
                                          <p:val>
                                            <p:strVal val="#ppt_y"/>
                                          </p:val>
                                        </p:tav>
                                      </p:tavLst>
                                    </p:anim>
                                  </p:childTnLst>
                                </p:cTn>
                              </p:par>
                              <p:par>
                                <p:cTn id="15" presetClass="entr" nodeType="withEffect" presetSubtype="8" presetID="2" grpId="2" fill="hold">
                                  <p:stCondLst>
                                    <p:cond delay="0"/>
                                  </p:stCondLst>
                                  <p:iterate type="lt" backwards="0">
                                    <p:tmAbs val="0"/>
                                  </p:iterate>
                                  <p:childTnLst>
                                    <p:set>
                                      <p:cBhvr>
                                        <p:cTn id="16" fill="hold"/>
                                        <p:tgtEl>
                                          <p:spTgt spid="316">
                                            <p:txEl>
                                              <p:pRg st="0" end="0"/>
                                            </p:txEl>
                                          </p:spTgt>
                                        </p:tgtEl>
                                        <p:attrNameLst>
                                          <p:attrName>style.visibility</p:attrName>
                                        </p:attrNameLst>
                                      </p:cBhvr>
                                      <p:to>
                                        <p:strVal val="visible"/>
                                      </p:to>
                                    </p:set>
                                    <p:anim calcmode="lin" valueType="num">
                                      <p:cBhvr>
                                        <p:cTn id="17" dur="1250" fill="hold"/>
                                        <p:tgtEl>
                                          <p:spTgt spid="316">
                                            <p:txEl>
                                              <p:pRg st="0" end="0"/>
                                            </p:txEl>
                                          </p:spTgt>
                                        </p:tgtEl>
                                        <p:attrNameLst>
                                          <p:attrName>ppt_x</p:attrName>
                                        </p:attrNameLst>
                                      </p:cBhvr>
                                      <p:tavLst>
                                        <p:tav tm="0">
                                          <p:val>
                                            <p:strVal val="0-#ppt_w/2"/>
                                          </p:val>
                                        </p:tav>
                                        <p:tav tm="100000">
                                          <p:val>
                                            <p:strVal val="#ppt_x"/>
                                          </p:val>
                                        </p:tav>
                                      </p:tavLst>
                                    </p:anim>
                                    <p:anim calcmode="lin" valueType="num">
                                      <p:cBhvr>
                                        <p:cTn id="18" dur="1250" fill="hold"/>
                                        <p:tgtEl>
                                          <p:spTgt spid="3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2" fill="hold">
                                  <p:stCondLst>
                                    <p:cond delay="0"/>
                                  </p:stCondLst>
                                  <p:iterate type="lt" backwards="0">
                                    <p:tmAbs val="0"/>
                                  </p:iterate>
                                  <p:childTnLst>
                                    <p:set>
                                      <p:cBhvr>
                                        <p:cTn id="22" fill="hold"/>
                                        <p:tgtEl>
                                          <p:spTgt spid="316">
                                            <p:txEl>
                                              <p:pRg st="1" end="1"/>
                                            </p:txEl>
                                          </p:spTgt>
                                        </p:tgtEl>
                                        <p:attrNameLst>
                                          <p:attrName>style.visibility</p:attrName>
                                        </p:attrNameLst>
                                      </p:cBhvr>
                                      <p:to>
                                        <p:strVal val="visible"/>
                                      </p:to>
                                    </p:set>
                                    <p:anim calcmode="lin" valueType="num">
                                      <p:cBhvr>
                                        <p:cTn id="23" dur="1250" fill="hold"/>
                                        <p:tgtEl>
                                          <p:spTgt spid="316">
                                            <p:txEl>
                                              <p:pRg st="1" end="1"/>
                                            </p:txEl>
                                          </p:spTgt>
                                        </p:tgtEl>
                                        <p:attrNameLst>
                                          <p:attrName>ppt_x</p:attrName>
                                        </p:attrNameLst>
                                      </p:cBhvr>
                                      <p:tavLst>
                                        <p:tav tm="0">
                                          <p:val>
                                            <p:strVal val="0-#ppt_w/2"/>
                                          </p:val>
                                        </p:tav>
                                        <p:tav tm="100000">
                                          <p:val>
                                            <p:strVal val="#ppt_x"/>
                                          </p:val>
                                        </p:tav>
                                      </p:tavLst>
                                    </p:anim>
                                    <p:anim calcmode="lin" valueType="num">
                                      <p:cBhvr>
                                        <p:cTn id="24" dur="1250" fill="hold"/>
                                        <p:tgtEl>
                                          <p:spTgt spid="3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2" fill="hold">
                                  <p:stCondLst>
                                    <p:cond delay="0"/>
                                  </p:stCondLst>
                                  <p:iterate type="lt" backwards="0">
                                    <p:tmAbs val="0"/>
                                  </p:iterate>
                                  <p:childTnLst>
                                    <p:set>
                                      <p:cBhvr>
                                        <p:cTn id="28" fill="hold"/>
                                        <p:tgtEl>
                                          <p:spTgt spid="316">
                                            <p:txEl>
                                              <p:pRg st="2" end="2"/>
                                            </p:txEl>
                                          </p:spTgt>
                                        </p:tgtEl>
                                        <p:attrNameLst>
                                          <p:attrName>style.visibility</p:attrName>
                                        </p:attrNameLst>
                                      </p:cBhvr>
                                      <p:to>
                                        <p:strVal val="visible"/>
                                      </p:to>
                                    </p:set>
                                    <p:anim calcmode="lin" valueType="num">
                                      <p:cBhvr>
                                        <p:cTn id="29" dur="1250" fill="hold"/>
                                        <p:tgtEl>
                                          <p:spTgt spid="316">
                                            <p:txEl>
                                              <p:pRg st="2" end="2"/>
                                            </p:txEl>
                                          </p:spTgt>
                                        </p:tgtEl>
                                        <p:attrNameLst>
                                          <p:attrName>ppt_x</p:attrName>
                                        </p:attrNameLst>
                                      </p:cBhvr>
                                      <p:tavLst>
                                        <p:tav tm="0">
                                          <p:val>
                                            <p:strVal val="0-#ppt_w/2"/>
                                          </p:val>
                                        </p:tav>
                                        <p:tav tm="100000">
                                          <p:val>
                                            <p:strVal val="#ppt_x"/>
                                          </p:val>
                                        </p:tav>
                                      </p:tavLst>
                                    </p:anim>
                                    <p:anim calcmode="lin" valueType="num">
                                      <p:cBhvr>
                                        <p:cTn id="30" dur="1250" fill="hold"/>
                                        <p:tgtEl>
                                          <p:spTgt spid="3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 grpId="2" fill="hold">
                                  <p:stCondLst>
                                    <p:cond delay="0"/>
                                  </p:stCondLst>
                                  <p:iterate type="lt" backwards="0">
                                    <p:tmAbs val="0"/>
                                  </p:iterate>
                                  <p:childTnLst>
                                    <p:set>
                                      <p:cBhvr>
                                        <p:cTn id="34" fill="hold"/>
                                        <p:tgtEl>
                                          <p:spTgt spid="316">
                                            <p:txEl>
                                              <p:pRg st="3" end="3"/>
                                            </p:txEl>
                                          </p:spTgt>
                                        </p:tgtEl>
                                        <p:attrNameLst>
                                          <p:attrName>style.visibility</p:attrName>
                                        </p:attrNameLst>
                                      </p:cBhvr>
                                      <p:to>
                                        <p:strVal val="visible"/>
                                      </p:to>
                                    </p:set>
                                    <p:anim calcmode="lin" valueType="num">
                                      <p:cBhvr>
                                        <p:cTn id="35" dur="1250" fill="hold"/>
                                        <p:tgtEl>
                                          <p:spTgt spid="316">
                                            <p:txEl>
                                              <p:pRg st="3" end="3"/>
                                            </p:txEl>
                                          </p:spTgt>
                                        </p:tgtEl>
                                        <p:attrNameLst>
                                          <p:attrName>ppt_x</p:attrName>
                                        </p:attrNameLst>
                                      </p:cBhvr>
                                      <p:tavLst>
                                        <p:tav tm="0">
                                          <p:val>
                                            <p:strVal val="0-#ppt_w/2"/>
                                          </p:val>
                                        </p:tav>
                                        <p:tav tm="100000">
                                          <p:val>
                                            <p:strVal val="#ppt_x"/>
                                          </p:val>
                                        </p:tav>
                                      </p:tavLst>
                                    </p:anim>
                                    <p:anim calcmode="lin" valueType="num">
                                      <p:cBhvr>
                                        <p:cTn id="36" dur="1250" fill="hold"/>
                                        <p:tgtEl>
                                          <p:spTgt spid="3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2" grpId="3" fill="hold">
                                  <p:stCondLst>
                                    <p:cond delay="0"/>
                                  </p:stCondLst>
                                  <p:iterate type="el" backwards="0">
                                    <p:tmAbs val="0"/>
                                  </p:iterate>
                                  <p:childTnLst>
                                    <p:set>
                                      <p:cBhvr>
                                        <p:cTn id="40" fill="hold"/>
                                        <p:tgtEl>
                                          <p:spTgt spid="322"/>
                                        </p:tgtEl>
                                        <p:attrNameLst>
                                          <p:attrName>style.visibility</p:attrName>
                                        </p:attrNameLst>
                                      </p:cBhvr>
                                      <p:to>
                                        <p:strVal val="visible"/>
                                      </p:to>
                                    </p:set>
                                    <p:animEffect filter="wipe(down)" transition="in">
                                      <p:cBhvr>
                                        <p:cTn id="41" dur="25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3"/>
      <p:bldP build="whole" bldLvl="1" animBg="1" rev="0" advAuto="0" spid="317" grpId="1"/>
      <p:bldP build="p" bldLvl="5" animBg="1" rev="0" advAuto="0" spid="316"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Bibliografia minima"/>
          <p:cNvSpPr txBox="1"/>
          <p:nvPr/>
        </p:nvSpPr>
        <p:spPr>
          <a:xfrm>
            <a:off x="742268" y="337834"/>
            <a:ext cx="609161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000"/>
            </a:lvl1pPr>
          </a:lstStyle>
          <a:p>
            <a:pPr/>
            <a:r>
              <a:t>Bibliografia minima</a:t>
            </a:r>
          </a:p>
        </p:txBody>
      </p:sp>
      <p:sp>
        <p:nvSpPr>
          <p:cNvPr id="325" name="Bertinetti P., Storia della letteratura inglese, vol.2,  Einaudi, 2000.…"/>
          <p:cNvSpPr txBox="1"/>
          <p:nvPr/>
        </p:nvSpPr>
        <p:spPr>
          <a:xfrm>
            <a:off x="2034836" y="2323366"/>
            <a:ext cx="20573375" cy="1033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4866" indent="-414866">
              <a:spcBef>
                <a:spcPts val="0"/>
              </a:spcBef>
              <a:buSzPct val="45000"/>
              <a:buBlip>
                <a:blip r:embed="rId2"/>
              </a:buBlip>
            </a:pPr>
            <a:r>
              <a:t>Bertinetti P., Storia della letteratura inglese, vol.2,  Einaudi, 2000.</a:t>
            </a:r>
          </a:p>
          <a:p>
            <a:pPr marL="414866" indent="-414866">
              <a:spcBef>
                <a:spcPts val="0"/>
              </a:spcBef>
              <a:buSzPct val="45000"/>
              <a:buBlip>
                <a:blip r:embed="rId2"/>
              </a:buBlip>
            </a:pPr>
            <a:r>
              <a:t>Daiches D., Storia della letteratura inglese, vol.2, Garzanti,1982.</a:t>
            </a:r>
          </a:p>
          <a:p>
            <a:pPr marL="414866" indent="-414866">
              <a:spcBef>
                <a:spcPts val="0"/>
              </a:spcBef>
              <a:buSzPct val="45000"/>
              <a:buBlip>
                <a:blip r:embed="rId2"/>
              </a:buBlip>
            </a:pPr>
            <a:r>
              <a:t>Ford B., The New Pelican Guide to English Literature, vol.7, Penguin, 1983.</a:t>
            </a:r>
          </a:p>
          <a:p>
            <a:pPr marL="414866" indent="-414866">
              <a:spcBef>
                <a:spcPts val="0"/>
              </a:spcBef>
              <a:buSzPct val="45000"/>
              <a:buBlip>
                <a:blip r:embed="rId2"/>
              </a:buBlip>
            </a:pPr>
            <a:r>
              <a:t>Fusini N., Possiedo la mia anima, Feltrinelli, 2021; </a:t>
            </a:r>
          </a:p>
          <a:p>
            <a:pPr>
              <a:spcBef>
                <a:spcPts val="0"/>
              </a:spcBef>
            </a:pPr>
            <a:r>
              <a:t>    -Un anno con Virginia Woolf, Neri Pozza, 2021.</a:t>
            </a:r>
          </a:p>
          <a:p>
            <a:pPr marL="414866" indent="-414866">
              <a:spcBef>
                <a:spcPts val="0"/>
              </a:spcBef>
              <a:buSzPct val="45000"/>
              <a:buBlip>
                <a:blip r:embed="rId2"/>
              </a:buBlip>
            </a:pPr>
            <a:r>
              <a:t>Oldfield S., Lettere in morte di Virginia Woolf, La Tartaruga edizioni, 2006.</a:t>
            </a:r>
          </a:p>
          <a:p>
            <a:pPr marL="414866" indent="-414866">
              <a:spcBef>
                <a:spcPts val="0"/>
              </a:spcBef>
              <a:buSzPct val="45000"/>
              <a:buBlip>
                <a:blip r:embed="rId2"/>
              </a:buBlip>
            </a:pPr>
            <a:r>
              <a:t>Woolf V., Le tre ghinee, Feltrinelli, 1975; </a:t>
            </a:r>
          </a:p>
          <a:p>
            <a:pPr>
              <a:spcBef>
                <a:spcPts val="0"/>
              </a:spcBef>
            </a:pPr>
            <a:r>
              <a:t>- Diario di una scrittrice, BEAT, 2005;</a:t>
            </a:r>
          </a:p>
          <a:p>
            <a:pPr>
              <a:spcBef>
                <a:spcPts val="0"/>
              </a:spcBef>
            </a:pPr>
            <a:r>
              <a:t>-  Una stanza tutta per sé, Einaudi, 2016;</a:t>
            </a:r>
          </a:p>
          <a:p>
            <a:pPr>
              <a:spcBef>
                <a:spcPts val="0"/>
              </a:spcBef>
            </a:pPr>
            <a:r>
              <a:t>- Tutti i romanzi, Newton &amp; Compton, 2021;</a:t>
            </a:r>
          </a:p>
          <a:p>
            <a:pPr>
              <a:spcBef>
                <a:spcPts val="0"/>
              </a:spcBef>
            </a:pPr>
            <a:r>
              <a:t>- Il lettore comune, Elliot edizioni, 2022;</a:t>
            </a:r>
          </a:p>
          <a:p>
            <a:pPr>
              <a:spcBef>
                <a:spcPts val="0"/>
              </a:spcBef>
            </a:pPr>
            <a:r>
              <a:t>- Morte della falena, Xedizioni, 2022.</a:t>
            </a:r>
          </a:p>
        </p:txBody>
      </p:sp>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59" name="MODERNISMO"/>
          <p:cNvSpPr txBox="1"/>
          <p:nvPr>
            <p:ph type="title"/>
          </p:nvPr>
        </p:nvSpPr>
        <p:spPr>
          <a:xfrm>
            <a:off x="457169" y="398986"/>
            <a:ext cx="6997820" cy="1430115"/>
          </a:xfrm>
          <a:prstGeom prst="rect">
            <a:avLst/>
          </a:prstGeom>
        </p:spPr>
        <p:txBody>
          <a:bodyPr/>
          <a:lstStyle>
            <a:lvl1pPr algn="ctr">
              <a:defRPr sz="10000">
                <a:solidFill>
                  <a:srgbClr val="FF2600"/>
                </a:solidFill>
              </a:defRPr>
            </a:lvl1pPr>
          </a:lstStyle>
          <a:p>
            <a:pPr/>
            <a:r>
              <a:t>MODERNISMO</a:t>
            </a:r>
          </a:p>
        </p:txBody>
      </p:sp>
      <p:sp>
        <p:nvSpPr>
          <p:cNvPr id="160" name="STORIA"/>
          <p:cNvSpPr txBox="1"/>
          <p:nvPr/>
        </p:nvSpPr>
        <p:spPr>
          <a:xfrm>
            <a:off x="263212" y="5475780"/>
            <a:ext cx="2251008"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STORIA</a:t>
            </a:r>
          </a:p>
        </p:txBody>
      </p:sp>
      <p:sp>
        <p:nvSpPr>
          <p:cNvPr id="161" name="SOCIETÀ"/>
          <p:cNvSpPr txBox="1"/>
          <p:nvPr/>
        </p:nvSpPr>
        <p:spPr>
          <a:xfrm>
            <a:off x="7749022" y="5414926"/>
            <a:ext cx="2584197"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SOCIETÀ</a:t>
            </a:r>
          </a:p>
        </p:txBody>
      </p:sp>
      <p:sp>
        <p:nvSpPr>
          <p:cNvPr id="162" name="ARTI"/>
          <p:cNvSpPr txBox="1"/>
          <p:nvPr/>
        </p:nvSpPr>
        <p:spPr>
          <a:xfrm>
            <a:off x="663653" y="10011460"/>
            <a:ext cx="145012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ARTI</a:t>
            </a:r>
          </a:p>
        </p:txBody>
      </p:sp>
      <p:sp>
        <p:nvSpPr>
          <p:cNvPr id="163" name="Il Modernismo inglese (Decadentismo italiano) è stata una delle correnti letterarie più influenti e rivoluzionarie del XX secolo poiché ha introdotto nuove prospettive e una profonda riflessione sulla condizione umana nel mondo in rapida trasformazione a"/>
          <p:cNvSpPr txBox="1"/>
          <p:nvPr/>
        </p:nvSpPr>
        <p:spPr>
          <a:xfrm>
            <a:off x="8071329" y="419651"/>
            <a:ext cx="16127471" cy="468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000000"/>
                </a:solidFill>
              </a:defRPr>
            </a:pPr>
            <a:r>
              <a:t>Il Modernismo inglese (Decadentismo italiano) è stata una delle correnti letterarie più influenti e rivoluzionarie del XX secolo poiché ha introdotto nuove prospettive e una profonda riflessione sulla condizione umana nel mondo in rapida trasformazione attraverso inconsuete tecniche narrative. </a:t>
            </a:r>
          </a:p>
          <a:p>
            <a:pPr>
              <a:defRPr sz="3500">
                <a:solidFill>
                  <a:srgbClr val="000000"/>
                </a:solidFill>
              </a:defRPr>
            </a:pPr>
            <a:r>
              <a:t>I modernisti hanno espresso il desiderio di rompere con il passato e trovare nuovi campi di indagine non solo nella letteratura e nelle arti, ma anche nell'urbanizzazione, tecnologia, velocità e comunicazione di massa.</a:t>
            </a:r>
          </a:p>
        </p:txBody>
      </p:sp>
      <p:sp>
        <p:nvSpPr>
          <p:cNvPr id="164" name="Sebbene questa corrente letteraria abbia raggiunto il suo apice tra la prima e la seconda guerra mondiale, i primi esempi del movimento sono apparsi dalla metà alla fine del XIX secolo."/>
          <p:cNvSpPr txBox="1"/>
          <p:nvPr/>
        </p:nvSpPr>
        <p:spPr>
          <a:xfrm>
            <a:off x="175273" y="6493032"/>
            <a:ext cx="6997820" cy="354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000">
                <a:solidFill>
                  <a:srgbClr val="000000"/>
                </a:solidFill>
              </a:defRPr>
            </a:lvl1pPr>
          </a:lstStyle>
          <a:p>
            <a:pPr/>
            <a:r>
              <a:t>Sebbene questa corrente letteraria abbia raggiunto il suo apice tra la prima e la seconda guerra mondiale, i primi esempi del movimento sono apparsi dalla metà alla fine del XIX secolo.</a:t>
            </a:r>
          </a:p>
        </p:txBody>
      </p:sp>
      <p:sp>
        <p:nvSpPr>
          <p:cNvPr id="165" name="È un periodo caratterizzato da profonde trasformazioni sociali, politiche e culturali. I movimenti artistici e intellettuali dell'epoca, come l'impressionismo, il cubismo e l'esistenzialismo, hanno avuto un'influenza significativa sul modernismo letterar"/>
          <p:cNvSpPr txBox="1"/>
          <p:nvPr/>
        </p:nvSpPr>
        <p:spPr>
          <a:xfrm>
            <a:off x="456710" y="11229793"/>
            <a:ext cx="18712896" cy="250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000">
                <a:solidFill>
                  <a:srgbClr val="000000"/>
                </a:solidFill>
              </a:defRPr>
            </a:lvl1pPr>
          </a:lstStyle>
          <a:p>
            <a:pPr/>
            <a:r>
              <a:t>È un periodo caratterizzato da profonde trasformazioni sociali, politiche e culturali. I movimenti artistici e intellettuali dell'epoca, come l'impressionismo, il cubismo e l'esistenzialismo, hanno avuto un'influenza significativa sul modernismo letterario e viceversa.</a:t>
            </a:r>
          </a:p>
        </p:txBody>
      </p:sp>
      <p:sp>
        <p:nvSpPr>
          <p:cNvPr id="166" name="Il Modernismo sfidava le tradizioni convenzionali, cercando nuove forme di espressione e affrontando temi complessi come l'alienazione, la percezione soggettiva della realtà e la crisi della modernità. Il Modernismo, cioè, si sviluppa in un contesto gene"/>
          <p:cNvSpPr txBox="1"/>
          <p:nvPr/>
        </p:nvSpPr>
        <p:spPr>
          <a:xfrm>
            <a:off x="7563774" y="6633260"/>
            <a:ext cx="11464884" cy="426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000">
                <a:solidFill>
                  <a:srgbClr val="000000"/>
                </a:solidFill>
              </a:defRPr>
            </a:lvl1pPr>
          </a:lstStyle>
          <a:p>
            <a:pPr/>
            <a:r>
              <a:t>Il Modernismo sfidava le tradizioni convenzionali, cercando nuove forme di espressione e affrontando temi complessi come l'alienazione, la percezione soggettiva della realtà e la crisi della modernità. Il Modernismo, cioè, si sviluppa in un contesto generale di disillusione nei confronti dell’epoca vittoriana, e soprattutto verso gli atteggiamenti di certezza, conservatorismo, e verità oggettiva opponendo a questi il dubbio, l’innovazione e lo sguardo soggettivo.</a:t>
            </a:r>
          </a:p>
        </p:txBody>
      </p:sp>
      <p:pic>
        <p:nvPicPr>
          <p:cNvPr id="167" name="Bombardamento_Londra.jpg" descr="Bombardamento_Londra.jpg"/>
          <p:cNvPicPr>
            <a:picLocks noChangeAspect="1"/>
          </p:cNvPicPr>
          <p:nvPr/>
        </p:nvPicPr>
        <p:blipFill>
          <a:blip r:embed="rId2">
            <a:extLst/>
          </a:blip>
          <a:stretch>
            <a:fillRect/>
          </a:stretch>
        </p:blipFill>
        <p:spPr>
          <a:xfrm>
            <a:off x="791783" y="1661255"/>
            <a:ext cx="6445540" cy="3625617"/>
          </a:xfrm>
          <a:prstGeom prst="rect">
            <a:avLst/>
          </a:prstGeom>
          <a:ln w="25400">
            <a:solidFill>
              <a:srgbClr val="FF2600"/>
            </a:solidFill>
            <a:miter lim="400000"/>
          </a:ln>
          <a:effectLst>
            <a:outerShdw sx="100000" sy="100000" kx="0" ky="0" algn="b" rotWithShape="0" blurRad="50800" dist="25400" dir="3600000">
              <a:srgbClr val="000000">
                <a:alpha val="70000"/>
              </a:srgbClr>
            </a:outerShdw>
          </a:effectLst>
        </p:spPr>
      </p:pic>
      <p:pic>
        <p:nvPicPr>
          <p:cNvPr id="168" name="Gherkin_st_helens.jpg" descr="Gherkin_st_helens.jpg"/>
          <p:cNvPicPr>
            <a:picLocks noChangeAspect="1"/>
          </p:cNvPicPr>
          <p:nvPr/>
        </p:nvPicPr>
        <p:blipFill>
          <a:blip r:embed="rId3">
            <a:extLst/>
          </a:blip>
          <a:stretch>
            <a:fillRect/>
          </a:stretch>
        </p:blipFill>
        <p:spPr>
          <a:xfrm>
            <a:off x="19419340" y="6456453"/>
            <a:ext cx="4609387" cy="60222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Linea"/>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71" name="PRODUZIONE LETTERARIA"/>
          <p:cNvSpPr txBox="1"/>
          <p:nvPr>
            <p:ph type="title"/>
          </p:nvPr>
        </p:nvSpPr>
        <p:spPr>
          <a:xfrm>
            <a:off x="1031177" y="366136"/>
            <a:ext cx="9507562" cy="1663701"/>
          </a:xfrm>
          <a:prstGeom prst="rect">
            <a:avLst/>
          </a:prstGeom>
        </p:spPr>
        <p:txBody>
          <a:bodyPr/>
          <a:lstStyle>
            <a:lvl1pPr>
              <a:defRPr sz="8000">
                <a:solidFill>
                  <a:srgbClr val="FF2600"/>
                </a:solidFill>
              </a:defRPr>
            </a:lvl1pPr>
          </a:lstStyle>
          <a:p>
            <a:pPr/>
            <a:r>
              <a:t>PRODUZIONE LETTERARIA</a:t>
            </a:r>
          </a:p>
        </p:txBody>
      </p:sp>
      <p:sp>
        <p:nvSpPr>
          <p:cNvPr id="172" name="CAUSE DI INSODDISFAZIONE"/>
          <p:cNvSpPr txBox="1"/>
          <p:nvPr/>
        </p:nvSpPr>
        <p:spPr>
          <a:xfrm>
            <a:off x="311562" y="2195559"/>
            <a:ext cx="8390727"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CAUSE DI INSODDISFAZIONE</a:t>
            </a:r>
          </a:p>
        </p:txBody>
      </p:sp>
      <p:sp>
        <p:nvSpPr>
          <p:cNvPr id="173" name="SPERIMENTAZIONE"/>
          <p:cNvSpPr txBox="1"/>
          <p:nvPr/>
        </p:nvSpPr>
        <p:spPr>
          <a:xfrm>
            <a:off x="319424" y="5032760"/>
            <a:ext cx="5662148"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SPERIMENTAZIONE</a:t>
            </a:r>
          </a:p>
        </p:txBody>
      </p:sp>
      <p:sp>
        <p:nvSpPr>
          <p:cNvPr id="174" name="SCIVOLAMENTO VERSO LA LETTURA PSICOLOGICA"/>
          <p:cNvSpPr txBox="1"/>
          <p:nvPr/>
        </p:nvSpPr>
        <p:spPr>
          <a:xfrm>
            <a:off x="168744" y="9469608"/>
            <a:ext cx="14697317"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SCIVOLAMENTO VERSO LA LETTURA PSICOLOGICA</a:t>
            </a:r>
          </a:p>
        </p:txBody>
      </p:sp>
      <p:sp>
        <p:nvSpPr>
          <p:cNvPr id="175" name="AUTORI DEL MODERNISMO IN  INGHILTERRA"/>
          <p:cNvSpPr txBox="1"/>
          <p:nvPr/>
        </p:nvSpPr>
        <p:spPr>
          <a:xfrm>
            <a:off x="17608470" y="1408159"/>
            <a:ext cx="6335006"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a:solidFill>
                  <a:srgbClr val="FF2600"/>
                </a:solidFill>
              </a:defRPr>
            </a:lvl1pPr>
          </a:lstStyle>
          <a:p>
            <a:pPr/>
            <a:r>
              <a:t>AUTORI DEL MODERNISMO IN  INGHILTERRA</a:t>
            </a:r>
          </a:p>
        </p:txBody>
      </p:sp>
      <p:sp>
        <p:nvSpPr>
          <p:cNvPr id="176" name="I modernisti sperimentano una nuova struttura del romanzo, introducendo:…"/>
          <p:cNvSpPr txBox="1"/>
          <p:nvPr/>
        </p:nvSpPr>
        <p:spPr>
          <a:xfrm>
            <a:off x="403928" y="6205042"/>
            <a:ext cx="9507562" cy="270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3000">
                <a:solidFill>
                  <a:srgbClr val="000000"/>
                </a:solidFill>
              </a:defRPr>
            </a:pPr>
            <a:r>
              <a:t>I modernisti sperimentano una nuova struttura del romanzo, introducendo:</a:t>
            </a:r>
          </a:p>
          <a:p>
            <a:pPr marL="414866" indent="-414866">
              <a:spcBef>
                <a:spcPts val="0"/>
              </a:spcBef>
              <a:buSzPct val="45000"/>
              <a:buBlip>
                <a:blip r:embed="rId2"/>
              </a:buBlip>
              <a:defRPr sz="3000">
                <a:solidFill>
                  <a:srgbClr val="000000"/>
                </a:solidFill>
              </a:defRPr>
            </a:pPr>
            <a:r>
              <a:t>la narrazione non lineare</a:t>
            </a:r>
          </a:p>
          <a:p>
            <a:pPr marL="414866" indent="-414866">
              <a:spcBef>
                <a:spcPts val="0"/>
              </a:spcBef>
              <a:buSzPct val="45000"/>
              <a:buBlip>
                <a:blip r:embed="rId2"/>
              </a:buBlip>
              <a:defRPr sz="3000">
                <a:solidFill>
                  <a:srgbClr val="000000"/>
                </a:solidFill>
              </a:defRPr>
            </a:pPr>
            <a:r>
              <a:t>lo stream of consciousness e il monologo interiore</a:t>
            </a:r>
          </a:p>
          <a:p>
            <a:pPr marL="414866" indent="-414866">
              <a:spcBef>
                <a:spcPts val="0"/>
              </a:spcBef>
              <a:buSzPct val="45000"/>
              <a:buBlip>
                <a:blip r:embed="rId2"/>
              </a:buBlip>
              <a:defRPr sz="3000">
                <a:solidFill>
                  <a:srgbClr val="000000"/>
                </a:solidFill>
              </a:defRPr>
            </a:pPr>
            <a:r>
              <a:t>le prospettive multiple.</a:t>
            </a:r>
          </a:p>
        </p:txBody>
      </p:sp>
      <p:sp>
        <p:nvSpPr>
          <p:cNvPr id="177" name="Gli scrittori esploravano il disorientamento e l'alienazione dell'individuo nella società moderna e interrogavano le certezze e i valori tradizionali."/>
          <p:cNvSpPr txBox="1"/>
          <p:nvPr/>
        </p:nvSpPr>
        <p:spPr>
          <a:xfrm>
            <a:off x="293011" y="3085777"/>
            <a:ext cx="10428027"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000000"/>
                </a:solidFill>
              </a:defRPr>
            </a:lvl1pPr>
          </a:lstStyle>
          <a:p>
            <a:pPr/>
            <a:r>
              <a:t>Gli scrittori esploravano il disorientamento e l'alienazione dell'individuo nella società moderna e interrogavano le certezze e i valori tradizionali.</a:t>
            </a:r>
          </a:p>
        </p:txBody>
      </p:sp>
      <p:sp>
        <p:nvSpPr>
          <p:cNvPr id="178" name="James Joyce (1882 - 1941)…"/>
          <p:cNvSpPr txBox="1"/>
          <p:nvPr/>
        </p:nvSpPr>
        <p:spPr>
          <a:xfrm>
            <a:off x="18203940" y="3974811"/>
            <a:ext cx="6613819" cy="478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4866" indent="-414866">
              <a:spcBef>
                <a:spcPts val="0"/>
              </a:spcBef>
              <a:buSzPct val="45000"/>
              <a:buBlip>
                <a:blip r:embed="rId2"/>
              </a:buBlip>
              <a:defRPr sz="3000">
                <a:solidFill>
                  <a:srgbClr val="000000"/>
                </a:solidFill>
              </a:defRPr>
            </a:pPr>
            <a:r>
              <a:t>James Joyce (1882 - 1941)</a:t>
            </a:r>
          </a:p>
          <a:p>
            <a:pPr marL="414866" indent="-414866">
              <a:spcBef>
                <a:spcPts val="0"/>
              </a:spcBef>
              <a:buSzPct val="45000"/>
              <a:buBlip>
                <a:blip r:embed="rId2"/>
              </a:buBlip>
              <a:defRPr sz="3000">
                <a:solidFill>
                  <a:srgbClr val="000000"/>
                </a:solidFill>
              </a:defRPr>
            </a:pPr>
            <a:r>
              <a:t>Virginia Woolf (1882 - 1941)</a:t>
            </a:r>
          </a:p>
          <a:p>
            <a:pPr marL="414866" indent="-414866">
              <a:spcBef>
                <a:spcPts val="0"/>
              </a:spcBef>
              <a:buSzPct val="45000"/>
              <a:buBlip>
                <a:blip r:embed="rId2"/>
              </a:buBlip>
              <a:defRPr sz="3000">
                <a:solidFill>
                  <a:srgbClr val="000000"/>
                </a:solidFill>
              </a:defRPr>
            </a:pPr>
            <a:r>
              <a:t>D. H. Lawrence (1885 - 1930)</a:t>
            </a:r>
          </a:p>
          <a:p>
            <a:pPr marL="414866" indent="-414866">
              <a:spcBef>
                <a:spcPts val="0"/>
              </a:spcBef>
              <a:buSzPct val="45000"/>
              <a:buBlip>
                <a:blip r:embed="rId2"/>
              </a:buBlip>
              <a:defRPr sz="3000">
                <a:solidFill>
                  <a:srgbClr val="000000"/>
                </a:solidFill>
              </a:defRPr>
            </a:pPr>
            <a:r>
              <a:t>E. M. Forster (1879 - 1970)</a:t>
            </a:r>
          </a:p>
          <a:p>
            <a:pPr marL="414866" indent="-414866">
              <a:spcBef>
                <a:spcPts val="0"/>
              </a:spcBef>
              <a:buSzPct val="45000"/>
              <a:buBlip>
                <a:blip r:embed="rId2"/>
              </a:buBlip>
              <a:defRPr sz="3000">
                <a:solidFill>
                  <a:srgbClr val="000000"/>
                </a:solidFill>
              </a:defRPr>
            </a:pPr>
            <a:r>
              <a:t>J. Conrad (1957 - 1924)</a:t>
            </a:r>
          </a:p>
          <a:p>
            <a:pPr marL="414866" indent="-414866">
              <a:spcBef>
                <a:spcPts val="0"/>
              </a:spcBef>
              <a:buSzPct val="45000"/>
              <a:buBlip>
                <a:blip r:embed="rId2"/>
              </a:buBlip>
              <a:defRPr sz="3000">
                <a:solidFill>
                  <a:srgbClr val="000000"/>
                </a:solidFill>
              </a:defRPr>
            </a:pPr>
            <a:r>
              <a:t>T. S. Eliot (1888 - 1965)</a:t>
            </a:r>
          </a:p>
          <a:p>
            <a:pPr marL="414866" indent="-414866">
              <a:spcBef>
                <a:spcPts val="0"/>
              </a:spcBef>
              <a:buSzPct val="45000"/>
              <a:buBlip>
                <a:blip r:embed="rId2"/>
              </a:buBlip>
              <a:defRPr sz="3000">
                <a:solidFill>
                  <a:srgbClr val="000000"/>
                </a:solidFill>
              </a:defRPr>
            </a:pPr>
            <a:r>
              <a:t>Ezra Pound (1885 - 1972)</a:t>
            </a:r>
          </a:p>
          <a:p>
            <a:pPr marL="414866" indent="-414866">
              <a:spcBef>
                <a:spcPts val="0"/>
              </a:spcBef>
              <a:buSzPct val="45000"/>
              <a:buBlip>
                <a:blip r:embed="rId2"/>
              </a:buBlip>
              <a:defRPr sz="3000">
                <a:solidFill>
                  <a:srgbClr val="000000"/>
                </a:solidFill>
              </a:defRPr>
            </a:pPr>
            <a:r>
              <a:t>W. B. Yeats (1865 - 1939)</a:t>
            </a:r>
          </a:p>
          <a:p>
            <a:pPr marL="414866" indent="-414866">
              <a:spcBef>
                <a:spcPts val="0"/>
              </a:spcBef>
              <a:buSzPct val="45000"/>
              <a:buBlip>
                <a:blip r:embed="rId2"/>
              </a:buBlip>
              <a:defRPr sz="3000">
                <a:solidFill>
                  <a:srgbClr val="000000"/>
                </a:solidFill>
              </a:defRPr>
            </a:pPr>
            <a:r>
              <a:t>S. Beckett (1906 - 1989)</a:t>
            </a:r>
          </a:p>
        </p:txBody>
      </p:sp>
      <p:sp>
        <p:nvSpPr>
          <p:cNvPr id="179" name="Gli studi e le teorie psicanalitiche di Sigmund Freud influenzarono il Modernismo poiché erano basate sulla comprensione e la percezione di sé.…"/>
          <p:cNvSpPr txBox="1"/>
          <p:nvPr/>
        </p:nvSpPr>
        <p:spPr>
          <a:xfrm>
            <a:off x="328145" y="10365708"/>
            <a:ext cx="15774430" cy="302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000000"/>
                </a:solidFill>
              </a:defRPr>
            </a:pPr>
            <a:r>
              <a:t>Gli studi e le teorie psicanalitiche di Sigmund Freud influenzarono il Modernismo poiché erano basate sulla comprensione e la percezione di sé. </a:t>
            </a:r>
          </a:p>
          <a:p>
            <a:pPr>
              <a:defRPr sz="3000">
                <a:solidFill>
                  <a:srgbClr val="000000"/>
                </a:solidFill>
              </a:defRPr>
            </a:pPr>
            <a:r>
              <a:t>In particolare, infatti, la letteratura modernista si concentra sul concetto di individuo e sulla lotta per la sopravvivenza, esattamente come le teorie di Freud sulle malattie mentali si basavano principalmente sullo sviluppo della persona.</a:t>
            </a:r>
          </a:p>
        </p:txBody>
      </p:sp>
      <p:pic>
        <p:nvPicPr>
          <p:cNvPr id="180" name="images.jpeg" descr="images.jpeg"/>
          <p:cNvPicPr>
            <a:picLocks noChangeAspect="1"/>
          </p:cNvPicPr>
          <p:nvPr/>
        </p:nvPicPr>
        <p:blipFill>
          <a:blip r:embed="rId3">
            <a:extLst/>
          </a:blip>
          <a:stretch>
            <a:fillRect/>
          </a:stretch>
        </p:blipFill>
        <p:spPr>
          <a:xfrm>
            <a:off x="10377875" y="1580276"/>
            <a:ext cx="7030799" cy="6875935"/>
          </a:xfrm>
          <a:prstGeom prst="rect">
            <a:avLst/>
          </a:prstGeom>
          <a:ln w="12700">
            <a:miter lim="400000"/>
          </a:ln>
        </p:spPr>
      </p:pic>
      <p:sp>
        <p:nvSpPr>
          <p:cNvPr id="181" name="M. C. Escher, La mano con sfera riflettente, 1935"/>
          <p:cNvSpPr txBox="1"/>
          <p:nvPr/>
        </p:nvSpPr>
        <p:spPr>
          <a:xfrm>
            <a:off x="17612270" y="13127008"/>
            <a:ext cx="564425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2600"/>
                </a:solidFill>
              </a:defRPr>
            </a:lvl1pPr>
          </a:lstStyle>
          <a:p>
            <a:pPr/>
            <a:r>
              <a:t>M. C. Escher, La mano con sfera riflettente, 1935</a:t>
            </a:r>
          </a:p>
        </p:txBody>
      </p:sp>
      <p:pic>
        <p:nvPicPr>
          <p:cNvPr id="182" name="mano-con-sfera-riflettente-di-Escher.jpg.jpeg" descr="mano-con-sfera-riflettente-di-Escher.jpg.jpeg"/>
          <p:cNvPicPr>
            <a:picLocks noChangeAspect="1"/>
          </p:cNvPicPr>
          <p:nvPr/>
        </p:nvPicPr>
        <p:blipFill>
          <a:blip r:embed="rId4">
            <a:extLst/>
          </a:blip>
          <a:stretch>
            <a:fillRect/>
          </a:stretch>
        </p:blipFill>
        <p:spPr>
          <a:xfrm>
            <a:off x="16887349" y="8878264"/>
            <a:ext cx="7094102" cy="3991154"/>
          </a:xfrm>
          <a:prstGeom prst="rect">
            <a:avLst/>
          </a:prstGeom>
          <a:ln w="25400">
            <a:solidFill>
              <a:srgbClr val="FF2600"/>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pic>
        <p:nvPicPr>
          <p:cNvPr id="185" name="Sfondo astratto con rettangoli sovrapposti di colore rosso e bianco" descr="Sfondo astratto con rettangoli sovrapposti di colore rosso e bianco"/>
          <p:cNvPicPr>
            <a:picLocks noChangeAspect="1"/>
          </p:cNvPicPr>
          <p:nvPr>
            <p:ph type="pic" idx="21"/>
          </p:nvPr>
        </p:nvPicPr>
        <p:blipFill>
          <a:blip r:embed="rId2">
            <a:extLst/>
          </a:blip>
          <a:srcRect l="2734" t="755" r="10665" b="8629"/>
          <a:stretch>
            <a:fillRect/>
          </a:stretch>
        </p:blipFill>
        <p:spPr>
          <a:xfrm>
            <a:off x="0" y="0"/>
            <a:ext cx="12065000" cy="13716000"/>
          </a:xfrm>
          <a:prstGeom prst="rect">
            <a:avLst/>
          </a:prstGeom>
        </p:spPr>
      </p:pic>
      <p:sp>
        <p:nvSpPr>
          <p:cNvPr id="186" name="VIRGINIA (STEPHEN) WOOLF (1882-1941)"/>
          <p:cNvSpPr txBox="1"/>
          <p:nvPr>
            <p:ph type="title"/>
          </p:nvPr>
        </p:nvSpPr>
        <p:spPr>
          <a:xfrm>
            <a:off x="12756991" y="248070"/>
            <a:ext cx="11062018" cy="965201"/>
          </a:xfrm>
          <a:prstGeom prst="rect">
            <a:avLst/>
          </a:prstGeom>
        </p:spPr>
        <p:txBody>
          <a:bodyPr/>
          <a:lstStyle>
            <a:lvl1pPr defTabSz="652145">
              <a:spcBef>
                <a:spcPts val="2600"/>
              </a:spcBef>
              <a:defRPr sz="6715">
                <a:solidFill>
                  <a:srgbClr val="FF2600"/>
                </a:solidFill>
              </a:defRPr>
            </a:lvl1pPr>
          </a:lstStyle>
          <a:p>
            <a:pPr/>
            <a:r>
              <a:t>VIRGINIA (STEPHEN) WOOLF (1882-1941)</a:t>
            </a:r>
          </a:p>
        </p:txBody>
      </p:sp>
      <p:sp>
        <p:nvSpPr>
          <p:cNvPr id="187" name="Temi principali:"/>
          <p:cNvSpPr txBox="1"/>
          <p:nvPr/>
        </p:nvSpPr>
        <p:spPr>
          <a:xfrm>
            <a:off x="18861644" y="9555171"/>
            <a:ext cx="5484315"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FF2600"/>
                </a:solidFill>
              </a:defRPr>
            </a:lvl1pPr>
          </a:lstStyle>
          <a:p>
            <a:pPr/>
            <a:r>
              <a:t>Temi principali:</a:t>
            </a:r>
          </a:p>
        </p:txBody>
      </p:sp>
      <p:grpSp>
        <p:nvGrpSpPr>
          <p:cNvPr id="190" name="Virginia-Woolf.jpg.jpeg"/>
          <p:cNvGrpSpPr/>
          <p:nvPr/>
        </p:nvGrpSpPr>
        <p:grpSpPr>
          <a:xfrm>
            <a:off x="217916" y="799842"/>
            <a:ext cx="9069614" cy="11529592"/>
            <a:chOff x="0" y="0"/>
            <a:chExt cx="9069613" cy="11529591"/>
          </a:xfrm>
        </p:grpSpPr>
        <p:pic>
          <p:nvPicPr>
            <p:cNvPr id="189" name="Virginia-Woolf.jpg.jpeg" descr="Virginia-Woolf.jpg.jpeg"/>
            <p:cNvPicPr>
              <a:picLocks noChangeAspect="1"/>
            </p:cNvPicPr>
            <p:nvPr/>
          </p:nvPicPr>
          <p:blipFill>
            <a:blip r:embed="rId3">
              <a:extLst/>
            </a:blip>
            <a:stretch>
              <a:fillRect/>
            </a:stretch>
          </p:blipFill>
          <p:spPr>
            <a:xfrm>
              <a:off x="203200" y="215900"/>
              <a:ext cx="8663214" cy="11097792"/>
            </a:xfrm>
            <a:prstGeom prst="rect">
              <a:avLst/>
            </a:prstGeom>
            <a:ln>
              <a:noFill/>
            </a:ln>
            <a:effectLst/>
          </p:spPr>
        </p:pic>
        <p:pic>
          <p:nvPicPr>
            <p:cNvPr id="188" name="Virginia-Woolf.jpg.jpeg" descr="Virginia-Woolf.jpg.jpeg"/>
            <p:cNvPicPr>
              <a:picLocks noChangeAspect="0"/>
            </p:cNvPicPr>
            <p:nvPr/>
          </p:nvPicPr>
          <p:blipFill>
            <a:blip r:embed="rId4">
              <a:extLst/>
            </a:blip>
            <a:stretch>
              <a:fillRect/>
            </a:stretch>
          </p:blipFill>
          <p:spPr>
            <a:xfrm>
              <a:off x="0" y="0"/>
              <a:ext cx="9069614" cy="11529592"/>
            </a:xfrm>
            <a:prstGeom prst="rect">
              <a:avLst/>
            </a:prstGeom>
            <a:effectLst/>
          </p:spPr>
        </p:pic>
      </p:grpSp>
      <p:sp>
        <p:nvSpPr>
          <p:cNvPr id="191" name="Molti momenti dolorosi attraversarono la sua vita: la morte della madre quando aveva solo 13 anni, poi quella della sorella Stella, del padre, di suo fratello Thoby e del nipote in guerra; inoltre, le probabili molestie sessuali da parte dei fratellastri"/>
          <p:cNvSpPr txBox="1"/>
          <p:nvPr/>
        </p:nvSpPr>
        <p:spPr>
          <a:xfrm>
            <a:off x="12182948" y="4227310"/>
            <a:ext cx="12065002" cy="562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000">
                <a:solidFill>
                  <a:srgbClr val="000000"/>
                </a:solidFill>
              </a:defRPr>
            </a:pPr>
          </a:p>
          <a:p>
            <a:pPr algn="just">
              <a:defRPr sz="3000">
                <a:solidFill>
                  <a:srgbClr val="000000"/>
                </a:solidFill>
              </a:defRPr>
            </a:pPr>
            <a:r>
              <a:t>Molti momenti dolorosi attraversarono la sua vita: la morte della madre quando aveva solo 13 anni, poi quella della sorella Stella, del padre, di suo fratello Thoby e del nipote in guerra; inoltre, le probabili molestie sessuali da parte dei fratellastri e lo scoppio della II Guerra Mondiale certamente tracciarono segni profondi in una personalità tanto sensibile e complessa che si rivelarono non solo nei ripetuti episodi depressivi che terminarono con il suicidio, quanto nella sua spasmodica ricerca di una vita che fosse libera dai conflitti e dai pregiudizi. </a:t>
            </a:r>
          </a:p>
        </p:txBody>
      </p:sp>
      <p:sp>
        <p:nvSpPr>
          <p:cNvPr id="192" name="Il valore della scrittura e della lettura…"/>
          <p:cNvSpPr txBox="1"/>
          <p:nvPr/>
        </p:nvSpPr>
        <p:spPr>
          <a:xfrm>
            <a:off x="12539342" y="10560782"/>
            <a:ext cx="9811513" cy="270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4866" indent="-414866" algn="just">
              <a:spcBef>
                <a:spcPts val="0"/>
              </a:spcBef>
              <a:buSzPct val="45000"/>
              <a:buBlip>
                <a:blip r:embed="rId5"/>
              </a:buBlip>
              <a:defRPr sz="3000">
                <a:solidFill>
                  <a:srgbClr val="000000"/>
                </a:solidFill>
              </a:defRPr>
            </a:pPr>
            <a:r>
              <a:t>Il valore della scrittura e della lettura</a:t>
            </a:r>
          </a:p>
          <a:p>
            <a:pPr marL="414866" indent="-414866" algn="just">
              <a:spcBef>
                <a:spcPts val="0"/>
              </a:spcBef>
              <a:buSzPct val="45000"/>
              <a:buBlip>
                <a:blip r:embed="rId5"/>
              </a:buBlip>
              <a:defRPr sz="3000">
                <a:solidFill>
                  <a:srgbClr val="000000"/>
                </a:solidFill>
              </a:defRPr>
            </a:pPr>
            <a:r>
              <a:t>la difficoltà di comunicazione </a:t>
            </a:r>
          </a:p>
          <a:p>
            <a:pPr marL="414866" indent="-414866" algn="just">
              <a:spcBef>
                <a:spcPts val="0"/>
              </a:spcBef>
              <a:buSzPct val="45000"/>
              <a:buBlip>
                <a:blip r:embed="rId5"/>
              </a:buBlip>
              <a:defRPr sz="3000">
                <a:solidFill>
                  <a:srgbClr val="000000"/>
                </a:solidFill>
              </a:defRPr>
            </a:pPr>
            <a:r>
              <a:t>la solitudine</a:t>
            </a:r>
          </a:p>
          <a:p>
            <a:pPr marL="414866" indent="-414866" algn="just">
              <a:spcBef>
                <a:spcPts val="0"/>
              </a:spcBef>
              <a:buSzPct val="45000"/>
              <a:buBlip>
                <a:blip r:embed="rId5"/>
              </a:buBlip>
              <a:defRPr sz="3000">
                <a:solidFill>
                  <a:srgbClr val="000000"/>
                </a:solidFill>
              </a:defRPr>
            </a:pPr>
            <a:r>
              <a:t>la distinzione tra sogno e realtà </a:t>
            </a:r>
          </a:p>
          <a:p>
            <a:pPr marL="414866" indent="-414866" algn="just">
              <a:spcBef>
                <a:spcPts val="0"/>
              </a:spcBef>
              <a:buSzPct val="45000"/>
              <a:buBlip>
                <a:blip r:embed="rId5"/>
              </a:buBlip>
              <a:defRPr sz="3000">
                <a:solidFill>
                  <a:srgbClr val="000000"/>
                </a:solidFill>
              </a:defRPr>
            </a:pPr>
            <a:r>
              <a:t>i pregiudizi e i limiti imposti alle donne</a:t>
            </a:r>
          </a:p>
        </p:txBody>
      </p:sp>
      <p:grpSp>
        <p:nvGrpSpPr>
          <p:cNvPr id="195" name="VIRGINIA-WOOLF-26.jpg"/>
          <p:cNvGrpSpPr/>
          <p:nvPr/>
        </p:nvGrpSpPr>
        <p:grpSpPr>
          <a:xfrm rot="19911658">
            <a:off x="7940994" y="1872969"/>
            <a:ext cx="2900733" cy="3995578"/>
            <a:chOff x="0" y="0"/>
            <a:chExt cx="2900732" cy="3995577"/>
          </a:xfrm>
        </p:grpSpPr>
        <p:pic>
          <p:nvPicPr>
            <p:cNvPr id="194" name="VIRGINIA-WOOLF-26.jpg" descr="VIRGINIA-WOOLF-26.jpg"/>
            <p:cNvPicPr>
              <a:picLocks noChangeAspect="1"/>
            </p:cNvPicPr>
            <p:nvPr/>
          </p:nvPicPr>
          <p:blipFill>
            <a:blip r:embed="rId6">
              <a:extLst/>
            </a:blip>
            <a:stretch>
              <a:fillRect/>
            </a:stretch>
          </p:blipFill>
          <p:spPr>
            <a:xfrm>
              <a:off x="203200" y="215900"/>
              <a:ext cx="2494333" cy="3563778"/>
            </a:xfrm>
            <a:prstGeom prst="rect">
              <a:avLst/>
            </a:prstGeom>
            <a:ln>
              <a:noFill/>
            </a:ln>
            <a:effectLst/>
          </p:spPr>
        </p:pic>
        <p:pic>
          <p:nvPicPr>
            <p:cNvPr id="193" name="VIRGINIA-WOOLF-26.jpg" descr="VIRGINIA-WOOLF-26.jpg"/>
            <p:cNvPicPr>
              <a:picLocks noChangeAspect="0"/>
            </p:cNvPicPr>
            <p:nvPr/>
          </p:nvPicPr>
          <p:blipFill>
            <a:blip r:embed="rId7">
              <a:extLst/>
            </a:blip>
            <a:stretch>
              <a:fillRect/>
            </a:stretch>
          </p:blipFill>
          <p:spPr>
            <a:xfrm>
              <a:off x="0" y="0"/>
              <a:ext cx="2900733" cy="3995578"/>
            </a:xfrm>
            <a:prstGeom prst="rect">
              <a:avLst/>
            </a:prstGeom>
            <a:effectLst/>
          </p:spPr>
        </p:pic>
      </p:grpSp>
      <p:grpSp>
        <p:nvGrpSpPr>
          <p:cNvPr id="198" name="VIRGINIA-WOOLF-5.jpg"/>
          <p:cNvGrpSpPr/>
          <p:nvPr/>
        </p:nvGrpSpPr>
        <p:grpSpPr>
          <a:xfrm>
            <a:off x="8589234" y="38677"/>
            <a:ext cx="3478908" cy="2594785"/>
            <a:chOff x="0" y="0"/>
            <a:chExt cx="3478907" cy="2594783"/>
          </a:xfrm>
        </p:grpSpPr>
        <p:pic>
          <p:nvPicPr>
            <p:cNvPr id="197" name="VIRGINIA-WOOLF-5.jpg" descr="VIRGINIA-WOOLF-5.jpg"/>
            <p:cNvPicPr>
              <a:picLocks noChangeAspect="1"/>
            </p:cNvPicPr>
            <p:nvPr/>
          </p:nvPicPr>
          <p:blipFill>
            <a:blip r:embed="rId8">
              <a:extLst/>
            </a:blip>
            <a:stretch>
              <a:fillRect/>
            </a:stretch>
          </p:blipFill>
          <p:spPr>
            <a:xfrm>
              <a:off x="203200" y="215900"/>
              <a:ext cx="3072508" cy="2162984"/>
            </a:xfrm>
            <a:prstGeom prst="rect">
              <a:avLst/>
            </a:prstGeom>
            <a:ln>
              <a:noFill/>
            </a:ln>
            <a:effectLst/>
          </p:spPr>
        </p:pic>
        <p:pic>
          <p:nvPicPr>
            <p:cNvPr id="196" name="VIRGINIA-WOOLF-5.jpg" descr="VIRGINIA-WOOLF-5.jpg"/>
            <p:cNvPicPr>
              <a:picLocks noChangeAspect="0"/>
            </p:cNvPicPr>
            <p:nvPr/>
          </p:nvPicPr>
          <p:blipFill>
            <a:blip r:embed="rId9">
              <a:extLst/>
            </a:blip>
            <a:stretch>
              <a:fillRect/>
            </a:stretch>
          </p:blipFill>
          <p:spPr>
            <a:xfrm>
              <a:off x="0" y="0"/>
              <a:ext cx="3478908" cy="2594784"/>
            </a:xfrm>
            <a:prstGeom prst="rect">
              <a:avLst/>
            </a:prstGeom>
            <a:effectLst/>
          </p:spPr>
        </p:pic>
      </p:grpSp>
      <p:grpSp>
        <p:nvGrpSpPr>
          <p:cNvPr id="201" name="VIRGINIA-WOOLF-34.jpg"/>
          <p:cNvGrpSpPr/>
          <p:nvPr/>
        </p:nvGrpSpPr>
        <p:grpSpPr>
          <a:xfrm rot="2511200">
            <a:off x="8529041" y="5005492"/>
            <a:ext cx="2800590" cy="3705016"/>
            <a:chOff x="0" y="0"/>
            <a:chExt cx="2800588" cy="3705014"/>
          </a:xfrm>
        </p:grpSpPr>
        <p:pic>
          <p:nvPicPr>
            <p:cNvPr id="200" name="VIRGINIA-WOOLF-34.jpg" descr="VIRGINIA-WOOLF-34.jpg"/>
            <p:cNvPicPr>
              <a:picLocks noChangeAspect="1"/>
            </p:cNvPicPr>
            <p:nvPr/>
          </p:nvPicPr>
          <p:blipFill>
            <a:blip r:embed="rId10">
              <a:extLst/>
            </a:blip>
            <a:stretch>
              <a:fillRect/>
            </a:stretch>
          </p:blipFill>
          <p:spPr>
            <a:xfrm>
              <a:off x="203200" y="215899"/>
              <a:ext cx="2394189" cy="3273216"/>
            </a:xfrm>
            <a:prstGeom prst="rect">
              <a:avLst/>
            </a:prstGeom>
            <a:ln>
              <a:noFill/>
            </a:ln>
            <a:effectLst/>
          </p:spPr>
        </p:pic>
        <p:pic>
          <p:nvPicPr>
            <p:cNvPr id="199" name="VIRGINIA-WOOLF-34.jpg" descr="VIRGINIA-WOOLF-34.jpg"/>
            <p:cNvPicPr>
              <a:picLocks noChangeAspect="0"/>
            </p:cNvPicPr>
            <p:nvPr/>
          </p:nvPicPr>
          <p:blipFill>
            <a:blip r:embed="rId11">
              <a:extLst/>
            </a:blip>
            <a:stretch>
              <a:fillRect/>
            </a:stretch>
          </p:blipFill>
          <p:spPr>
            <a:xfrm>
              <a:off x="0" y="-1"/>
              <a:ext cx="2800589" cy="3705016"/>
            </a:xfrm>
            <a:prstGeom prst="rect">
              <a:avLst/>
            </a:prstGeom>
            <a:effectLst/>
          </p:spPr>
        </p:pic>
      </p:grpSp>
      <p:grpSp>
        <p:nvGrpSpPr>
          <p:cNvPr id="204" name="VIRGINIA-WOOLF-16.jpg"/>
          <p:cNvGrpSpPr/>
          <p:nvPr/>
        </p:nvGrpSpPr>
        <p:grpSpPr>
          <a:xfrm>
            <a:off x="9416841" y="7630420"/>
            <a:ext cx="2784902" cy="3764201"/>
            <a:chOff x="0" y="0"/>
            <a:chExt cx="2784900" cy="3764200"/>
          </a:xfrm>
        </p:grpSpPr>
        <p:pic>
          <p:nvPicPr>
            <p:cNvPr id="203" name="VIRGINIA-WOOLF-16.jpg" descr="VIRGINIA-WOOLF-16.jpg"/>
            <p:cNvPicPr>
              <a:picLocks noChangeAspect="1"/>
            </p:cNvPicPr>
            <p:nvPr/>
          </p:nvPicPr>
          <p:blipFill>
            <a:blip r:embed="rId12">
              <a:extLst/>
            </a:blip>
            <a:stretch>
              <a:fillRect/>
            </a:stretch>
          </p:blipFill>
          <p:spPr>
            <a:xfrm>
              <a:off x="203200" y="215900"/>
              <a:ext cx="2378501" cy="3332401"/>
            </a:xfrm>
            <a:prstGeom prst="rect">
              <a:avLst/>
            </a:prstGeom>
            <a:ln>
              <a:noFill/>
            </a:ln>
            <a:effectLst/>
          </p:spPr>
        </p:pic>
        <p:pic>
          <p:nvPicPr>
            <p:cNvPr id="202" name="VIRGINIA-WOOLF-16.jpg" descr="VIRGINIA-WOOLF-16.jpg"/>
            <p:cNvPicPr>
              <a:picLocks noChangeAspect="0"/>
            </p:cNvPicPr>
            <p:nvPr/>
          </p:nvPicPr>
          <p:blipFill>
            <a:blip r:embed="rId13">
              <a:extLst/>
            </a:blip>
            <a:stretch>
              <a:fillRect/>
            </a:stretch>
          </p:blipFill>
          <p:spPr>
            <a:xfrm>
              <a:off x="0" y="0"/>
              <a:ext cx="2784901" cy="3764201"/>
            </a:xfrm>
            <a:prstGeom prst="rect">
              <a:avLst/>
            </a:prstGeom>
            <a:effectLst/>
          </p:spPr>
        </p:pic>
      </p:grpSp>
      <p:grpSp>
        <p:nvGrpSpPr>
          <p:cNvPr id="207" name="VIRGINIA-WOOLF-14.jpg"/>
          <p:cNvGrpSpPr/>
          <p:nvPr/>
        </p:nvGrpSpPr>
        <p:grpSpPr>
          <a:xfrm>
            <a:off x="3360272" y="10135937"/>
            <a:ext cx="2784901" cy="3554791"/>
            <a:chOff x="0" y="0"/>
            <a:chExt cx="2784900" cy="3554790"/>
          </a:xfrm>
        </p:grpSpPr>
        <p:pic>
          <p:nvPicPr>
            <p:cNvPr id="206" name="VIRGINIA-WOOLF-14.jpg" descr="VIRGINIA-WOOLF-14.jpg"/>
            <p:cNvPicPr>
              <a:picLocks noChangeAspect="1"/>
            </p:cNvPicPr>
            <p:nvPr/>
          </p:nvPicPr>
          <p:blipFill>
            <a:blip r:embed="rId14">
              <a:extLst/>
            </a:blip>
            <a:stretch>
              <a:fillRect/>
            </a:stretch>
          </p:blipFill>
          <p:spPr>
            <a:xfrm>
              <a:off x="203200" y="215900"/>
              <a:ext cx="2378501" cy="3122991"/>
            </a:xfrm>
            <a:prstGeom prst="rect">
              <a:avLst/>
            </a:prstGeom>
            <a:ln>
              <a:noFill/>
            </a:ln>
            <a:effectLst/>
          </p:spPr>
        </p:pic>
        <p:pic>
          <p:nvPicPr>
            <p:cNvPr id="205" name="VIRGINIA-WOOLF-14.jpg" descr="VIRGINIA-WOOLF-14.jpg"/>
            <p:cNvPicPr>
              <a:picLocks noChangeAspect="0"/>
            </p:cNvPicPr>
            <p:nvPr/>
          </p:nvPicPr>
          <p:blipFill>
            <a:blip r:embed="rId15">
              <a:extLst/>
            </a:blip>
            <a:stretch>
              <a:fillRect/>
            </a:stretch>
          </p:blipFill>
          <p:spPr>
            <a:xfrm>
              <a:off x="0" y="0"/>
              <a:ext cx="2784901" cy="3554791"/>
            </a:xfrm>
            <a:prstGeom prst="rect">
              <a:avLst/>
            </a:prstGeom>
            <a:effectLst/>
          </p:spPr>
        </p:pic>
      </p:grpSp>
      <p:grpSp>
        <p:nvGrpSpPr>
          <p:cNvPr id="210" name="VIRGINIA-WOOLF-3.jpg"/>
          <p:cNvGrpSpPr/>
          <p:nvPr/>
        </p:nvGrpSpPr>
        <p:grpSpPr>
          <a:xfrm>
            <a:off x="567399" y="9824187"/>
            <a:ext cx="2776792" cy="3554791"/>
            <a:chOff x="0" y="0"/>
            <a:chExt cx="2776791" cy="3554790"/>
          </a:xfrm>
        </p:grpSpPr>
        <p:pic>
          <p:nvPicPr>
            <p:cNvPr id="209" name="VIRGINIA-WOOLF-3.jpg" descr="VIRGINIA-WOOLF-3.jpg"/>
            <p:cNvPicPr>
              <a:picLocks noChangeAspect="1"/>
            </p:cNvPicPr>
            <p:nvPr/>
          </p:nvPicPr>
          <p:blipFill>
            <a:blip r:embed="rId16">
              <a:extLst/>
            </a:blip>
            <a:stretch>
              <a:fillRect/>
            </a:stretch>
          </p:blipFill>
          <p:spPr>
            <a:xfrm>
              <a:off x="203200" y="215900"/>
              <a:ext cx="2370392" cy="3122991"/>
            </a:xfrm>
            <a:prstGeom prst="rect">
              <a:avLst/>
            </a:prstGeom>
            <a:ln>
              <a:noFill/>
            </a:ln>
            <a:effectLst/>
          </p:spPr>
        </p:pic>
        <p:pic>
          <p:nvPicPr>
            <p:cNvPr id="208" name="VIRGINIA-WOOLF-3.jpg" descr="VIRGINIA-WOOLF-3.jpg"/>
            <p:cNvPicPr>
              <a:picLocks noChangeAspect="0"/>
            </p:cNvPicPr>
            <p:nvPr/>
          </p:nvPicPr>
          <p:blipFill>
            <a:blip r:embed="rId17">
              <a:extLst/>
            </a:blip>
            <a:stretch>
              <a:fillRect/>
            </a:stretch>
          </p:blipFill>
          <p:spPr>
            <a:xfrm>
              <a:off x="0" y="0"/>
              <a:ext cx="2776792" cy="3554791"/>
            </a:xfrm>
            <a:prstGeom prst="rect">
              <a:avLst/>
            </a:prstGeom>
            <a:effectLst/>
          </p:spPr>
        </p:pic>
      </p:grpSp>
      <p:sp>
        <p:nvSpPr>
          <p:cNvPr id="211" name="Figlia di Leslie Stephen e Julia Jackson, visse in un ambiente frequentato da letterati e aveva libero accesso alla biblioteca del padre."/>
          <p:cNvSpPr txBox="1"/>
          <p:nvPr/>
        </p:nvSpPr>
        <p:spPr>
          <a:xfrm>
            <a:off x="12201981" y="974046"/>
            <a:ext cx="12172037"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0"/>
              </a:spcBef>
              <a:defRPr sz="3000">
                <a:solidFill>
                  <a:srgbClr val="000000"/>
                </a:solidFill>
              </a:defRPr>
            </a:lvl1pPr>
          </a:lstStyle>
          <a:p>
            <a:pPr/>
            <a:r>
              <a:t>Figlia di Leslie Stephen e Julia Jackson, visse in un ambiente frequentato da letterati e aveva libero accesso alla biblioteca del padre.</a:t>
            </a:r>
          </a:p>
        </p:txBody>
      </p:sp>
      <p:sp>
        <p:nvSpPr>
          <p:cNvPr id="212" name="Autrice di romanzi di prestigio, appartenente al Bloomsbury Group, fu anche saggista e critica di forte personalità che emerse per il suo impegno libertario a favore dei diritti civili e della parità tra i sessi, per il pacifismo e il diritto all’eguagli"/>
          <p:cNvSpPr txBox="1"/>
          <p:nvPr/>
        </p:nvSpPr>
        <p:spPr>
          <a:xfrm>
            <a:off x="12331054" y="2498546"/>
            <a:ext cx="11768790"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0433FF"/>
                </a:solidFill>
              </a:defRPr>
            </a:lvl1pPr>
          </a:lstStyle>
          <a:p>
            <a:pPr/>
            <a:r>
              <a:t>Autrice di romanzi di prestigio, appartenente al Bloomsbury Group, fu anche saggista e critica di forte personalità che emerse per il suo impegno libertario a favore dei diritti civili e della parità tra i sessi, per il pacifismo e il diritto all’eguaglianza, allo studio e al lavoro.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198"/>
                                        </p:tgtEl>
                                        <p:attrNameLst>
                                          <p:attrName>style.visibility</p:attrName>
                                        </p:attrNameLst>
                                      </p:cBhvr>
                                      <p:to>
                                        <p:strVal val="visible"/>
                                      </p:to>
                                    </p:set>
                                    <p:anim calcmode="lin" valueType="num">
                                      <p:cBhvr>
                                        <p:cTn id="7" dur="1000" fill="hold"/>
                                        <p:tgtEl>
                                          <p:spTgt spid="198"/>
                                        </p:tgtEl>
                                        <p:attrNameLst>
                                          <p:attrName>ppt_x</p:attrName>
                                        </p:attrNameLst>
                                      </p:cBhvr>
                                      <p:tavLst>
                                        <p:tav tm="0">
                                          <p:val>
                                            <p:strVal val="#ppt_x"/>
                                          </p:val>
                                        </p:tav>
                                        <p:tav tm="100000">
                                          <p:val>
                                            <p:strVal val="#ppt_x"/>
                                          </p:val>
                                        </p:tav>
                                      </p:tavLst>
                                    </p:anim>
                                    <p:anim calcmode="lin" valueType="num">
                                      <p:cBhvr>
                                        <p:cTn id="8" dur="1000" fill="hold"/>
                                        <p:tgtEl>
                                          <p:spTgt spid="19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95"/>
                                        </p:tgtEl>
                                        <p:attrNameLst>
                                          <p:attrName>style.visibility</p:attrName>
                                        </p:attrNameLst>
                                      </p:cBhvr>
                                      <p:to>
                                        <p:strVal val="visible"/>
                                      </p:to>
                                    </p:set>
                                    <p:animEffect filter="wipe(left)" transition="in">
                                      <p:cBhvr>
                                        <p:cTn id="12" dur="1000"/>
                                        <p:tgtEl>
                                          <p:spTgt spid="195"/>
                                        </p:tgtEl>
                                      </p:cBhvr>
                                    </p:animEffect>
                                  </p:childTnLst>
                                </p:cTn>
                              </p:par>
                            </p:childTnLst>
                          </p:cTn>
                        </p:par>
                        <p:par>
                          <p:cTn id="13" fill="hold">
                            <p:stCondLst>
                              <p:cond delay="2000"/>
                            </p:stCondLst>
                            <p:childTnLst>
                              <p:par>
                                <p:cTn id="14" presetClass="entr" nodeType="afterEffect" presetSubtype="32" presetID="4" grpId="3" fill="hold">
                                  <p:stCondLst>
                                    <p:cond delay="0"/>
                                  </p:stCondLst>
                                  <p:iterate type="el" backwards="0">
                                    <p:tmAbs val="0"/>
                                  </p:iterate>
                                  <p:childTnLst>
                                    <p:set>
                                      <p:cBhvr>
                                        <p:cTn id="15" fill="hold"/>
                                        <p:tgtEl>
                                          <p:spTgt spid="201"/>
                                        </p:tgtEl>
                                        <p:attrNameLst>
                                          <p:attrName>style.visibility</p:attrName>
                                        </p:attrNameLst>
                                      </p:cBhvr>
                                      <p:to>
                                        <p:strVal val="visible"/>
                                      </p:to>
                                    </p:set>
                                    <p:animEffect filter="box(out)" transition="in">
                                      <p:cBhvr>
                                        <p:cTn id="16" dur="1000"/>
                                        <p:tgtEl>
                                          <p:spTgt spid="201"/>
                                        </p:tgtEl>
                                      </p:cBhvr>
                                    </p:animEffect>
                                  </p:childTnLst>
                                </p:cTn>
                              </p:par>
                            </p:childTnLst>
                          </p:cTn>
                        </p:par>
                        <p:par>
                          <p:cTn id="17" fill="hold">
                            <p:stCondLst>
                              <p:cond delay="3000"/>
                            </p:stCondLst>
                            <p:childTnLst>
                              <p:par>
                                <p:cTn id="18" presetClass="entr" nodeType="afterEffect" presetSubtype="8" presetID="2" grpId="4" fill="hold">
                                  <p:stCondLst>
                                    <p:cond delay="0"/>
                                  </p:stCondLst>
                                  <p:iterate type="el" backwards="0">
                                    <p:tmAbs val="0"/>
                                  </p:iterate>
                                  <p:childTnLst>
                                    <p:set>
                                      <p:cBhvr>
                                        <p:cTn id="19" fill="hold"/>
                                        <p:tgtEl>
                                          <p:spTgt spid="204"/>
                                        </p:tgtEl>
                                        <p:attrNameLst>
                                          <p:attrName>style.visibility</p:attrName>
                                        </p:attrNameLst>
                                      </p:cBhvr>
                                      <p:to>
                                        <p:strVal val="visible"/>
                                      </p:to>
                                    </p:set>
                                    <p:anim calcmode="lin" valueType="num">
                                      <p:cBhvr>
                                        <p:cTn id="20" dur="1000" fill="hold"/>
                                        <p:tgtEl>
                                          <p:spTgt spid="204"/>
                                        </p:tgtEl>
                                        <p:attrNameLst>
                                          <p:attrName>ppt_x</p:attrName>
                                        </p:attrNameLst>
                                      </p:cBhvr>
                                      <p:tavLst>
                                        <p:tav tm="0">
                                          <p:val>
                                            <p:strVal val="0-#ppt_w/2"/>
                                          </p:val>
                                        </p:tav>
                                        <p:tav tm="100000">
                                          <p:val>
                                            <p:strVal val="#ppt_x"/>
                                          </p:val>
                                        </p:tav>
                                      </p:tavLst>
                                    </p:anim>
                                    <p:anim calcmode="lin" valueType="num">
                                      <p:cBhvr>
                                        <p:cTn id="21" dur="1000" fill="hold"/>
                                        <p:tgtEl>
                                          <p:spTgt spid="20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0" presetID="19" grpId="5" fill="hold">
                                  <p:stCondLst>
                                    <p:cond delay="0"/>
                                  </p:stCondLst>
                                  <p:iterate type="el" backwards="0">
                                    <p:tmAbs val="0"/>
                                  </p:iterate>
                                  <p:childTnLst>
                                    <p:set>
                                      <p:cBhvr>
                                        <p:cTn id="25" fill="hold"/>
                                        <p:tgtEl>
                                          <p:spTgt spid="212"/>
                                        </p:tgtEl>
                                        <p:attrNameLst>
                                          <p:attrName>style.visibility</p:attrName>
                                        </p:attrNameLst>
                                      </p:cBhvr>
                                      <p:to>
                                        <p:strVal val="visible"/>
                                      </p:to>
                                    </p:set>
                                    <p:anim calcmode="lin" valueType="num">
                                      <p:cBhvr>
                                        <p:cTn id="26" dur="1500" fill="hold"/>
                                        <p:tgtEl>
                                          <p:spTgt spid="212"/>
                                        </p:tgtEl>
                                        <p:attrNameLst>
                                          <p:attrName>ppt_w</p:attrName>
                                        </p:attrNameLst>
                                      </p:cBhvr>
                                      <p:tavLst>
                                        <p:tav tm="0" fmla="#ppt_w*sin(2.5*pi*$)">
                                          <p:val>
                                            <p:fltVal val="0"/>
                                          </p:val>
                                        </p:tav>
                                        <p:tav tm="100000">
                                          <p:val>
                                            <p:fltVal val="1"/>
                                          </p:val>
                                        </p:tav>
                                      </p:tavLst>
                                    </p:anim>
                                    <p:anim calcmode="lin" valueType="num">
                                      <p:cBhvr>
                                        <p:cTn id="27" dur="1500" fill="hold"/>
                                        <p:tgtEl>
                                          <p:spTgt spid="212"/>
                                        </p:tgtEl>
                                        <p:attrNameLst>
                                          <p:attrName>ppt_h</p:attrName>
                                        </p:attrNameLst>
                                      </p:cBhvr>
                                      <p:tavLst>
                                        <p:tav tm="0">
                                          <p:val>
                                            <p:strVal val="#ppt_h"/>
                                          </p:val>
                                        </p:tav>
                                        <p:tav tm="100000">
                                          <p:val>
                                            <p:strVal val="#ppt_h"/>
                                          </p:val>
                                        </p:tav>
                                      </p:tavLst>
                                    </p:anim>
                                  </p:childTnLst>
                                </p:cTn>
                              </p:par>
                            </p:childTnLst>
                          </p:cTn>
                        </p:par>
                        <p:par>
                          <p:cTn id="28" fill="hold">
                            <p:stCondLst>
                              <p:cond delay="1500"/>
                            </p:stCondLst>
                            <p:childTnLst>
                              <p:par>
                                <p:cTn id="29" presetClass="entr" nodeType="afterEffect" presetSubtype="8" presetID="2" grpId="6" fill="hold">
                                  <p:stCondLst>
                                    <p:cond delay="0"/>
                                  </p:stCondLst>
                                  <p:iterate type="el" backwards="0">
                                    <p:tmAbs val="0"/>
                                  </p:iterate>
                                  <p:childTnLst>
                                    <p:set>
                                      <p:cBhvr>
                                        <p:cTn id="30" fill="hold"/>
                                        <p:tgtEl>
                                          <p:spTgt spid="210"/>
                                        </p:tgtEl>
                                        <p:attrNameLst>
                                          <p:attrName>style.visibility</p:attrName>
                                        </p:attrNameLst>
                                      </p:cBhvr>
                                      <p:to>
                                        <p:strVal val="visible"/>
                                      </p:to>
                                    </p:set>
                                    <p:anim calcmode="lin" valueType="num">
                                      <p:cBhvr>
                                        <p:cTn id="31" dur="1250" fill="hold"/>
                                        <p:tgtEl>
                                          <p:spTgt spid="210"/>
                                        </p:tgtEl>
                                        <p:attrNameLst>
                                          <p:attrName>ppt_x</p:attrName>
                                        </p:attrNameLst>
                                      </p:cBhvr>
                                      <p:tavLst>
                                        <p:tav tm="0">
                                          <p:val>
                                            <p:strVal val="0-#ppt_w/2"/>
                                          </p:val>
                                        </p:tav>
                                        <p:tav tm="100000">
                                          <p:val>
                                            <p:strVal val="#ppt_x"/>
                                          </p:val>
                                        </p:tav>
                                      </p:tavLst>
                                    </p:anim>
                                    <p:anim calcmode="lin" valueType="num">
                                      <p:cBhvr>
                                        <p:cTn id="32" dur="1250" fill="hold"/>
                                        <p:tgtEl>
                                          <p:spTgt spid="210"/>
                                        </p:tgtEl>
                                        <p:attrNameLst>
                                          <p:attrName>ppt_y</p:attrName>
                                        </p:attrNameLst>
                                      </p:cBhvr>
                                      <p:tavLst>
                                        <p:tav tm="0">
                                          <p:val>
                                            <p:strVal val="#ppt_y"/>
                                          </p:val>
                                        </p:tav>
                                        <p:tav tm="100000">
                                          <p:val>
                                            <p:strVal val="#ppt_y"/>
                                          </p:val>
                                        </p:tav>
                                      </p:tavLst>
                                    </p:anim>
                                  </p:childTnLst>
                                </p:cTn>
                              </p:par>
                            </p:childTnLst>
                          </p:cTn>
                        </p:par>
                        <p:par>
                          <p:cTn id="33" fill="hold">
                            <p:stCondLst>
                              <p:cond delay="2750"/>
                            </p:stCondLst>
                            <p:childTnLst>
                              <p:par>
                                <p:cTn id="34" presetClass="entr" nodeType="afterEffect" presetSubtype="8" presetID="15" grpId="7" fill="hold">
                                  <p:stCondLst>
                                    <p:cond delay="0"/>
                                  </p:stCondLst>
                                  <p:iterate type="el" backwards="0">
                                    <p:tmAbs val="0"/>
                                  </p:iterate>
                                  <p:childTnLst>
                                    <p:set>
                                      <p:cBhvr>
                                        <p:cTn id="35" fill="hold"/>
                                        <p:tgtEl>
                                          <p:spTgt spid="207"/>
                                        </p:tgtEl>
                                        <p:attrNameLst>
                                          <p:attrName>style.visibility</p:attrName>
                                        </p:attrNameLst>
                                      </p:cBhvr>
                                      <p:to>
                                        <p:strVal val="visible"/>
                                      </p:to>
                                    </p:set>
                                    <p:anim calcmode="lin" valueType="num">
                                      <p:cBhvr>
                                        <p:cTn id="36" dur="1000" fill="hold"/>
                                        <p:tgtEl>
                                          <p:spTgt spid="207"/>
                                        </p:tgtEl>
                                        <p:attrNameLst>
                                          <p:attrName>ppt_w</p:attrName>
                                        </p:attrNameLst>
                                      </p:cBhvr>
                                      <p:tavLst>
                                        <p:tav tm="0">
                                          <p:val>
                                            <p:fltVal val="0"/>
                                          </p:val>
                                        </p:tav>
                                        <p:tav tm="100000">
                                          <p:val>
                                            <p:strVal val="#ppt_w"/>
                                          </p:val>
                                        </p:tav>
                                      </p:tavLst>
                                    </p:anim>
                                    <p:anim calcmode="lin" valueType="num">
                                      <p:cBhvr>
                                        <p:cTn id="37" dur="1000" fill="hold"/>
                                        <p:tgtEl>
                                          <p:spTgt spid="207"/>
                                        </p:tgtEl>
                                        <p:attrNameLst>
                                          <p:attrName>ppt_h</p:attrName>
                                        </p:attrNameLst>
                                      </p:cBhvr>
                                      <p:tavLst>
                                        <p:tav tm="0">
                                          <p:val>
                                            <p:fltVal val="0"/>
                                          </p:val>
                                        </p:tav>
                                        <p:tav tm="100000">
                                          <p:val>
                                            <p:strVal val="#ppt_h"/>
                                          </p:val>
                                        </p:tav>
                                      </p:tavLst>
                                    </p:anim>
                                    <p:anim calcmode="lin" valueType="num">
                                      <p:cBhvr>
                                        <p:cTn id="38" dur="1000" fill="hold"/>
                                        <p:tgtEl>
                                          <p:spTgt spid="20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2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5" presetID="3" grpId="8" fill="hold">
                                  <p:stCondLst>
                                    <p:cond delay="0"/>
                                  </p:stCondLst>
                                  <p:iterate type="el" backwards="0">
                                    <p:tmAbs val="0"/>
                                  </p:iterate>
                                  <p:childTnLst>
                                    <p:set>
                                      <p:cBhvr>
                                        <p:cTn id="43" fill="hold"/>
                                        <p:tgtEl>
                                          <p:spTgt spid="191"/>
                                        </p:tgtEl>
                                        <p:attrNameLst>
                                          <p:attrName>style.visibility</p:attrName>
                                        </p:attrNameLst>
                                      </p:cBhvr>
                                      <p:to>
                                        <p:strVal val="visible"/>
                                      </p:to>
                                    </p:set>
                                    <p:animEffect filter="blinds(vertical)" transition="in">
                                      <p:cBhvr>
                                        <p:cTn id="44" dur="1000"/>
                                        <p:tgtEl>
                                          <p:spTgt spid="191"/>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16" presetID="23" grpId="9" fill="hold">
                                  <p:stCondLst>
                                    <p:cond delay="0"/>
                                  </p:stCondLst>
                                  <p:iterate type="el" backwards="0">
                                    <p:tmAbs val="0"/>
                                  </p:iterate>
                                  <p:childTnLst>
                                    <p:set>
                                      <p:cBhvr>
                                        <p:cTn id="48" fill="hold"/>
                                        <p:tgtEl>
                                          <p:spTgt spid="187"/>
                                        </p:tgtEl>
                                        <p:attrNameLst>
                                          <p:attrName>style.visibility</p:attrName>
                                        </p:attrNameLst>
                                      </p:cBhvr>
                                      <p:to>
                                        <p:strVal val="visible"/>
                                      </p:to>
                                    </p:set>
                                    <p:anim calcmode="lin" valueType="num">
                                      <p:cBhvr>
                                        <p:cTn id="49" dur="4000" fill="hold"/>
                                        <p:tgtEl>
                                          <p:spTgt spid="187"/>
                                        </p:tgtEl>
                                        <p:attrNameLst>
                                          <p:attrName>ppt_w</p:attrName>
                                        </p:attrNameLst>
                                      </p:cBhvr>
                                      <p:tavLst>
                                        <p:tav tm="0">
                                          <p:val>
                                            <p:fltVal val="0"/>
                                          </p:val>
                                        </p:tav>
                                        <p:tav tm="100000">
                                          <p:val>
                                            <p:strVal val="#ppt_w"/>
                                          </p:val>
                                        </p:tav>
                                      </p:tavLst>
                                    </p:anim>
                                    <p:anim calcmode="lin" valueType="num">
                                      <p:cBhvr>
                                        <p:cTn id="50" dur="4000" fill="hold"/>
                                        <p:tgtEl>
                                          <p:spTgt spid="187"/>
                                        </p:tgtEl>
                                        <p:attrNameLst>
                                          <p:attrName>ppt_h</p:attrName>
                                        </p:attrNameLst>
                                      </p:cBhvr>
                                      <p:tavLst>
                                        <p:tav tm="0">
                                          <p:val>
                                            <p:fltVal val="0"/>
                                          </p:val>
                                        </p:tav>
                                        <p:tav tm="100000">
                                          <p:val>
                                            <p:strVal val="#ppt_h"/>
                                          </p:val>
                                        </p:tav>
                                      </p:tavLst>
                                    </p:anim>
                                  </p:childTnLst>
                                </p:cTn>
                              </p:par>
                            </p:childTnLst>
                          </p:cTn>
                        </p:par>
                        <p:par>
                          <p:cTn id="51" fill="hold">
                            <p:stCondLst>
                              <p:cond delay="4000"/>
                            </p:stCondLst>
                            <p:childTnLst>
                              <p:par>
                                <p:cTn id="52" presetClass="entr" nodeType="afterEffect" presetSubtype="10" presetID="19" grpId="10" fill="hold">
                                  <p:stCondLst>
                                    <p:cond delay="0"/>
                                  </p:stCondLst>
                                  <p:iterate type="el" backwards="0">
                                    <p:tmAbs val="0"/>
                                  </p:iterate>
                                  <p:childTnLst>
                                    <p:set>
                                      <p:cBhvr>
                                        <p:cTn id="53" fill="hold"/>
                                        <p:tgtEl>
                                          <p:spTgt spid="192"/>
                                        </p:tgtEl>
                                        <p:attrNameLst>
                                          <p:attrName>style.visibility</p:attrName>
                                        </p:attrNameLst>
                                      </p:cBhvr>
                                      <p:to>
                                        <p:strVal val="visible"/>
                                      </p:to>
                                    </p:set>
                                    <p:anim calcmode="lin" valueType="num">
                                      <p:cBhvr>
                                        <p:cTn id="54" dur="1000" fill="hold"/>
                                        <p:tgtEl>
                                          <p:spTgt spid="192"/>
                                        </p:tgtEl>
                                        <p:attrNameLst>
                                          <p:attrName>ppt_w</p:attrName>
                                        </p:attrNameLst>
                                      </p:cBhvr>
                                      <p:tavLst>
                                        <p:tav tm="0" fmla="#ppt_w*sin(2.5*pi*$)">
                                          <p:val>
                                            <p:fltVal val="0"/>
                                          </p:val>
                                        </p:tav>
                                        <p:tav tm="100000">
                                          <p:val>
                                            <p:fltVal val="1"/>
                                          </p:val>
                                        </p:tav>
                                      </p:tavLst>
                                    </p:anim>
                                    <p:anim calcmode="lin" valueType="num">
                                      <p:cBhvr>
                                        <p:cTn id="55" dur="1000" fill="hold"/>
                                        <p:tgtEl>
                                          <p:spTgt spid="1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10"/>
      <p:bldP build="whole" bldLvl="1" animBg="1" rev="0" advAuto="0" spid="198" grpId="1"/>
      <p:bldP build="whole" bldLvl="1" animBg="1" rev="0" advAuto="0" spid="201" grpId="3"/>
      <p:bldP build="whole" bldLvl="1" animBg="1" rev="0" advAuto="0" spid="187" grpId="9"/>
      <p:bldP build="whole" bldLvl="1" animBg="1" rev="0" advAuto="0" spid="212" grpId="5"/>
      <p:bldP build="whole" bldLvl="1" animBg="1" rev="0" advAuto="0" spid="207" grpId="7"/>
      <p:bldP build="whole" bldLvl="1" animBg="1" rev="0" advAuto="0" spid="204" grpId="4"/>
      <p:bldP build="whole" bldLvl="1" animBg="1" rev="0" advAuto="0" spid="195" grpId="2"/>
      <p:bldP build="whole" bldLvl="1" animBg="1" rev="0" advAuto="0" spid="210" grpId="6"/>
      <p:bldP build="whole" bldLvl="1" animBg="1" rev="0" advAuto="0" spid="191" grpId="8"/>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15" name="Il gruppo di Bloomsbury"/>
          <p:cNvSpPr txBox="1"/>
          <p:nvPr/>
        </p:nvSpPr>
        <p:spPr>
          <a:xfrm>
            <a:off x="170883" y="214329"/>
            <a:ext cx="6792312"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defRPr>
            </a:lvl1pPr>
          </a:lstStyle>
          <a:p>
            <a:pPr/>
            <a:r>
              <a:t>Il gruppo di Bloomsbury</a:t>
            </a:r>
          </a:p>
        </p:txBody>
      </p:sp>
      <p:sp>
        <p:nvSpPr>
          <p:cNvPr id="216" name="James Joyce       vs.      Virginia Woolf"/>
          <p:cNvSpPr txBox="1"/>
          <p:nvPr/>
        </p:nvSpPr>
        <p:spPr>
          <a:xfrm>
            <a:off x="14160868" y="5455892"/>
            <a:ext cx="954851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James Joyce       vs.      Virginia Woolf</a:t>
            </a:r>
          </a:p>
        </p:txBody>
      </p:sp>
      <p:pic>
        <p:nvPicPr>
          <p:cNvPr id="217" name="blooms.jpeg.jpeg" descr="blooms.jpeg.jpeg"/>
          <p:cNvPicPr>
            <a:picLocks noChangeAspect="1"/>
          </p:cNvPicPr>
          <p:nvPr/>
        </p:nvPicPr>
        <p:blipFill>
          <a:blip r:embed="rId2">
            <a:extLst/>
          </a:blip>
          <a:stretch>
            <a:fillRect/>
          </a:stretch>
        </p:blipFill>
        <p:spPr>
          <a:xfrm>
            <a:off x="6838147" y="5931271"/>
            <a:ext cx="6305240" cy="7138190"/>
          </a:xfrm>
          <a:prstGeom prst="rect">
            <a:avLst/>
          </a:prstGeom>
          <a:ln w="12700">
            <a:miter lim="400000"/>
          </a:ln>
        </p:spPr>
      </p:pic>
      <p:sp>
        <p:nvSpPr>
          <p:cNvPr id="218" name="Nel 1904 la Woolf si trasferì nel quartiere di Bloomsbury dove si unì al Bloomsbury Group, un gruppo di artisti che rifiutava la moralità tradizionale e ogni convenzione artistica.…"/>
          <p:cNvSpPr txBox="1"/>
          <p:nvPr/>
        </p:nvSpPr>
        <p:spPr>
          <a:xfrm>
            <a:off x="170883" y="1549436"/>
            <a:ext cx="6792311" cy="1167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000000"/>
                </a:solidFill>
              </a:defRPr>
            </a:pPr>
            <a:r>
              <a:t>Nel 1904 la Woolf si trasferì nel quartiere di Bloomsbury dove si unì al Bloomsbury Group, un gruppo di artisti che rifiutava la moralità tradizionale e ogni convenzione artistica.</a:t>
            </a:r>
          </a:p>
          <a:p>
            <a:pPr>
              <a:defRPr sz="3000">
                <a:solidFill>
                  <a:srgbClr val="000000"/>
                </a:solidFill>
              </a:defRPr>
            </a:pPr>
            <a:r>
              <a:t>Il Gruppo, fondato nel 1905 e attivo fino alla II Guerra Mondiale, si interessava di letteratura, arte, critica artistica, insegnamento e sperimentava diverse tecniche narrative che diventeranno proprie del Modernismo rappresentando, difatti, un ponte tra l’epoca vittoriana  e quella moderna.</a:t>
            </a:r>
          </a:p>
          <a:p>
            <a:pPr>
              <a:defRPr sz="3000">
                <a:solidFill>
                  <a:srgbClr val="000000"/>
                </a:solidFill>
              </a:defRPr>
            </a:pPr>
            <a:r>
              <a:t>In realtà, gli aderenti al gruppo, che avevano libertà di relazione con più di un partner anche di sesso opposto ed erano fortemente pacifisti e contrari alle inibizioni sessuali, sono ricordati più come singoli autori che per un lavoro comune.</a:t>
            </a:r>
          </a:p>
        </p:txBody>
      </p:sp>
      <p:sp>
        <p:nvSpPr>
          <p:cNvPr id="219" name="Caratteristiche del romanzo Modernista"/>
          <p:cNvSpPr txBox="1"/>
          <p:nvPr/>
        </p:nvSpPr>
        <p:spPr>
          <a:xfrm>
            <a:off x="7583869" y="214329"/>
            <a:ext cx="1538686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2600"/>
                </a:solidFill>
              </a:defRPr>
            </a:lvl1pPr>
          </a:lstStyle>
          <a:p>
            <a:pPr/>
            <a:r>
              <a:t>Caratteristiche del romanzo Modernista</a:t>
            </a:r>
          </a:p>
        </p:txBody>
      </p:sp>
      <p:sp>
        <p:nvSpPr>
          <p:cNvPr id="220" name="Obiettivo: dare voce al mondo interiore dei sentimenti e delle emozioni poiché la personalità umana è un continuo mutamento di sensazioni ed emozioni.…"/>
          <p:cNvSpPr txBox="1"/>
          <p:nvPr/>
        </p:nvSpPr>
        <p:spPr>
          <a:xfrm>
            <a:off x="13395833" y="1146011"/>
            <a:ext cx="10774423" cy="426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4866" indent="-414866">
              <a:spcBef>
                <a:spcPts val="0"/>
              </a:spcBef>
              <a:buSzPct val="45000"/>
              <a:buBlip>
                <a:blip r:embed="rId3"/>
              </a:buBlip>
              <a:defRPr sz="3000"/>
            </a:pPr>
            <a:r>
              <a:rPr>
                <a:solidFill>
                  <a:srgbClr val="FF2600"/>
                </a:solidFill>
              </a:rPr>
              <a:t>Obiettivo: </a:t>
            </a:r>
            <a:r>
              <a:rPr>
                <a:solidFill>
                  <a:srgbClr val="000000"/>
                </a:solidFill>
              </a:rPr>
              <a:t>dare voce al mondo interiore dei sentimenti e delle emozioni poiché la personalità umana è un continuo mutamento di sensazioni ed emozioni.</a:t>
            </a:r>
            <a:endParaRPr>
              <a:solidFill>
                <a:srgbClr val="000000"/>
              </a:solidFill>
            </a:endParaRPr>
          </a:p>
          <a:p>
            <a:pPr marL="414866" indent="-414866">
              <a:spcBef>
                <a:spcPts val="0"/>
              </a:spcBef>
              <a:buSzPct val="45000"/>
              <a:buBlip>
                <a:blip r:embed="rId3"/>
              </a:buBlip>
              <a:defRPr sz="3000"/>
            </a:pPr>
            <a:r>
              <a:rPr>
                <a:solidFill>
                  <a:srgbClr val="FF2600"/>
                </a:solidFill>
              </a:rPr>
              <a:t>Narratore:</a:t>
            </a:r>
            <a:r>
              <a:t> </a:t>
            </a:r>
            <a:r>
              <a:rPr>
                <a:solidFill>
                  <a:srgbClr val="000000"/>
                </a:solidFill>
              </a:rPr>
              <a:t>sparisce il narratore onnisciente.</a:t>
            </a:r>
            <a:endParaRPr>
              <a:solidFill>
                <a:srgbClr val="000000"/>
              </a:solidFill>
            </a:endParaRPr>
          </a:p>
          <a:p>
            <a:pPr marL="414866" indent="-414866">
              <a:spcBef>
                <a:spcPts val="0"/>
              </a:spcBef>
              <a:buSzPct val="45000"/>
              <a:buBlip>
                <a:blip r:embed="rId3"/>
              </a:buBlip>
              <a:defRPr sz="3000"/>
            </a:pPr>
            <a:r>
              <a:rPr>
                <a:solidFill>
                  <a:srgbClr val="FF2600"/>
                </a:solidFill>
              </a:rPr>
              <a:t>Punto di vista:</a:t>
            </a:r>
            <a:r>
              <a:t> </a:t>
            </a:r>
            <a:r>
              <a:rPr>
                <a:solidFill>
                  <a:srgbClr val="000000"/>
                </a:solidFill>
              </a:rPr>
              <a:t>si</a:t>
            </a:r>
            <a:r>
              <a:t> </a:t>
            </a:r>
            <a:r>
              <a:rPr>
                <a:solidFill>
                  <a:srgbClr val="000000"/>
                </a:solidFill>
              </a:rPr>
              <a:t>esplora la mente dei personaggi attraverso l’uso di flashback, associazione di idee, impressioni momentanee considerate in un flusso continuo e spesso incosciente.</a:t>
            </a:r>
          </a:p>
        </p:txBody>
      </p:sp>
      <p:sp>
        <p:nvSpPr>
          <p:cNvPr id="221" name="STREAM OF CONSCIOUSNESS"/>
          <p:cNvSpPr txBox="1"/>
          <p:nvPr/>
        </p:nvSpPr>
        <p:spPr>
          <a:xfrm>
            <a:off x="15903367" y="6673539"/>
            <a:ext cx="6063519"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0433FF"/>
                </a:solidFill>
              </a:defRPr>
            </a:lvl1pPr>
          </a:lstStyle>
          <a:p>
            <a:pPr/>
            <a:r>
              <a:t>STREAM OF CONSCIOUSNESS</a:t>
            </a:r>
          </a:p>
        </p:txBody>
      </p:sp>
      <p:sp>
        <p:nvSpPr>
          <p:cNvPr id="222" name="I personaggi mostrano il proprio pensiero attraverso il mondo interiore spesso non organizzato logicamente né sintatticamente con assenza quasi totale di punteggiatura."/>
          <p:cNvSpPr txBox="1"/>
          <p:nvPr/>
        </p:nvSpPr>
        <p:spPr>
          <a:xfrm>
            <a:off x="13395833" y="7108853"/>
            <a:ext cx="4514657" cy="269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2500">
                <a:solidFill>
                  <a:srgbClr val="000000"/>
                </a:solidFill>
              </a:defRPr>
            </a:lvl1pPr>
          </a:lstStyle>
          <a:p>
            <a:pPr/>
            <a:r>
              <a:t>I personaggi mostrano il proprio pensiero attraverso il mondo interiore spesso non organizzato logicamente né sintatticamente con assenza quasi totale di punteggiatura.</a:t>
            </a:r>
          </a:p>
        </p:txBody>
      </p:sp>
      <p:sp>
        <p:nvSpPr>
          <p:cNvPr id="223" name="È sempre sotto controllo sia nello scorrere dei pensieri che nell’uso logico e grammaticale delle parole, della sintassi e della punteggiatura."/>
          <p:cNvSpPr txBox="1"/>
          <p:nvPr/>
        </p:nvSpPr>
        <p:spPr>
          <a:xfrm>
            <a:off x="19459340" y="7216803"/>
            <a:ext cx="4250623" cy="269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500">
                <a:solidFill>
                  <a:srgbClr val="FF2600"/>
                </a:solidFill>
              </a:defRPr>
            </a:lvl1pPr>
          </a:lstStyle>
          <a:p>
            <a:pPr/>
            <a:r>
              <a:t>È sempre sotto controllo sia nello scorrere dei pensieri che nell’uso logico e grammaticale delle parole, della sintassi e della punteggiatura.</a:t>
            </a:r>
          </a:p>
        </p:txBody>
      </p:sp>
      <p:sp>
        <p:nvSpPr>
          <p:cNvPr id="224" name="EPIPHANY"/>
          <p:cNvSpPr txBox="1"/>
          <p:nvPr/>
        </p:nvSpPr>
        <p:spPr>
          <a:xfrm>
            <a:off x="17339831" y="9926058"/>
            <a:ext cx="2214824"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0433FF"/>
                </a:solidFill>
              </a:defRPr>
            </a:lvl1pPr>
          </a:lstStyle>
          <a:p>
            <a:pPr/>
            <a:r>
              <a:t>EPIPHANY</a:t>
            </a:r>
          </a:p>
        </p:txBody>
      </p:sp>
      <p:sp>
        <p:nvSpPr>
          <p:cNvPr id="225" name="Manifestazione improvvisa e imprevista di un passato dimenticato (subconscio) richiamato a livello conscio da un oggetto, un rumore, un odore esterni che inducano a ripensare a sé stessi."/>
          <p:cNvSpPr txBox="1"/>
          <p:nvPr/>
        </p:nvSpPr>
        <p:spPr>
          <a:xfrm>
            <a:off x="13395833" y="10349314"/>
            <a:ext cx="4952957" cy="312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2500">
                <a:solidFill>
                  <a:srgbClr val="000000"/>
                </a:solidFill>
              </a:defRPr>
            </a:lvl1pPr>
          </a:lstStyle>
          <a:p>
            <a:pPr/>
            <a:r>
              <a:t>Manifestazione improvvisa e imprevista di un passato dimenticato (subconscio) richiamato a livello conscio da un oggetto, un rumore, un odore esterni che inducano a ripensare a sé stessi.</a:t>
            </a:r>
          </a:p>
        </p:txBody>
      </p:sp>
      <p:sp>
        <p:nvSpPr>
          <p:cNvPr id="226" name="Si manifesta attraverso “Moments of Being”, cioè,  rari momenti di introspezione quotidiana grazie ai quali si può osservare la realtà dietro le apparenze."/>
          <p:cNvSpPr txBox="1"/>
          <p:nvPr/>
        </p:nvSpPr>
        <p:spPr>
          <a:xfrm>
            <a:off x="19276482" y="10565214"/>
            <a:ext cx="4616338" cy="269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500">
                <a:solidFill>
                  <a:srgbClr val="FF2600"/>
                </a:solidFill>
              </a:defRPr>
            </a:lvl1pPr>
          </a:lstStyle>
          <a:p>
            <a:pPr/>
            <a:r>
              <a:t>Si manifesta attraverso “Moments of Being”, cioè,  rari momenti di introspezione quotidiana grazie ai quali si può osservare la realtà dietro le apparenze.</a:t>
            </a:r>
          </a:p>
        </p:txBody>
      </p:sp>
      <p:sp>
        <p:nvSpPr>
          <p:cNvPr id="227" name="Il tema del romanzo tra ‘700 e ‘800 era stato il rapporto tra decoro sociale e moralità, nel romanzo contemporaneo è il rapporto tra solitudine e amore."/>
          <p:cNvSpPr txBox="1"/>
          <p:nvPr/>
        </p:nvSpPr>
        <p:spPr>
          <a:xfrm>
            <a:off x="7277307" y="1666711"/>
            <a:ext cx="5804414" cy="322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spcBef>
                <a:spcPts val="0"/>
              </a:spcBef>
              <a:defRPr b="1" sz="3000">
                <a:solidFill>
                  <a:srgbClr val="0433FF"/>
                </a:solidFill>
              </a:defRPr>
            </a:lvl1pPr>
          </a:lstStyle>
          <a:p>
            <a:pPr/>
            <a:r>
              <a:t>Il tema del romanzo tra ‘700 e ‘800 era stato il rapporto tra decoro sociale e moralità, nel romanzo contemporaneo è il rapporto tra solitudine e amore.</a:t>
            </a:r>
          </a:p>
        </p:txBody>
      </p:sp>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17"/>
                                        </p:tgtEl>
                                        <p:attrNameLst>
                                          <p:attrName>style.visibility</p:attrName>
                                        </p:attrNameLst>
                                      </p:cBhvr>
                                      <p:to>
                                        <p:strVal val="visible"/>
                                      </p:to>
                                    </p:set>
                                    <p:animEffect filter="fade" transition="in">
                                      <p:cBhvr>
                                        <p:cTn id="7" dur="15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219"/>
                                        </p:tgtEl>
                                        <p:attrNameLst>
                                          <p:attrName>style.visibility</p:attrName>
                                        </p:attrNameLst>
                                      </p:cBhvr>
                                      <p:to>
                                        <p:strVal val="visible"/>
                                      </p:to>
                                    </p:set>
                                    <p:animEffect filter="wipe(down)" transition="in">
                                      <p:cBhvr>
                                        <p:cTn id="12" dur="2500"/>
                                        <p:tgtEl>
                                          <p:spTgt spid="219"/>
                                        </p:tgtEl>
                                      </p:cBhvr>
                                    </p:animEffect>
                                  </p:childTnLst>
                                </p:cTn>
                              </p:par>
                            </p:childTnLst>
                          </p:cTn>
                        </p:par>
                        <p:par>
                          <p:cTn id="13" fill="hold">
                            <p:stCondLst>
                              <p:cond delay="2500"/>
                            </p:stCondLst>
                            <p:childTnLst>
                              <p:par>
                                <p:cTn id="14" presetClass="entr" nodeType="afterEffect" presetSubtype="0" presetID="15" grpId="3" fill="hold">
                                  <p:stCondLst>
                                    <p:cond delay="0"/>
                                  </p:stCondLst>
                                  <p:iterate type="el" backwards="0">
                                    <p:tmAbs val="0"/>
                                  </p:iterate>
                                  <p:childTnLst>
                                    <p:set>
                                      <p:cBhvr>
                                        <p:cTn id="15" fill="hold"/>
                                        <p:tgtEl>
                                          <p:spTgt spid="227"/>
                                        </p:tgtEl>
                                        <p:attrNameLst>
                                          <p:attrName>style.visibility</p:attrName>
                                        </p:attrNameLst>
                                      </p:cBhvr>
                                      <p:to>
                                        <p:strVal val="visible"/>
                                      </p:to>
                                    </p:set>
                                    <p:anim calcmode="lin" valueType="num">
                                      <p:cBhvr>
                                        <p:cTn id="16" dur="1000" fill="hold"/>
                                        <p:tgtEl>
                                          <p:spTgt spid="227"/>
                                        </p:tgtEl>
                                        <p:attrNameLst>
                                          <p:attrName>ppt_w</p:attrName>
                                        </p:attrNameLst>
                                      </p:cBhvr>
                                      <p:tavLst>
                                        <p:tav tm="0">
                                          <p:val>
                                            <p:fltVal val="0"/>
                                          </p:val>
                                        </p:tav>
                                        <p:tav tm="100000">
                                          <p:val>
                                            <p:strVal val="#ppt_w"/>
                                          </p:val>
                                        </p:tav>
                                      </p:tavLst>
                                    </p:anim>
                                    <p:anim calcmode="lin" valueType="num">
                                      <p:cBhvr>
                                        <p:cTn id="17" dur="1000" fill="hold"/>
                                        <p:tgtEl>
                                          <p:spTgt spid="227"/>
                                        </p:tgtEl>
                                        <p:attrNameLst>
                                          <p:attrName>ppt_h</p:attrName>
                                        </p:attrNameLst>
                                      </p:cBhvr>
                                      <p:tavLst>
                                        <p:tav tm="0">
                                          <p:val>
                                            <p:fltVal val="0"/>
                                          </p:val>
                                        </p:tav>
                                        <p:tav tm="100000">
                                          <p:val>
                                            <p:strVal val="#ppt_h"/>
                                          </p:val>
                                        </p:tav>
                                      </p:tavLst>
                                    </p:anim>
                                    <p:anim calcmode="lin" valueType="num">
                                      <p:cBhvr>
                                        <p:cTn id="18" dur="1000" fill="hold"/>
                                        <p:tgtEl>
                                          <p:spTgt spid="227"/>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227"/>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3500"/>
                            </p:stCondLst>
                            <p:childTnLst>
                              <p:par>
                                <p:cTn id="21" presetClass="entr" nodeType="afterEffect" presetID="9" grpId="4" fill="hold">
                                  <p:stCondLst>
                                    <p:cond delay="0"/>
                                  </p:stCondLst>
                                  <p:iterate type="el" backwards="0">
                                    <p:tmAbs val="0"/>
                                  </p:iterate>
                                  <p:childTnLst>
                                    <p:set>
                                      <p:cBhvr>
                                        <p:cTn id="22" fill="hold"/>
                                        <p:tgtEl>
                                          <p:spTgt spid="220"/>
                                        </p:tgtEl>
                                        <p:attrNameLst>
                                          <p:attrName>style.visibility</p:attrName>
                                        </p:attrNameLst>
                                      </p:cBhvr>
                                      <p:to>
                                        <p:strVal val="visible"/>
                                      </p:to>
                                    </p:set>
                                    <p:animEffect filter="dissolve" transition="in">
                                      <p:cBhvr>
                                        <p:cTn id="23" dur="1500"/>
                                        <p:tgtEl>
                                          <p:spTgt spid="220"/>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2" presetID="15" grpId="5" fill="hold">
                                  <p:stCondLst>
                                    <p:cond delay="0"/>
                                  </p:stCondLst>
                                  <p:iterate type="el" backwards="0">
                                    <p:tmAbs val="0"/>
                                  </p:iterate>
                                  <p:childTnLst>
                                    <p:set>
                                      <p:cBhvr>
                                        <p:cTn id="27" fill="hold"/>
                                        <p:tgtEl>
                                          <p:spTgt spid="216"/>
                                        </p:tgtEl>
                                        <p:attrNameLst>
                                          <p:attrName>style.visibility</p:attrName>
                                        </p:attrNameLst>
                                      </p:cBhvr>
                                      <p:to>
                                        <p:strVal val="visible"/>
                                      </p:to>
                                    </p:set>
                                    <p:anim calcmode="lin" valueType="num">
                                      <p:cBhvr>
                                        <p:cTn id="28" dur="1000" fill="hold"/>
                                        <p:tgtEl>
                                          <p:spTgt spid="216"/>
                                        </p:tgtEl>
                                        <p:attrNameLst>
                                          <p:attrName>ppt_w</p:attrName>
                                        </p:attrNameLst>
                                      </p:cBhvr>
                                      <p:tavLst>
                                        <p:tav tm="0">
                                          <p:val>
                                            <p:fltVal val="0"/>
                                          </p:val>
                                        </p:tav>
                                        <p:tav tm="100000">
                                          <p:val>
                                            <p:strVal val="#ppt_w"/>
                                          </p:val>
                                        </p:tav>
                                      </p:tavLst>
                                    </p:anim>
                                    <p:anim calcmode="lin" valueType="num">
                                      <p:cBhvr>
                                        <p:cTn id="29" dur="1000" fill="hold"/>
                                        <p:tgtEl>
                                          <p:spTgt spid="216"/>
                                        </p:tgtEl>
                                        <p:attrNameLst>
                                          <p:attrName>ppt_h</p:attrName>
                                        </p:attrNameLst>
                                      </p:cBhvr>
                                      <p:tavLst>
                                        <p:tav tm="0">
                                          <p:val>
                                            <p:fltVal val="0"/>
                                          </p:val>
                                        </p:tav>
                                        <p:tav tm="100000">
                                          <p:val>
                                            <p:strVal val="#ppt_h"/>
                                          </p:val>
                                        </p:tav>
                                      </p:tavLst>
                                    </p:anim>
                                    <p:anim calcmode="lin" valueType="num">
                                      <p:cBhvr>
                                        <p:cTn id="30" dur="1000" fill="hold"/>
                                        <p:tgtEl>
                                          <p:spTgt spid="21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1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000"/>
                            </p:stCondLst>
                            <p:childTnLst>
                              <p:par>
                                <p:cTn id="33" presetClass="entr" nodeType="afterEffect" presetID="10" grpId="6" fill="hold">
                                  <p:stCondLst>
                                    <p:cond delay="0"/>
                                  </p:stCondLst>
                                  <p:iterate type="lt" backwards="0">
                                    <p:tmAbs val="0"/>
                                  </p:iterate>
                                  <p:childTnLst>
                                    <p:set>
                                      <p:cBhvr>
                                        <p:cTn id="34" fill="hold"/>
                                        <p:tgtEl>
                                          <p:spTgt spid="221"/>
                                        </p:tgtEl>
                                        <p:attrNameLst>
                                          <p:attrName>style.visibility</p:attrName>
                                        </p:attrNameLst>
                                      </p:cBhvr>
                                      <p:to>
                                        <p:strVal val="visible"/>
                                      </p:to>
                                    </p:set>
                                    <p:animEffect filter="fade" transition="in">
                                      <p:cBhvr>
                                        <p:cTn id="35" dur="2000"/>
                                        <p:tgtEl>
                                          <p:spTgt spid="221"/>
                                        </p:tgtEl>
                                      </p:cBhvr>
                                    </p:animEffect>
                                  </p:childTnLst>
                                </p:cTn>
                              </p:par>
                            </p:childTnLst>
                          </p:cTn>
                        </p:par>
                        <p:par>
                          <p:cTn id="36" fill="hold">
                            <p:stCondLst>
                              <p:cond delay="3000"/>
                            </p:stCondLst>
                            <p:childTnLst>
                              <p:par>
                                <p:cTn id="37" presetClass="entr" nodeType="afterEffect" presetSubtype="8" presetID="22" grpId="7" fill="hold">
                                  <p:stCondLst>
                                    <p:cond delay="0"/>
                                  </p:stCondLst>
                                  <p:iterate type="el" backwards="0">
                                    <p:tmAbs val="0"/>
                                  </p:iterate>
                                  <p:childTnLst>
                                    <p:set>
                                      <p:cBhvr>
                                        <p:cTn id="38" fill="hold"/>
                                        <p:tgtEl>
                                          <p:spTgt spid="222"/>
                                        </p:tgtEl>
                                        <p:attrNameLst>
                                          <p:attrName>style.visibility</p:attrName>
                                        </p:attrNameLst>
                                      </p:cBhvr>
                                      <p:to>
                                        <p:strVal val="visible"/>
                                      </p:to>
                                    </p:set>
                                    <p:animEffect filter="wipe(left)" transition="in">
                                      <p:cBhvr>
                                        <p:cTn id="39" dur="1000"/>
                                        <p:tgtEl>
                                          <p:spTgt spid="222"/>
                                        </p:tgtEl>
                                      </p:cBhvr>
                                    </p:animEffect>
                                  </p:childTnLst>
                                </p:cTn>
                              </p:par>
                            </p:childTnLst>
                          </p:cTn>
                        </p:par>
                        <p:par>
                          <p:cTn id="40" fill="hold">
                            <p:stCondLst>
                              <p:cond delay="4000"/>
                            </p:stCondLst>
                            <p:childTnLst>
                              <p:par>
                                <p:cTn id="41" presetClass="entr" nodeType="afterEffect" presetSubtype="2" presetID="22" grpId="8" fill="hold">
                                  <p:stCondLst>
                                    <p:cond delay="0"/>
                                  </p:stCondLst>
                                  <p:iterate type="el" backwards="0">
                                    <p:tmAbs val="0"/>
                                  </p:iterate>
                                  <p:childTnLst>
                                    <p:set>
                                      <p:cBhvr>
                                        <p:cTn id="42" fill="hold"/>
                                        <p:tgtEl>
                                          <p:spTgt spid="223"/>
                                        </p:tgtEl>
                                        <p:attrNameLst>
                                          <p:attrName>style.visibility</p:attrName>
                                        </p:attrNameLst>
                                      </p:cBhvr>
                                      <p:to>
                                        <p:strVal val="visible"/>
                                      </p:to>
                                    </p:set>
                                    <p:animEffect filter="wipe(right)" transition="in">
                                      <p:cBhvr>
                                        <p:cTn id="43" dur="1000"/>
                                        <p:tgtEl>
                                          <p:spTgt spid="223"/>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8" presetID="2" grpId="9" fill="hold">
                                  <p:stCondLst>
                                    <p:cond delay="0"/>
                                  </p:stCondLst>
                                  <p:iterate type="lt" backwards="0">
                                    <p:tmAbs val="0"/>
                                  </p:iterate>
                                  <p:childTnLst>
                                    <p:set>
                                      <p:cBhvr>
                                        <p:cTn id="47" fill="hold"/>
                                        <p:tgtEl>
                                          <p:spTgt spid="224"/>
                                        </p:tgtEl>
                                        <p:attrNameLst>
                                          <p:attrName>style.visibility</p:attrName>
                                        </p:attrNameLst>
                                      </p:cBhvr>
                                      <p:to>
                                        <p:strVal val="visible"/>
                                      </p:to>
                                    </p:set>
                                    <p:anim calcmode="lin" valueType="num">
                                      <p:cBhvr>
                                        <p:cTn id="48" dur="1000" fill="hold"/>
                                        <p:tgtEl>
                                          <p:spTgt spid="224"/>
                                        </p:tgtEl>
                                        <p:attrNameLst>
                                          <p:attrName>ppt_x</p:attrName>
                                        </p:attrNameLst>
                                      </p:cBhvr>
                                      <p:tavLst>
                                        <p:tav tm="0">
                                          <p:val>
                                            <p:strVal val="0-#ppt_w/2"/>
                                          </p:val>
                                        </p:tav>
                                        <p:tav tm="100000">
                                          <p:val>
                                            <p:strVal val="#ppt_x"/>
                                          </p:val>
                                        </p:tav>
                                      </p:tavLst>
                                    </p:anim>
                                    <p:anim calcmode="lin" valueType="num">
                                      <p:cBhvr>
                                        <p:cTn id="49" dur="1000" fill="hold"/>
                                        <p:tgtEl>
                                          <p:spTgt spid="224"/>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Class="entr" nodeType="afterEffect" presetSubtype="32" presetID="4" grpId="10" fill="hold">
                                  <p:stCondLst>
                                    <p:cond delay="0"/>
                                  </p:stCondLst>
                                  <p:iterate type="el" backwards="0">
                                    <p:tmAbs val="0"/>
                                  </p:iterate>
                                  <p:childTnLst>
                                    <p:set>
                                      <p:cBhvr>
                                        <p:cTn id="52" fill="hold"/>
                                        <p:tgtEl>
                                          <p:spTgt spid="225"/>
                                        </p:tgtEl>
                                        <p:attrNameLst>
                                          <p:attrName>style.visibility</p:attrName>
                                        </p:attrNameLst>
                                      </p:cBhvr>
                                      <p:to>
                                        <p:strVal val="visible"/>
                                      </p:to>
                                    </p:set>
                                    <p:animEffect filter="box(out)" transition="in">
                                      <p:cBhvr>
                                        <p:cTn id="53" dur="1000"/>
                                        <p:tgtEl>
                                          <p:spTgt spid="225"/>
                                        </p:tgtEl>
                                      </p:cBhvr>
                                    </p:animEffect>
                                  </p:childTnLst>
                                </p:cTn>
                              </p:par>
                            </p:childTnLst>
                          </p:cTn>
                        </p:par>
                        <p:par>
                          <p:cTn id="54" fill="hold">
                            <p:stCondLst>
                              <p:cond delay="2000"/>
                            </p:stCondLst>
                            <p:childTnLst>
                              <p:par>
                                <p:cTn id="55" presetClass="entr" nodeType="afterEffect" presetSubtype="16" presetID="23" grpId="11" fill="hold">
                                  <p:stCondLst>
                                    <p:cond delay="0"/>
                                  </p:stCondLst>
                                  <p:iterate type="el" backwards="0">
                                    <p:tmAbs val="0"/>
                                  </p:iterate>
                                  <p:childTnLst>
                                    <p:set>
                                      <p:cBhvr>
                                        <p:cTn id="56" fill="hold"/>
                                        <p:tgtEl>
                                          <p:spTgt spid="226"/>
                                        </p:tgtEl>
                                        <p:attrNameLst>
                                          <p:attrName>style.visibility</p:attrName>
                                        </p:attrNameLst>
                                      </p:cBhvr>
                                      <p:to>
                                        <p:strVal val="visible"/>
                                      </p:to>
                                    </p:set>
                                    <p:anim calcmode="lin" valueType="num">
                                      <p:cBhvr>
                                        <p:cTn id="57" dur="750" fill="hold"/>
                                        <p:tgtEl>
                                          <p:spTgt spid="226"/>
                                        </p:tgtEl>
                                        <p:attrNameLst>
                                          <p:attrName>ppt_w</p:attrName>
                                        </p:attrNameLst>
                                      </p:cBhvr>
                                      <p:tavLst>
                                        <p:tav tm="0">
                                          <p:val>
                                            <p:fltVal val="0"/>
                                          </p:val>
                                        </p:tav>
                                        <p:tav tm="100000">
                                          <p:val>
                                            <p:strVal val="#ppt_w"/>
                                          </p:val>
                                        </p:tav>
                                      </p:tavLst>
                                    </p:anim>
                                    <p:anim calcmode="lin" valueType="num">
                                      <p:cBhvr>
                                        <p:cTn id="58" dur="750" fill="hold"/>
                                        <p:tgtEl>
                                          <p:spTgt spid="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1"/>
      <p:bldP build="whole" bldLvl="1" animBg="1" rev="0" advAuto="0" spid="221" grpId="6"/>
      <p:bldP build="whole" bldLvl="1" animBg="1" rev="0" advAuto="0" spid="216" grpId="5"/>
      <p:bldP build="whole" bldLvl="1" animBg="1" rev="0" advAuto="0" spid="223" grpId="8"/>
      <p:bldP build="whole" bldLvl="1" animBg="1" rev="0" advAuto="0" spid="224" grpId="9"/>
      <p:bldP build="whole" bldLvl="1" animBg="1" rev="0" advAuto="0" spid="227" grpId="3"/>
      <p:bldP build="whole" bldLvl="1" animBg="1" rev="0" advAuto="0" spid="219" grpId="2"/>
      <p:bldP build="whole" bldLvl="1" animBg="1" rev="0" advAuto="0" spid="222" grpId="7"/>
      <p:bldP build="whole" bldLvl="1" animBg="1" rev="0" advAuto="0" spid="225" grpId="10"/>
      <p:bldP build="whole" bldLvl="1" animBg="1" rev="0" advAuto="0" spid="226" grpId="11"/>
      <p:bldP build="whole" bldLvl="1" animBg="1" rev="0" advAuto="0" spid="220" grpId="4"/>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Linea"/>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30" name="Panoramica dei romanzi"/>
          <p:cNvSpPr txBox="1"/>
          <p:nvPr>
            <p:ph type="title"/>
          </p:nvPr>
        </p:nvSpPr>
        <p:spPr>
          <a:xfrm>
            <a:off x="593156" y="717248"/>
            <a:ext cx="8258459" cy="1613504"/>
          </a:xfrm>
          <a:prstGeom prst="rect">
            <a:avLst/>
          </a:prstGeom>
        </p:spPr>
        <p:txBody>
          <a:bodyPr/>
          <a:lstStyle>
            <a:lvl1pPr defTabSz="751205">
              <a:spcBef>
                <a:spcPts val="3000"/>
              </a:spcBef>
              <a:defRPr sz="7735">
                <a:solidFill>
                  <a:srgbClr val="FF2600"/>
                </a:solidFill>
              </a:defRPr>
            </a:lvl1pPr>
          </a:lstStyle>
          <a:p>
            <a:pPr/>
            <a:r>
              <a:t>Panoramica dei romanzi </a:t>
            </a:r>
          </a:p>
        </p:txBody>
      </p:sp>
      <p:pic>
        <p:nvPicPr>
          <p:cNvPr id="231" name="tothelighthouse.jpg" descr="tothelighthouse.jpg"/>
          <p:cNvPicPr>
            <a:picLocks noChangeAspect="1"/>
          </p:cNvPicPr>
          <p:nvPr/>
        </p:nvPicPr>
        <p:blipFill>
          <a:blip r:embed="rId2">
            <a:extLst/>
          </a:blip>
          <a:stretch>
            <a:fillRect/>
          </a:stretch>
        </p:blipFill>
        <p:spPr>
          <a:xfrm>
            <a:off x="209698" y="7673892"/>
            <a:ext cx="2794001" cy="4292601"/>
          </a:xfrm>
          <a:prstGeom prst="rect">
            <a:avLst/>
          </a:prstGeom>
          <a:ln w="12700">
            <a:miter lim="400000"/>
          </a:ln>
        </p:spPr>
      </p:pic>
      <p:pic>
        <p:nvPicPr>
          <p:cNvPr id="232" name="9788807902826_0_536_0_75.jpg" descr="9788807902826_0_536_0_75.jpg"/>
          <p:cNvPicPr>
            <a:picLocks noChangeAspect="1"/>
          </p:cNvPicPr>
          <p:nvPr/>
        </p:nvPicPr>
        <p:blipFill>
          <a:blip r:embed="rId3">
            <a:extLst/>
          </a:blip>
          <a:stretch>
            <a:fillRect/>
          </a:stretch>
        </p:blipFill>
        <p:spPr>
          <a:xfrm>
            <a:off x="9055816" y="8139465"/>
            <a:ext cx="3283959" cy="5054601"/>
          </a:xfrm>
          <a:prstGeom prst="rect">
            <a:avLst/>
          </a:prstGeom>
          <a:ln w="12700">
            <a:miter lim="400000"/>
          </a:ln>
        </p:spPr>
      </p:pic>
      <p:pic>
        <p:nvPicPr>
          <p:cNvPr id="233" name="3171145.jpg" descr="3171145.jpg"/>
          <p:cNvPicPr>
            <a:picLocks noChangeAspect="1"/>
          </p:cNvPicPr>
          <p:nvPr/>
        </p:nvPicPr>
        <p:blipFill>
          <a:blip r:embed="rId4">
            <a:extLst/>
          </a:blip>
          <a:stretch>
            <a:fillRect/>
          </a:stretch>
        </p:blipFill>
        <p:spPr>
          <a:xfrm>
            <a:off x="9361536" y="1097490"/>
            <a:ext cx="3781622" cy="5739168"/>
          </a:xfrm>
          <a:prstGeom prst="rect">
            <a:avLst/>
          </a:prstGeom>
          <a:ln w="12700">
            <a:miter lim="400000"/>
          </a:ln>
        </p:spPr>
      </p:pic>
      <p:sp>
        <p:nvSpPr>
          <p:cNvPr id="234" name="The Voyage Out, 1915 - La crociera…"/>
          <p:cNvSpPr txBox="1"/>
          <p:nvPr/>
        </p:nvSpPr>
        <p:spPr>
          <a:xfrm>
            <a:off x="612268" y="2467984"/>
            <a:ext cx="8647901" cy="398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22300" indent="-622300">
              <a:spcBef>
                <a:spcPts val="0"/>
              </a:spcBef>
              <a:buSzPct val="45000"/>
              <a:buBlip>
                <a:blip r:embed="rId5"/>
              </a:buBlip>
              <a:defRPr sz="2500">
                <a:solidFill>
                  <a:srgbClr val="000000"/>
                </a:solidFill>
              </a:defRPr>
            </a:pPr>
            <a:r>
              <a:t>The Voyage Out, 1915 - La crociera</a:t>
            </a:r>
          </a:p>
          <a:p>
            <a:pPr marL="622300" indent="-622300">
              <a:spcBef>
                <a:spcPts val="0"/>
              </a:spcBef>
              <a:buSzPct val="45000"/>
              <a:buBlip>
                <a:blip r:embed="rId5"/>
              </a:buBlip>
              <a:defRPr sz="2500">
                <a:solidFill>
                  <a:srgbClr val="000000"/>
                </a:solidFill>
              </a:defRPr>
            </a:pPr>
            <a:r>
              <a:t>Night and Day, 1919 - Notte e giorno</a:t>
            </a:r>
          </a:p>
          <a:p>
            <a:pPr marL="622300" indent="-622300">
              <a:spcBef>
                <a:spcPts val="0"/>
              </a:spcBef>
              <a:buSzPct val="45000"/>
              <a:buBlip>
                <a:blip r:embed="rId5"/>
              </a:buBlip>
              <a:defRPr sz="2500">
                <a:solidFill>
                  <a:srgbClr val="000000"/>
                </a:solidFill>
              </a:defRPr>
            </a:pPr>
            <a:r>
              <a:t>Jacob's Room, 1922 - La stanza di Jacob</a:t>
            </a:r>
          </a:p>
          <a:p>
            <a:pPr marL="622300" indent="-622300">
              <a:spcBef>
                <a:spcPts val="0"/>
              </a:spcBef>
              <a:buSzPct val="45000"/>
              <a:buBlip>
                <a:blip r:embed="rId5"/>
              </a:buBlip>
              <a:defRPr sz="2500">
                <a:solidFill>
                  <a:srgbClr val="000000"/>
                </a:solidFill>
              </a:defRPr>
            </a:pPr>
            <a:r>
              <a:t>Mrs Dalloway, 1925 - </a:t>
            </a:r>
            <a:r>
              <a:rPr>
                <a:solidFill>
                  <a:srgbClr val="FF2600"/>
                </a:solidFill>
              </a:rPr>
              <a:t>La signora Dalloway</a:t>
            </a:r>
            <a:endParaRPr>
              <a:solidFill>
                <a:srgbClr val="FF2600"/>
              </a:solidFill>
            </a:endParaRPr>
          </a:p>
          <a:p>
            <a:pPr marL="622300" indent="-622300">
              <a:spcBef>
                <a:spcPts val="0"/>
              </a:spcBef>
              <a:buSzPct val="45000"/>
              <a:buBlip>
                <a:blip r:embed="rId5"/>
              </a:buBlip>
              <a:defRPr sz="2500">
                <a:solidFill>
                  <a:srgbClr val="000000"/>
                </a:solidFill>
              </a:defRPr>
            </a:pPr>
            <a:r>
              <a:t>To the Lighthouse, 1927 - </a:t>
            </a:r>
            <a:r>
              <a:rPr>
                <a:solidFill>
                  <a:srgbClr val="FF2600"/>
                </a:solidFill>
              </a:rPr>
              <a:t>Al faro</a:t>
            </a:r>
            <a:endParaRPr>
              <a:solidFill>
                <a:srgbClr val="FF2600"/>
              </a:solidFill>
            </a:endParaRPr>
          </a:p>
          <a:p>
            <a:pPr marL="622300" indent="-622300">
              <a:spcBef>
                <a:spcPts val="0"/>
              </a:spcBef>
              <a:buSzPct val="45000"/>
              <a:buBlip>
                <a:blip r:embed="rId5"/>
              </a:buBlip>
              <a:defRPr sz="2500">
                <a:solidFill>
                  <a:srgbClr val="000000"/>
                </a:solidFill>
              </a:defRPr>
            </a:pPr>
            <a:r>
              <a:t>Orlando: A Biography, 1928 - </a:t>
            </a:r>
            <a:r>
              <a:rPr>
                <a:solidFill>
                  <a:srgbClr val="FF2600"/>
                </a:solidFill>
              </a:rPr>
              <a:t>Orlando</a:t>
            </a:r>
            <a:endParaRPr>
              <a:solidFill>
                <a:srgbClr val="FF2600"/>
              </a:solidFill>
            </a:endParaRPr>
          </a:p>
          <a:p>
            <a:pPr marL="622300" indent="-622300">
              <a:spcBef>
                <a:spcPts val="0"/>
              </a:spcBef>
              <a:buSzPct val="45000"/>
              <a:buBlip>
                <a:blip r:embed="rId5"/>
              </a:buBlip>
              <a:defRPr sz="2500">
                <a:solidFill>
                  <a:srgbClr val="000000"/>
                </a:solidFill>
              </a:defRPr>
            </a:pPr>
            <a:r>
              <a:t>The Waves, 1931 - Le onde</a:t>
            </a:r>
          </a:p>
          <a:p>
            <a:pPr marL="622300" indent="-622300">
              <a:spcBef>
                <a:spcPts val="0"/>
              </a:spcBef>
              <a:buSzPct val="45000"/>
              <a:buBlip>
                <a:blip r:embed="rId5"/>
              </a:buBlip>
              <a:defRPr sz="2500">
                <a:solidFill>
                  <a:srgbClr val="000000"/>
                </a:solidFill>
              </a:defRPr>
            </a:pPr>
            <a:r>
              <a:t>The Years, 1937 - Gli anni</a:t>
            </a:r>
          </a:p>
          <a:p>
            <a:pPr marL="622300" indent="-622300">
              <a:spcBef>
                <a:spcPts val="0"/>
              </a:spcBef>
              <a:buSzPct val="45000"/>
              <a:buBlip>
                <a:blip r:embed="rId5"/>
              </a:buBlip>
              <a:defRPr sz="2500">
                <a:solidFill>
                  <a:srgbClr val="000000"/>
                </a:solidFill>
              </a:defRPr>
            </a:pPr>
            <a:r>
              <a:t>Between the Acts, 1941 - Tra un atto e l'altro (postumo)</a:t>
            </a:r>
          </a:p>
        </p:txBody>
      </p:sp>
      <p:sp>
        <p:nvSpPr>
          <p:cNvPr id="235" name="Si svolge in unico giorno del giugno 1923, il compleanno della protagonista, Clarissa Dalloway che, con tono deciso, esce di casa per comprare “lei” i fiori per addobbare la festa.…"/>
          <p:cNvSpPr txBox="1"/>
          <p:nvPr/>
        </p:nvSpPr>
        <p:spPr>
          <a:xfrm>
            <a:off x="13244524" y="515928"/>
            <a:ext cx="11165428" cy="873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5722" indent="-345722">
              <a:spcBef>
                <a:spcPts val="0"/>
              </a:spcBef>
              <a:buSzPct val="45000"/>
              <a:buBlip>
                <a:blip r:embed="rId5"/>
              </a:buBlip>
              <a:defRPr sz="2500"/>
            </a:pPr>
            <a:r>
              <a:rPr>
                <a:solidFill>
                  <a:srgbClr val="000000"/>
                </a:solidFill>
              </a:rPr>
              <a:t>Si svolge in unico giorno del giugno 1923, il compleanno della protagonista, </a:t>
            </a:r>
            <a:r>
              <a:rPr>
                <a:solidFill>
                  <a:srgbClr val="FF2600"/>
                </a:solidFill>
              </a:rPr>
              <a:t>Clarissa Dalloway</a:t>
            </a:r>
            <a:r>
              <a:rPr>
                <a:solidFill>
                  <a:srgbClr val="000000"/>
                </a:solidFill>
              </a:rPr>
              <a:t> che, con tono deciso, esce di casa per comprare “lei” i fiori per addobbare la festa. </a:t>
            </a:r>
            <a:endParaRPr>
              <a:solidFill>
                <a:srgbClr val="000000"/>
              </a:solidFill>
            </a:endParaRPr>
          </a:p>
          <a:p>
            <a:pPr marL="345722" indent="-345722">
              <a:spcBef>
                <a:spcPts val="0"/>
              </a:spcBef>
              <a:buSzPct val="45000"/>
              <a:buBlip>
                <a:blip r:embed="rId5"/>
              </a:buBlip>
              <a:defRPr sz="2500">
                <a:solidFill>
                  <a:srgbClr val="000000"/>
                </a:solidFill>
              </a:defRPr>
            </a:pPr>
            <a:r>
              <a:t>Il </a:t>
            </a:r>
            <a:r>
              <a:rPr i="1"/>
              <a:t>climax </a:t>
            </a:r>
            <a:r>
              <a:t>è proprio la festa che riunisce tutte le persone alle quali ha pensato durante la sua passeggiata londinese diurna.</a:t>
            </a:r>
          </a:p>
          <a:p>
            <a:pPr marL="345722" indent="-345722">
              <a:spcBef>
                <a:spcPts val="0"/>
              </a:spcBef>
              <a:buSzPct val="45000"/>
              <a:buBlip>
                <a:blip r:embed="rId5"/>
              </a:buBlip>
              <a:defRPr sz="2500">
                <a:solidFill>
                  <a:srgbClr val="000000"/>
                </a:solidFill>
              </a:defRPr>
            </a:pPr>
            <a:r>
              <a:t>Clarissa prova sentimenti opposti: desiderio di libertà/legame al suo rango; desiderio di ordine e pace/debolezza e fallimento.</a:t>
            </a:r>
          </a:p>
          <a:p>
            <a:pPr>
              <a:spcBef>
                <a:spcPts val="0"/>
              </a:spcBef>
              <a:defRPr sz="2500"/>
            </a:pPr>
          </a:p>
          <a:p>
            <a:pPr>
              <a:spcBef>
                <a:spcPts val="0"/>
              </a:spcBef>
              <a:defRPr sz="2500"/>
            </a:pPr>
            <a:r>
              <a:rPr>
                <a:solidFill>
                  <a:srgbClr val="000000"/>
                </a:solidFill>
              </a:rPr>
              <a:t>Altro protagonista è</a:t>
            </a:r>
            <a:r>
              <a:t> </a:t>
            </a:r>
            <a:r>
              <a:rPr>
                <a:solidFill>
                  <a:srgbClr val="FF2600"/>
                </a:solidFill>
              </a:rPr>
              <a:t>Septimus Warren Smith</a:t>
            </a:r>
            <a:r>
              <a:t>, </a:t>
            </a:r>
            <a:r>
              <a:rPr>
                <a:solidFill>
                  <a:srgbClr val="000000"/>
                </a:solidFill>
              </a:rPr>
              <a:t>un giovane poeta sensibile che si unisce alla guerra per ragioni patriottiche; reduce, non riuscirà più a ritrovare sé stesso e sceglierà il suicidio. </a:t>
            </a:r>
            <a:endParaRPr>
              <a:solidFill>
                <a:srgbClr val="000000"/>
              </a:solidFill>
            </a:endParaRPr>
          </a:p>
          <a:p>
            <a:pPr>
              <a:spcBef>
                <a:spcPts val="0"/>
              </a:spcBef>
              <a:defRPr sz="2500">
                <a:solidFill>
                  <a:srgbClr val="000000"/>
                </a:solidFill>
              </a:defRPr>
            </a:pPr>
            <a:r>
              <a:t>Clarissa e Septimus non si incontreranno mai, lo psichiatra che seguiva il giovane racconterà alla festa la sua storia che turberà molto Clarissa.</a:t>
            </a:r>
          </a:p>
          <a:p>
            <a:pPr>
              <a:spcBef>
                <a:spcPts val="0"/>
              </a:spcBef>
              <a:defRPr sz="2500"/>
            </a:pPr>
          </a:p>
          <a:p>
            <a:pPr>
              <a:spcBef>
                <a:spcPts val="0"/>
              </a:spcBef>
              <a:defRPr sz="2500"/>
            </a:pPr>
            <a:r>
              <a:rPr>
                <a:solidFill>
                  <a:srgbClr val="000000"/>
                </a:solidFill>
              </a:rPr>
              <a:t>Entrambi schiacciati dalla società.</a:t>
            </a:r>
            <a:r>
              <a:t> </a:t>
            </a:r>
            <a:r>
              <a:rPr>
                <a:solidFill>
                  <a:srgbClr val="FF2600"/>
                </a:solidFill>
              </a:rPr>
              <a:t>«(…) Quel giovane si era ucciso; ma lei non lo compativa. (…) Devo tornare ai miei ospiti, adesso. (…) Sentì di somigliargli, in qualche modo - a quel giovane suicida. Era contento che l’avesse fatto. Che avesse gettato via la vita, mentre loro seguitavano a vivere».</a:t>
            </a:r>
            <a:r>
              <a:t> </a:t>
            </a:r>
            <a:r>
              <a:rPr>
                <a:solidFill>
                  <a:srgbClr val="000000"/>
                </a:solidFill>
              </a:rPr>
              <a:t>Poche pagine oltre, l’ultima frase, ci riporta alla sala della festa dove Richard cerca Clarissa e la vede:</a:t>
            </a:r>
            <a:r>
              <a:t> </a:t>
            </a:r>
            <a:r>
              <a:rPr>
                <a:solidFill>
                  <a:srgbClr val="FF2600"/>
                </a:solidFill>
              </a:rPr>
              <a:t>«Infatti, era lì accanto”.</a:t>
            </a:r>
            <a:r>
              <a:t> </a:t>
            </a:r>
            <a:r>
              <a:rPr>
                <a:solidFill>
                  <a:srgbClr val="000000"/>
                </a:solidFill>
              </a:rPr>
              <a:t>Tutto ovvio, tutto finito.</a:t>
            </a:r>
          </a:p>
        </p:txBody>
      </p:sp>
      <p:sp>
        <p:nvSpPr>
          <p:cNvPr id="236" name="“Gita al faro” non ha una trama tradizionale, ma è il racconto di una serie di esperienze, memorie, sentimenti, tenuti insieme da simboli. La storia si sviluppa in 10 anni ed è divisa in tre sezioni: The window, Time passes, The Lighthouse.…"/>
          <p:cNvSpPr txBox="1"/>
          <p:nvPr/>
        </p:nvSpPr>
        <p:spPr>
          <a:xfrm>
            <a:off x="3257395" y="7621771"/>
            <a:ext cx="5544724"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pPr>
            <a:r>
              <a:rPr>
                <a:solidFill>
                  <a:srgbClr val="FF2600"/>
                </a:solidFill>
              </a:rPr>
              <a:t>“Gita al faro” </a:t>
            </a:r>
            <a:r>
              <a:rPr>
                <a:solidFill>
                  <a:srgbClr val="000000"/>
                </a:solidFill>
              </a:rPr>
              <a:t>non ha una trama tradizionale, ma è il racconto di una serie di esperienze, memorie, sentimenti, tenuti insieme da simboli. La storia si sviluppa in 10 anni ed è divisa in tre sezioni:</a:t>
            </a:r>
            <a:r>
              <a:t> </a:t>
            </a:r>
            <a:r>
              <a:rPr>
                <a:solidFill>
                  <a:srgbClr val="FF2600"/>
                </a:solidFill>
              </a:rPr>
              <a:t>The window, Time passes, The Lighthouse.</a:t>
            </a:r>
            <a:endParaRPr>
              <a:solidFill>
                <a:srgbClr val="FF2600"/>
              </a:solidFill>
            </a:endParaRPr>
          </a:p>
          <a:p>
            <a:pPr>
              <a:defRPr sz="2500"/>
            </a:pPr>
            <a:r>
              <a:rPr>
                <a:solidFill>
                  <a:srgbClr val="000000"/>
                </a:solidFill>
              </a:rPr>
              <a:t>Si parla di transitorietà, di perdita, di amore.</a:t>
            </a:r>
            <a:r>
              <a:rPr>
                <a:solidFill>
                  <a:srgbClr val="FF2600"/>
                </a:solidFill>
              </a:rPr>
              <a:t> </a:t>
            </a:r>
          </a:p>
        </p:txBody>
      </p:sp>
      <p:sp>
        <p:nvSpPr>
          <p:cNvPr id="237" name="Orlando da eroe diventa eroina attraversando quattro secoli di Storia, ma il fulcro non è l’identità di genere, non la Storia, non il rapporto tra vita e letteratura, non Vita Sackwell-West cui è dedicato il libro, ma la metamorfosi.…"/>
          <p:cNvSpPr txBox="1"/>
          <p:nvPr/>
        </p:nvSpPr>
        <p:spPr>
          <a:xfrm>
            <a:off x="12593472" y="9894851"/>
            <a:ext cx="11486070" cy="332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pPr>
            <a:r>
              <a:rPr>
                <a:solidFill>
                  <a:srgbClr val="FF2600"/>
                </a:solidFill>
              </a:rPr>
              <a:t>Orlando</a:t>
            </a:r>
            <a:r>
              <a:t> </a:t>
            </a:r>
            <a:r>
              <a:rPr>
                <a:solidFill>
                  <a:srgbClr val="000000"/>
                </a:solidFill>
              </a:rPr>
              <a:t>da eroe diventa eroina attraversando quattro secoli di Storia, ma il fulcro non è l’identità di genere, non la Storia, non il rapporto tra vita e letteratura, non Vita Sackwell-West cui è dedicato il libro, ma la</a:t>
            </a:r>
            <a:r>
              <a:t> </a:t>
            </a:r>
            <a:r>
              <a:rPr>
                <a:solidFill>
                  <a:srgbClr val="FF2600"/>
                </a:solidFill>
              </a:rPr>
              <a:t>metamorfosi.</a:t>
            </a:r>
          </a:p>
          <a:p>
            <a:pPr>
              <a:defRPr sz="2500">
                <a:solidFill>
                  <a:srgbClr val="000000"/>
                </a:solidFill>
              </a:defRPr>
            </a:pPr>
            <a:r>
              <a:t>Il sé non è mai statico e predestinato, siamo fatti di moltitudini fluide e mutevoli pur nella persistenza dell’essere.</a:t>
            </a:r>
          </a:p>
          <a:p>
            <a:pPr>
              <a:defRPr sz="2500"/>
            </a:pPr>
            <a:r>
              <a:rPr>
                <a:solidFill>
                  <a:srgbClr val="000000"/>
                </a:solidFill>
              </a:rPr>
              <a:t>Quando si risveglia donna, Orlando dice</a:t>
            </a:r>
            <a:r>
              <a:t> </a:t>
            </a:r>
            <a:r>
              <a:rPr>
                <a:solidFill>
                  <a:srgbClr val="FF2600"/>
                </a:solidFill>
              </a:rPr>
              <a:t>«Altro sesso stessa persona»</a:t>
            </a:r>
            <a:r>
              <a:t>.</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3"/>
                                        </p:tgtEl>
                                        <p:attrNameLst>
                                          <p:attrName>style.visibility</p:attrName>
                                        </p:attrNameLst>
                                      </p:cBhvr>
                                      <p:to>
                                        <p:strVal val="visible"/>
                                      </p:to>
                                    </p:set>
                                    <p:anim calcmode="lin" valueType="num">
                                      <p:cBhvr>
                                        <p:cTn id="7" dur="1000" fill="hold"/>
                                        <p:tgtEl>
                                          <p:spTgt spid="233"/>
                                        </p:tgtEl>
                                        <p:attrNameLst>
                                          <p:attrName>ppt_x</p:attrName>
                                        </p:attrNameLst>
                                      </p:cBhvr>
                                      <p:tavLst>
                                        <p:tav tm="0">
                                          <p:val>
                                            <p:strVal val="#ppt_x"/>
                                          </p:val>
                                        </p:tav>
                                        <p:tav tm="100000">
                                          <p:val>
                                            <p:strVal val="#ppt_x"/>
                                          </p:val>
                                        </p:tav>
                                      </p:tavLst>
                                    </p:anim>
                                    <p:anim calcmode="lin" valueType="num">
                                      <p:cBhvr>
                                        <p:cTn id="8" dur="1000" fill="hold"/>
                                        <p:tgtEl>
                                          <p:spTgt spid="23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5" presetID="3" grpId="2" fill="hold">
                                  <p:stCondLst>
                                    <p:cond delay="0"/>
                                  </p:stCondLst>
                                  <p:iterate type="el" backwards="0">
                                    <p:tmAbs val="0"/>
                                  </p:iterate>
                                  <p:childTnLst>
                                    <p:set>
                                      <p:cBhvr>
                                        <p:cTn id="11" fill="hold"/>
                                        <p:tgtEl>
                                          <p:spTgt spid="235"/>
                                        </p:tgtEl>
                                        <p:attrNameLst>
                                          <p:attrName>style.visibility</p:attrName>
                                        </p:attrNameLst>
                                      </p:cBhvr>
                                      <p:to>
                                        <p:strVal val="visible"/>
                                      </p:to>
                                    </p:set>
                                    <p:animEffect filter="blinds(vertical)" transition="in">
                                      <p:cBhvr>
                                        <p:cTn id="12" dur="10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232"/>
                                        </p:tgtEl>
                                        <p:attrNameLst>
                                          <p:attrName>style.visibility</p:attrName>
                                        </p:attrNameLst>
                                      </p:cBhvr>
                                      <p:to>
                                        <p:strVal val="visible"/>
                                      </p:to>
                                    </p:set>
                                    <p:anim calcmode="lin" valueType="num">
                                      <p:cBhvr>
                                        <p:cTn id="17" dur="1500" fill="hold"/>
                                        <p:tgtEl>
                                          <p:spTgt spid="232"/>
                                        </p:tgtEl>
                                        <p:attrNameLst>
                                          <p:attrName>ppt_x</p:attrName>
                                        </p:attrNameLst>
                                      </p:cBhvr>
                                      <p:tavLst>
                                        <p:tav tm="0">
                                          <p:val>
                                            <p:strVal val="#ppt_x"/>
                                          </p:val>
                                        </p:tav>
                                        <p:tav tm="100000">
                                          <p:val>
                                            <p:strVal val="#ppt_x"/>
                                          </p:val>
                                        </p:tav>
                                      </p:tavLst>
                                    </p:anim>
                                    <p:anim calcmode="lin" valueType="num">
                                      <p:cBhvr>
                                        <p:cTn id="18" dur="1500" fill="hold"/>
                                        <p:tgtEl>
                                          <p:spTgt spid="23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Class="entr" nodeType="afterEffect" presetSubtype="1" presetID="2" grpId="4" fill="hold">
                                  <p:stCondLst>
                                    <p:cond delay="0"/>
                                  </p:stCondLst>
                                  <p:iterate type="el" backwards="0">
                                    <p:tmAbs val="0"/>
                                  </p:iterate>
                                  <p:childTnLst>
                                    <p:set>
                                      <p:cBhvr>
                                        <p:cTn id="21" fill="hold"/>
                                        <p:tgtEl>
                                          <p:spTgt spid="237"/>
                                        </p:tgtEl>
                                        <p:attrNameLst>
                                          <p:attrName>style.visibility</p:attrName>
                                        </p:attrNameLst>
                                      </p:cBhvr>
                                      <p:to>
                                        <p:strVal val="visible"/>
                                      </p:to>
                                    </p:set>
                                    <p:anim calcmode="lin" valueType="num">
                                      <p:cBhvr>
                                        <p:cTn id="22" dur="1000" fill="hold"/>
                                        <p:tgtEl>
                                          <p:spTgt spid="237"/>
                                        </p:tgtEl>
                                        <p:attrNameLst>
                                          <p:attrName>ppt_x</p:attrName>
                                        </p:attrNameLst>
                                      </p:cBhvr>
                                      <p:tavLst>
                                        <p:tav tm="0">
                                          <p:val>
                                            <p:strVal val="#ppt_x"/>
                                          </p:val>
                                        </p:tav>
                                        <p:tav tm="100000">
                                          <p:val>
                                            <p:strVal val="#ppt_x"/>
                                          </p:val>
                                        </p:tav>
                                      </p:tavLst>
                                    </p:anim>
                                    <p:anim calcmode="lin" valueType="num">
                                      <p:cBhvr>
                                        <p:cTn id="23" dur="1000" fill="hold"/>
                                        <p:tgtEl>
                                          <p:spTgt spid="23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5" grpId="5" fill="hold">
                                  <p:stCondLst>
                                    <p:cond delay="0"/>
                                  </p:stCondLst>
                                  <p:iterate type="el" backwards="0">
                                    <p:tmAbs val="0"/>
                                  </p:iterate>
                                  <p:childTnLst>
                                    <p:set>
                                      <p:cBhvr>
                                        <p:cTn id="27" fill="hold"/>
                                        <p:tgtEl>
                                          <p:spTgt spid="231"/>
                                        </p:tgtEl>
                                        <p:attrNameLst>
                                          <p:attrName>style.visibility</p:attrName>
                                        </p:attrNameLst>
                                      </p:cBhvr>
                                      <p:to>
                                        <p:strVal val="visible"/>
                                      </p:to>
                                    </p:set>
                                    <p:anim calcmode="lin" valueType="num">
                                      <p:cBhvr>
                                        <p:cTn id="28" dur="1000" fill="hold"/>
                                        <p:tgtEl>
                                          <p:spTgt spid="231"/>
                                        </p:tgtEl>
                                        <p:attrNameLst>
                                          <p:attrName>ppt_w</p:attrName>
                                        </p:attrNameLst>
                                      </p:cBhvr>
                                      <p:tavLst>
                                        <p:tav tm="0">
                                          <p:val>
                                            <p:fltVal val="0"/>
                                          </p:val>
                                        </p:tav>
                                        <p:tav tm="100000">
                                          <p:val>
                                            <p:strVal val="#ppt_w"/>
                                          </p:val>
                                        </p:tav>
                                      </p:tavLst>
                                    </p:anim>
                                    <p:anim calcmode="lin" valueType="num">
                                      <p:cBhvr>
                                        <p:cTn id="29" dur="1000" fill="hold"/>
                                        <p:tgtEl>
                                          <p:spTgt spid="231"/>
                                        </p:tgtEl>
                                        <p:attrNameLst>
                                          <p:attrName>ppt_h</p:attrName>
                                        </p:attrNameLst>
                                      </p:cBhvr>
                                      <p:tavLst>
                                        <p:tav tm="0">
                                          <p:val>
                                            <p:fltVal val="0"/>
                                          </p:val>
                                        </p:tav>
                                        <p:tav tm="100000">
                                          <p:val>
                                            <p:strVal val="#ppt_h"/>
                                          </p:val>
                                        </p:tav>
                                      </p:tavLst>
                                    </p:anim>
                                    <p:anim calcmode="lin" valueType="num">
                                      <p:cBhvr>
                                        <p:cTn id="30" dur="1000" fill="hold"/>
                                        <p:tgtEl>
                                          <p:spTgt spid="23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1"/>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000"/>
                            </p:stCondLst>
                            <p:childTnLst>
                              <p:par>
                                <p:cTn id="33" presetClass="entr" nodeType="afterEffect" presetID="10" grpId="6" fill="hold">
                                  <p:stCondLst>
                                    <p:cond delay="0"/>
                                  </p:stCondLst>
                                  <p:iterate type="lt" backwards="0">
                                    <p:tmAbs val="0"/>
                                  </p:iterate>
                                  <p:childTnLst>
                                    <p:set>
                                      <p:cBhvr>
                                        <p:cTn id="34" fill="hold"/>
                                        <p:tgtEl>
                                          <p:spTgt spid="236"/>
                                        </p:tgtEl>
                                        <p:attrNameLst>
                                          <p:attrName>style.visibility</p:attrName>
                                        </p:attrNameLst>
                                      </p:cBhvr>
                                      <p:to>
                                        <p:strVal val="visible"/>
                                      </p:to>
                                    </p:set>
                                    <p:animEffect filter="fade" transition="in">
                                      <p:cBhvr>
                                        <p:cTn id="35" dur="2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5"/>
      <p:bldP build="whole" bldLvl="1" animBg="1" rev="0" advAuto="0" spid="237" grpId="4"/>
      <p:bldP build="whole" bldLvl="1" animBg="1" rev="0" advAuto="0" spid="236" grpId="6"/>
      <p:bldP build="whole" bldLvl="1" animBg="1" rev="0" advAuto="0" spid="233" grpId="1"/>
      <p:bldP build="whole" bldLvl="1" animBg="1" rev="0" advAuto="0" spid="232" grpId="3"/>
      <p:bldP build="whole" bldLvl="1" animBg="1" rev="0" advAuto="0" spid="235"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I diari” rappresentano un luogo di incontro con la propria voce. In una sua nota del 19 febbraio 1923 è lei stessa a definirli come “un posto dove poter vedere i cambiamenti, seguire l’evolversi degli umori”."/>
          <p:cNvSpPr txBox="1"/>
          <p:nvPr>
            <p:ph type="body" sz="quarter" idx="1"/>
          </p:nvPr>
        </p:nvSpPr>
        <p:spPr>
          <a:xfrm>
            <a:off x="224914" y="284905"/>
            <a:ext cx="10316406" cy="2720775"/>
          </a:xfrm>
          <a:prstGeom prst="rect">
            <a:avLst/>
          </a:prstGeom>
        </p:spPr>
        <p:txBody>
          <a:bodyPr/>
          <a:lstStyle/>
          <a:p>
            <a:pPr defTabSz="577850">
              <a:spcBef>
                <a:spcPts val="1400"/>
              </a:spcBef>
              <a:defRPr b="1" spc="35" sz="3500">
                <a:solidFill>
                  <a:srgbClr val="FF0000"/>
                </a:solidFill>
              </a:defRPr>
            </a:pPr>
            <a:r>
              <a:t>“I diari” rappresentano un luogo di incontro con la propria voce. In una sua nota del 19 febbraio 1923 è lei stessa a definirli come </a:t>
            </a:r>
            <a:r>
              <a:rPr b="0">
                <a:solidFill>
                  <a:srgbClr val="0433FF"/>
                </a:solidFill>
              </a:rPr>
              <a:t>“un posto dove poter vedere i cambiamenti, seguire l’evolversi degli umori”.</a:t>
            </a:r>
          </a:p>
        </p:txBody>
      </p:sp>
      <p:pic>
        <p:nvPicPr>
          <p:cNvPr id="240" name="393d1ac2bed4bd99fd49a17949951403.jpg" descr="393d1ac2bed4bd99fd49a17949951403.jpg"/>
          <p:cNvPicPr>
            <a:picLocks noChangeAspect="0"/>
          </p:cNvPicPr>
          <p:nvPr/>
        </p:nvPicPr>
        <p:blipFill>
          <a:blip r:embed="rId2">
            <a:extLst/>
          </a:blip>
          <a:stretch>
            <a:fillRect/>
          </a:stretch>
        </p:blipFill>
        <p:spPr>
          <a:xfrm>
            <a:off x="-285348" y="3315360"/>
            <a:ext cx="9313218" cy="9395661"/>
          </a:xfrm>
          <a:prstGeom prst="rect">
            <a:avLst/>
          </a:prstGeom>
        </p:spPr>
      </p:pic>
      <p:sp>
        <p:nvSpPr>
          <p:cNvPr id="241" name="Li impiega per pensare alla scrittura e a un metodo completamente diverso da quello usato finora:…"/>
          <p:cNvSpPr txBox="1"/>
          <p:nvPr/>
        </p:nvSpPr>
        <p:spPr>
          <a:xfrm>
            <a:off x="11089194" y="45092"/>
            <a:ext cx="13065374" cy="320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500">
                <a:solidFill>
                  <a:srgbClr val="FF2600"/>
                </a:solidFill>
              </a:defRPr>
            </a:pPr>
            <a:r>
              <a:rPr i="1"/>
              <a:t>Li impiega per pensare alla scrittura e a un</a:t>
            </a:r>
            <a:r>
              <a:t> </a:t>
            </a:r>
            <a:r>
              <a:rPr i="1"/>
              <a:t>metodo completamente diverso da</a:t>
            </a:r>
            <a:r>
              <a:t> </a:t>
            </a:r>
            <a:r>
              <a:rPr i="1"/>
              <a:t>quello usato finora</a:t>
            </a:r>
            <a:r>
              <a:t>: </a:t>
            </a:r>
          </a:p>
          <a:p>
            <a:pPr>
              <a:defRPr sz="3000">
                <a:solidFill>
                  <a:srgbClr val="0433FF"/>
                </a:solidFill>
              </a:defRPr>
            </a:pPr>
            <a:r>
              <a:t>«(…) niente impalcature; non si deve vedere un solo mattone; tutto crepuscolare, ma il cuore, la passione, il senso dell’umorismo devono sfolgorare come fuoco nella nebbia».  26 gennaio 1920</a:t>
            </a:r>
          </a:p>
        </p:txBody>
      </p:sp>
      <p:sp>
        <p:nvSpPr>
          <p:cNvPr id="242" name="Oppure per guardarsi dentro:…"/>
          <p:cNvSpPr txBox="1"/>
          <p:nvPr/>
        </p:nvSpPr>
        <p:spPr>
          <a:xfrm>
            <a:off x="8991656" y="3315360"/>
            <a:ext cx="15247061"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000">
                <a:solidFill>
                  <a:srgbClr val="FF2600"/>
                </a:solidFill>
              </a:defRPr>
            </a:pPr>
            <a:r>
              <a:rPr i="1"/>
              <a:t>Oppure per guardarsi dentro: </a:t>
            </a:r>
            <a:endParaRPr i="1"/>
          </a:p>
          <a:p>
            <a:pPr>
              <a:defRPr sz="3000">
                <a:solidFill>
                  <a:srgbClr val="0433FF"/>
                </a:solidFill>
              </a:defRPr>
            </a:pPr>
            <a:r>
              <a:rPr i="1"/>
              <a:t>«</a:t>
            </a:r>
            <a:r>
              <a:t>Be’, ti dirò, come scrittrice sono una frana; sono fuori moda; vecchia; non combinerò niente di meglio; sono una zucca vuota; la primavera impazza». 8 aprile 1921 </a:t>
            </a:r>
          </a:p>
          <a:p>
            <a:pPr>
              <a:defRPr sz="3000">
                <a:solidFill>
                  <a:srgbClr val="FF2600"/>
                </a:solidFill>
              </a:defRPr>
            </a:pPr>
            <a:r>
              <a:t>I</a:t>
            </a:r>
            <a:r>
              <a:rPr i="1"/>
              <a:t>l riferimento alle stagioni è spesso presente nei suoi diari e serve a distoglierla dalle </a:t>
            </a:r>
            <a:r>
              <a:rPr>
                <a:solidFill>
                  <a:srgbClr val="0433FF"/>
                </a:solidFill>
              </a:rPr>
              <a:t>«cronache dall’interno»,</a:t>
            </a:r>
            <a:r>
              <a:rPr i="1"/>
              <a:t> ovvero dall’anima.</a:t>
            </a:r>
            <a:r>
              <a:t> </a:t>
            </a:r>
            <a:r>
              <a:rPr i="1"/>
              <a:t>Usava il diario per quello che lei chiamava </a:t>
            </a:r>
            <a:r>
              <a:rPr>
                <a:solidFill>
                  <a:srgbClr val="0433FF"/>
                </a:solidFill>
              </a:rPr>
              <a:t>«guardare la vita»</a:t>
            </a:r>
            <a:r>
              <a:rPr i="1"/>
              <a:t> e il suo sguardo appare spesso come fosse un fantasma che arriva come un riflesso, come luce, scintillio di parole sulle cose su cui si posa e che fa dei diari un altro grande romanzo in cui la Woolf trova la sua voce.</a:t>
            </a:r>
          </a:p>
        </p:txBody>
      </p:sp>
      <p:sp>
        <p:nvSpPr>
          <p:cNvPr id="243" name="«Da qualche parte ho visto una pallina che continuava a saltare su e giù sul getto di una fontana: tu sei la fontana, io la pallina. È una sensazione che mi dai solo tu».…"/>
          <p:cNvSpPr txBox="1"/>
          <p:nvPr/>
        </p:nvSpPr>
        <p:spPr>
          <a:xfrm>
            <a:off x="15303368" y="10310124"/>
            <a:ext cx="8752988" cy="321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000">
                <a:solidFill>
                  <a:srgbClr val="0433FF"/>
                </a:solidFill>
              </a:defRPr>
            </a:pPr>
            <a:r>
              <a:t>«Da qualche parte ho visto una pallina che continuava a saltare su e giù sul getto di una fontana: tu sei la fontana, io la pallina. È una sensazione che mi dai solo tu».</a:t>
            </a:r>
          </a:p>
          <a:p>
            <a:pPr>
              <a:spcBef>
                <a:spcPts val="0"/>
              </a:spcBef>
              <a:defRPr b="1" sz="2000">
                <a:solidFill>
                  <a:srgbClr val="000000"/>
                </a:solidFill>
              </a:defRPr>
            </a:pPr>
            <a:r>
              <a:t>LETTERA A “VITA SACKVILLE-WEST”, </a:t>
            </a:r>
          </a:p>
          <a:p>
            <a:pPr>
              <a:spcBef>
                <a:spcPts val="0"/>
              </a:spcBef>
              <a:defRPr b="1" sz="2000">
                <a:solidFill>
                  <a:srgbClr val="000000"/>
                </a:solidFill>
              </a:defRPr>
            </a:pPr>
            <a:r>
              <a:t>7 OTTOBRE 1928</a:t>
            </a:r>
          </a:p>
        </p:txBody>
      </p:sp>
      <p:sp>
        <p:nvSpPr>
          <p:cNvPr id="244" name="Le “lettere” sono un ponte oltre lo spazio e il tempo e le differenze."/>
          <p:cNvSpPr txBox="1"/>
          <p:nvPr/>
        </p:nvSpPr>
        <p:spPr>
          <a:xfrm>
            <a:off x="9027121" y="8527242"/>
            <a:ext cx="8382520"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i="1" sz="4000">
                <a:solidFill>
                  <a:srgbClr val="FF2600"/>
                </a:solidFill>
              </a:defRPr>
            </a:lvl1pPr>
          </a:lstStyle>
          <a:p>
            <a:pPr/>
            <a:r>
              <a:t>Le “lettere” sono un ponte oltre lo spazio e il tempo e le differenze.</a:t>
            </a:r>
          </a:p>
        </p:txBody>
      </p:sp>
      <p:sp>
        <p:nvSpPr>
          <p:cNvPr id="245" name="Lytton Strachey - amico fraterno…"/>
          <p:cNvSpPr txBox="1"/>
          <p:nvPr/>
        </p:nvSpPr>
        <p:spPr>
          <a:xfrm>
            <a:off x="9091237" y="10506974"/>
            <a:ext cx="5867149" cy="281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00"/>
              </a:spcBef>
              <a:buSzPct val="45000"/>
              <a:buBlip>
                <a:blip r:embed="rId3"/>
              </a:buBlip>
              <a:defRPr sz="3000">
                <a:solidFill>
                  <a:srgbClr val="000000"/>
                </a:solidFill>
              </a:defRPr>
            </a:pPr>
            <a:r>
              <a:t>Lytton Strachey - amico fraterno</a:t>
            </a:r>
          </a:p>
          <a:p>
            <a:pPr>
              <a:spcBef>
                <a:spcPts val="300"/>
              </a:spcBef>
              <a:buSzPct val="45000"/>
              <a:buBlip>
                <a:blip r:embed="rId3"/>
              </a:buBlip>
              <a:defRPr sz="3000">
                <a:solidFill>
                  <a:srgbClr val="000000"/>
                </a:solidFill>
              </a:defRPr>
            </a:pPr>
            <a:r>
              <a:t>Vita Sackville-West - amica e compagna </a:t>
            </a:r>
          </a:p>
          <a:p>
            <a:pPr>
              <a:spcBef>
                <a:spcPts val="300"/>
              </a:spcBef>
              <a:buSzPct val="45000"/>
              <a:buBlip>
                <a:blip r:embed="rId3"/>
              </a:buBlip>
              <a:defRPr sz="3000">
                <a:solidFill>
                  <a:srgbClr val="000000"/>
                </a:solidFill>
              </a:defRPr>
            </a:pPr>
            <a:r>
              <a:t>Alle amiche</a:t>
            </a:r>
          </a:p>
          <a:p>
            <a:pPr>
              <a:spcBef>
                <a:spcPts val="300"/>
              </a:spcBef>
              <a:buSzPct val="45000"/>
              <a:buBlip>
                <a:blip r:embed="rId3"/>
              </a:buBlip>
              <a:defRPr sz="3000">
                <a:solidFill>
                  <a:srgbClr val="000000"/>
                </a:solidFill>
              </a:defRPr>
            </a:pPr>
            <a:r>
              <a:t>A Leonard Woolf - marito</a:t>
            </a:r>
          </a:p>
        </p:txBody>
      </p:sp>
      <p:pic>
        <p:nvPicPr>
          <p:cNvPr id="246" name="woolf.jpg" descr="woolf.jpg"/>
          <p:cNvPicPr>
            <a:picLocks noChangeAspect="1"/>
          </p:cNvPicPr>
          <p:nvPr/>
        </p:nvPicPr>
        <p:blipFill>
          <a:blip r:embed="rId4">
            <a:extLst/>
          </a:blip>
          <a:stretch>
            <a:fillRect/>
          </a:stretch>
        </p:blipFill>
        <p:spPr>
          <a:xfrm>
            <a:off x="18384395" y="7733496"/>
            <a:ext cx="3624177" cy="2414608"/>
          </a:xfrm>
          <a:prstGeom prst="rect">
            <a:avLst/>
          </a:prstGeom>
          <a:ln w="25400">
            <a:solidFill>
              <a:srgbClr val="FF2600"/>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6" grpId="1" fill="hold">
                                  <p:stCondLst>
                                    <p:cond delay="0"/>
                                  </p:stCondLst>
                                  <p:iterate type="lt" backwards="0">
                                    <p:tmAbs val="0"/>
                                  </p:iterate>
                                  <p:childTnLst>
                                    <p:set>
                                      <p:cBhvr>
                                        <p:cTn id="6" fill="hold"/>
                                        <p:tgtEl>
                                          <p:spTgt spid="241"/>
                                        </p:tgtEl>
                                        <p:attrNameLst>
                                          <p:attrName>style.visibility</p:attrName>
                                        </p:attrNameLst>
                                      </p:cBhvr>
                                      <p:to>
                                        <p:strVal val="visible"/>
                                      </p:to>
                                    </p:set>
                                    <p:animEffect filter="wipe(down)" transition="in">
                                      <p:cBhvr>
                                        <p:cTn id="7" dur="580">
                                          <p:stCondLst>
                                            <p:cond delay="0"/>
                                          </p:stCondLst>
                                        </p:cTn>
                                        <p:tgtEl>
                                          <p:spTgt spid="241"/>
                                        </p:tgtEl>
                                      </p:cBhvr>
                                    </p:animEffect>
                                    <p:anim calcmode="lin" valueType="num">
                                      <p:cBhvr>
                                        <p:cTn id="8" dur="1822" fill="hold" tmFilter="0,0; 0.14,0.36; 0.43,0.73; 0.71,0.91; 1.0,1.0">
                                          <p:stCondLst>
                                            <p:cond delay="0"/>
                                          </p:stCondLst>
                                        </p:cTn>
                                        <p:tgtEl>
                                          <p:spTgt spid="241"/>
                                        </p:tgtEl>
                                        <p:attrNameLst>
                                          <p:attrName>ppt_x</p:attrName>
                                        </p:attrNameLst>
                                      </p:cBhvr>
                                      <p:tavLst>
                                        <p:tav tm="0">
                                          <p:val>
                                            <p:strVal val="#ppt_x-0.25"/>
                                          </p:val>
                                        </p:tav>
                                        <p:tav tm="100000">
                                          <p:val>
                                            <p:strVal val="#ppt_x"/>
                                          </p:val>
                                        </p:tav>
                                      </p:tavLst>
                                    </p:anim>
                                    <p:anim calcmode="lin" valueType="num">
                                      <p:cBhvr>
                                        <p:cTn id="9" dur="664" fill="hold" tmFilter="0.0,0.0; 0.25,0.07; 0.50,0.2; 0.75,0.467; 1.0,1.0">
                                          <p:stCondLst>
                                            <p:cond delay="0"/>
                                          </p:stCondLst>
                                        </p:cTn>
                                        <p:tgtEl>
                                          <p:spTgt spid="241"/>
                                        </p:tgtEl>
                                        <p:attrNameLst>
                                          <p:attrName>ppt_y</p:attrName>
                                        </p:attrNameLst>
                                      </p:cBhvr>
                                      <p:tavLst>
                                        <p:tav tm="0" fmla="#ppt_y-sin(pi*$)/3">
                                          <p:val>
                                            <p:fltVal val="0.5"/>
                                          </p:val>
                                        </p:tav>
                                        <p:tav tm="100000">
                                          <p:val>
                                            <p:fltVal val="1"/>
                                          </p:val>
                                        </p:tav>
                                      </p:tavLst>
                                    </p:anim>
                                    <p:anim calcmode="lin" valueType="num">
                                      <p:cBhvr>
                                        <p:cTn id="10" dur="664" fill="hold" tmFilter="0, 0; 0.125,0.2665; 0.25,0.4; 0.375,0.465; 0.5,0.5;  0.625,0.535; 0.75,0.6; 0.875,0.7335; 1,1">
                                          <p:stCondLst>
                                            <p:cond delay="664"/>
                                          </p:stCondLst>
                                        </p:cTn>
                                        <p:tgtEl>
                                          <p:spTgt spid="241"/>
                                        </p:tgtEl>
                                        <p:attrNameLst>
                                          <p:attrName>ppt_y</p:attrName>
                                        </p:attrNameLst>
                                      </p:cBhvr>
                                      <p:tavLst>
                                        <p:tav tm="0" fmla="#ppt_y-sin(pi*$)/9">
                                          <p:val>
                                            <p:fltVal val="0"/>
                                          </p:val>
                                        </p:tav>
                                        <p:tav tm="100000">
                                          <p:val>
                                            <p:fltVal val="1"/>
                                          </p:val>
                                        </p:tav>
                                      </p:tavLst>
                                    </p:anim>
                                    <p:anim calcmode="lin" valueType="num">
                                      <p:cBhvr>
                                        <p:cTn id="11" dur="332" fill="hold" tmFilter="0, 0; 0.125,0.2665; 0.25,0.4; 0.375,0.465; 0.5,0.5;  0.625,0.535; 0.75,0.6; 0.875,0.7335; 1,1">
                                          <p:stCondLst>
                                            <p:cond delay="1324"/>
                                          </p:stCondLst>
                                        </p:cTn>
                                        <p:tgtEl>
                                          <p:spTgt spid="241"/>
                                        </p:tgtEl>
                                        <p:attrNameLst>
                                          <p:attrName>ppt_y</p:attrName>
                                        </p:attrNameLst>
                                      </p:cBhvr>
                                      <p:tavLst>
                                        <p:tav tm="0" fmla="#ppt_y-sin(pi*$)/27">
                                          <p:val>
                                            <p:fltVal val="0"/>
                                          </p:val>
                                        </p:tav>
                                        <p:tav tm="100000">
                                          <p:val>
                                            <p:fltVal val="1"/>
                                          </p:val>
                                        </p:tav>
                                      </p:tavLst>
                                    </p:anim>
                                    <p:anim calcmode="lin" valueType="num">
                                      <p:cBhvr>
                                        <p:cTn id="12" dur="164" fill="hold" tmFilter="0, 0; 0.125,0.2665; 0.25,0.4; 0.375,0.465; 0.5,0.5;  0.625,0.535; 0.75,0.6; 0.875,0.7335; 1,1">
                                          <p:stCondLst>
                                            <p:cond delay="1656"/>
                                          </p:stCondLst>
                                        </p:cTn>
                                        <p:tgtEl>
                                          <p:spTgt spid="241"/>
                                        </p:tgtEl>
                                        <p:attrNameLst>
                                          <p:attrName>ppt_y</p:attrName>
                                        </p:attrNameLst>
                                      </p:cBhvr>
                                      <p:tavLst>
                                        <p:tav tm="0" fmla="#ppt_y-sin(pi*$)/81">
                                          <p:val>
                                            <p:fltVal val="0"/>
                                          </p:val>
                                        </p:tav>
                                        <p:tav tm="100000">
                                          <p:val>
                                            <p:fltVal val="1"/>
                                          </p:val>
                                        </p:tav>
                                      </p:tavLst>
                                    </p:anim>
                                    <p:animScale>
                                      <p:cBhvr>
                                        <p:cTn id="13" dur="26" fill="hold">
                                          <p:stCondLst>
                                            <p:cond delay="650"/>
                                          </p:stCondLst>
                                        </p:cTn>
                                        <p:tgtEl>
                                          <p:spTgt spid="241"/>
                                        </p:tgtEl>
                                      </p:cBhvr>
                                      <p:to x="100000" y="60000"/>
                                    </p:animScale>
                                    <p:animScale>
                                      <p:cBhvr>
                                        <p:cTn id="14" dur="166" decel="50000" fill="hold">
                                          <p:stCondLst>
                                            <p:cond delay="676"/>
                                          </p:stCondLst>
                                        </p:cTn>
                                        <p:tgtEl>
                                          <p:spTgt spid="241"/>
                                        </p:tgtEl>
                                      </p:cBhvr>
                                      <p:to x="100000" y="100000"/>
                                    </p:animScale>
                                    <p:animScale>
                                      <p:cBhvr>
                                        <p:cTn id="15" dur="26" decel="50000" fill="hold">
                                          <p:stCondLst>
                                            <p:cond delay="1312"/>
                                          </p:stCondLst>
                                        </p:cTn>
                                        <p:tgtEl>
                                          <p:spTgt spid="241"/>
                                        </p:tgtEl>
                                      </p:cBhvr>
                                      <p:to x="100000" y="80000"/>
                                    </p:animScale>
                                    <p:animScale>
                                      <p:cBhvr>
                                        <p:cTn id="16" dur="166" decel="50000" fill="hold">
                                          <p:stCondLst>
                                            <p:cond delay="1338"/>
                                          </p:stCondLst>
                                        </p:cTn>
                                        <p:tgtEl>
                                          <p:spTgt spid="241"/>
                                        </p:tgtEl>
                                      </p:cBhvr>
                                      <p:to x="100000" y="100000"/>
                                    </p:animScale>
                                    <p:animScale>
                                      <p:cBhvr>
                                        <p:cTn id="17" dur="26" decel="50000" fill="hold">
                                          <p:stCondLst>
                                            <p:cond delay="1642"/>
                                          </p:stCondLst>
                                        </p:cTn>
                                        <p:tgtEl>
                                          <p:spTgt spid="241"/>
                                        </p:tgtEl>
                                      </p:cBhvr>
                                      <p:to x="100000" y="90000"/>
                                    </p:animScale>
                                    <p:animScale>
                                      <p:cBhvr>
                                        <p:cTn id="18" dur="166" decel="50000" fill="hold">
                                          <p:stCondLst>
                                            <p:cond delay="1668"/>
                                          </p:stCondLst>
                                        </p:cTn>
                                        <p:tgtEl>
                                          <p:spTgt spid="241"/>
                                        </p:tgtEl>
                                      </p:cBhvr>
                                      <p:to x="100000" y="100000"/>
                                    </p:animScale>
                                    <p:animScale>
                                      <p:cBhvr>
                                        <p:cTn id="19" dur="26" decel="50000" fill="hold">
                                          <p:stCondLst>
                                            <p:cond delay="1808"/>
                                          </p:stCondLst>
                                        </p:cTn>
                                        <p:tgtEl>
                                          <p:spTgt spid="241"/>
                                        </p:tgtEl>
                                      </p:cBhvr>
                                      <p:to x="100000" y="95000"/>
                                    </p:animScale>
                                    <p:animScale>
                                      <p:cBhvr>
                                        <p:cTn id="20" dur="166" decel="50000" fill="hold">
                                          <p:stCondLst>
                                            <p:cond delay="1834"/>
                                          </p:stCondLst>
                                        </p:cTn>
                                        <p:tgtEl>
                                          <p:spTgt spid="24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6" presetID="15" grpId="2" fill="hold">
                                  <p:stCondLst>
                                    <p:cond delay="0"/>
                                  </p:stCondLst>
                                  <p:iterate type="el" backwards="0">
                                    <p:tmAbs val="0"/>
                                  </p:iterate>
                                  <p:childTnLst>
                                    <p:set>
                                      <p:cBhvr>
                                        <p:cTn id="24" fill="hold"/>
                                        <p:tgtEl>
                                          <p:spTgt spid="242"/>
                                        </p:tgtEl>
                                        <p:attrNameLst>
                                          <p:attrName>style.visibility</p:attrName>
                                        </p:attrNameLst>
                                      </p:cBhvr>
                                      <p:to>
                                        <p:strVal val="visible"/>
                                      </p:to>
                                    </p:set>
                                    <p:anim calcmode="lin" valueType="num">
                                      <p:cBhvr>
                                        <p:cTn id="25" dur="1000" fill="hold"/>
                                        <p:tgtEl>
                                          <p:spTgt spid="242"/>
                                        </p:tgtEl>
                                        <p:attrNameLst>
                                          <p:attrName>ppt_w</p:attrName>
                                        </p:attrNameLst>
                                      </p:cBhvr>
                                      <p:tavLst>
                                        <p:tav tm="0">
                                          <p:val>
                                            <p:fltVal val="0"/>
                                          </p:val>
                                        </p:tav>
                                        <p:tav tm="100000">
                                          <p:val>
                                            <p:strVal val="#ppt_w"/>
                                          </p:val>
                                        </p:tav>
                                      </p:tavLst>
                                    </p:anim>
                                    <p:anim calcmode="lin" valueType="num">
                                      <p:cBhvr>
                                        <p:cTn id="26" dur="1000" fill="hold"/>
                                        <p:tgtEl>
                                          <p:spTgt spid="242"/>
                                        </p:tgtEl>
                                        <p:attrNameLst>
                                          <p:attrName>ppt_h</p:attrName>
                                        </p:attrNameLst>
                                      </p:cBhvr>
                                      <p:tavLst>
                                        <p:tav tm="0">
                                          <p:val>
                                            <p:fltVal val="0"/>
                                          </p:val>
                                        </p:tav>
                                        <p:tav tm="100000">
                                          <p:val>
                                            <p:strVal val="#ppt_h"/>
                                          </p:val>
                                        </p:tav>
                                      </p:tavLst>
                                    </p:anim>
                                    <p:anim calcmode="lin" valueType="num">
                                      <p:cBhvr>
                                        <p:cTn id="27" dur="1000" fill="hold"/>
                                        <p:tgtEl>
                                          <p:spTgt spid="24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6" grpId="3" fill="hold">
                                  <p:stCondLst>
                                    <p:cond delay="0"/>
                                  </p:stCondLst>
                                  <p:iterate type="lt" backwards="0">
                                    <p:tmAbs val="0"/>
                                  </p:iterate>
                                  <p:childTnLst>
                                    <p:set>
                                      <p:cBhvr>
                                        <p:cTn id="32" fill="hold"/>
                                        <p:tgtEl>
                                          <p:spTgt spid="244"/>
                                        </p:tgtEl>
                                        <p:attrNameLst>
                                          <p:attrName>style.visibility</p:attrName>
                                        </p:attrNameLst>
                                      </p:cBhvr>
                                      <p:to>
                                        <p:strVal val="visible"/>
                                      </p:to>
                                    </p:set>
                                    <p:animEffect filter="wipe(down)" transition="in">
                                      <p:cBhvr>
                                        <p:cTn id="33" dur="580">
                                          <p:stCondLst>
                                            <p:cond delay="0"/>
                                          </p:stCondLst>
                                        </p:cTn>
                                        <p:tgtEl>
                                          <p:spTgt spid="244"/>
                                        </p:tgtEl>
                                      </p:cBhvr>
                                    </p:animEffect>
                                    <p:anim calcmode="lin" valueType="num">
                                      <p:cBhvr>
                                        <p:cTn id="34" dur="1822" fill="hold" tmFilter="0,0; 0.14,0.36; 0.43,0.73; 0.71,0.91; 1.0,1.0">
                                          <p:stCondLst>
                                            <p:cond delay="0"/>
                                          </p:stCondLst>
                                        </p:cTn>
                                        <p:tgtEl>
                                          <p:spTgt spid="244"/>
                                        </p:tgtEl>
                                        <p:attrNameLst>
                                          <p:attrName>ppt_x</p:attrName>
                                        </p:attrNameLst>
                                      </p:cBhvr>
                                      <p:tavLst>
                                        <p:tav tm="0">
                                          <p:val>
                                            <p:strVal val="#ppt_x-0.25"/>
                                          </p:val>
                                        </p:tav>
                                        <p:tav tm="100000">
                                          <p:val>
                                            <p:strVal val="#ppt_x"/>
                                          </p:val>
                                        </p:tav>
                                      </p:tavLst>
                                    </p:anim>
                                    <p:anim calcmode="lin" valueType="num">
                                      <p:cBhvr>
                                        <p:cTn id="35" dur="664" fill="hold" tmFilter="0.0,0.0; 0.25,0.07; 0.50,0.2; 0.75,0.467; 1.0,1.0">
                                          <p:stCondLst>
                                            <p:cond delay="0"/>
                                          </p:stCondLst>
                                        </p:cTn>
                                        <p:tgtEl>
                                          <p:spTgt spid="244"/>
                                        </p:tgtEl>
                                        <p:attrNameLst>
                                          <p:attrName>ppt_y</p:attrName>
                                        </p:attrNameLst>
                                      </p:cBhvr>
                                      <p:tavLst>
                                        <p:tav tm="0" fmla="#ppt_y-sin(pi*$)/3">
                                          <p:val>
                                            <p:fltVal val="0.5"/>
                                          </p:val>
                                        </p:tav>
                                        <p:tav tm="100000">
                                          <p:val>
                                            <p:fltVal val="1"/>
                                          </p:val>
                                        </p:tav>
                                      </p:tavLst>
                                    </p:anim>
                                    <p:anim calcmode="lin" valueType="num">
                                      <p:cBhvr>
                                        <p:cTn id="36" dur="664" fill="hold" tmFilter="0, 0; 0.125,0.2665; 0.25,0.4; 0.375,0.465; 0.5,0.5;  0.625,0.535; 0.75,0.6; 0.875,0.7335; 1,1">
                                          <p:stCondLst>
                                            <p:cond delay="664"/>
                                          </p:stCondLst>
                                        </p:cTn>
                                        <p:tgtEl>
                                          <p:spTgt spid="244"/>
                                        </p:tgtEl>
                                        <p:attrNameLst>
                                          <p:attrName>ppt_y</p:attrName>
                                        </p:attrNameLst>
                                      </p:cBhvr>
                                      <p:tavLst>
                                        <p:tav tm="0" fmla="#ppt_y-sin(pi*$)/9">
                                          <p:val>
                                            <p:fltVal val="0"/>
                                          </p:val>
                                        </p:tav>
                                        <p:tav tm="100000">
                                          <p:val>
                                            <p:fltVal val="1"/>
                                          </p:val>
                                        </p:tav>
                                      </p:tavLst>
                                    </p:anim>
                                    <p:anim calcmode="lin" valueType="num">
                                      <p:cBhvr>
                                        <p:cTn id="37" dur="332" fill="hold" tmFilter="0, 0; 0.125,0.2665; 0.25,0.4; 0.375,0.465; 0.5,0.5;  0.625,0.535; 0.75,0.6; 0.875,0.7335; 1,1">
                                          <p:stCondLst>
                                            <p:cond delay="1324"/>
                                          </p:stCondLst>
                                        </p:cTn>
                                        <p:tgtEl>
                                          <p:spTgt spid="244"/>
                                        </p:tgtEl>
                                        <p:attrNameLst>
                                          <p:attrName>ppt_y</p:attrName>
                                        </p:attrNameLst>
                                      </p:cBhvr>
                                      <p:tavLst>
                                        <p:tav tm="0" fmla="#ppt_y-sin(pi*$)/27">
                                          <p:val>
                                            <p:fltVal val="0"/>
                                          </p:val>
                                        </p:tav>
                                        <p:tav tm="100000">
                                          <p:val>
                                            <p:fltVal val="1"/>
                                          </p:val>
                                        </p:tav>
                                      </p:tavLst>
                                    </p:anim>
                                    <p:anim calcmode="lin" valueType="num">
                                      <p:cBhvr>
                                        <p:cTn id="38" dur="164" fill="hold" tmFilter="0, 0; 0.125,0.2665; 0.25,0.4; 0.375,0.465; 0.5,0.5;  0.625,0.535; 0.75,0.6; 0.875,0.7335; 1,1">
                                          <p:stCondLst>
                                            <p:cond delay="1656"/>
                                          </p:stCondLst>
                                        </p:cTn>
                                        <p:tgtEl>
                                          <p:spTgt spid="244"/>
                                        </p:tgtEl>
                                        <p:attrNameLst>
                                          <p:attrName>ppt_y</p:attrName>
                                        </p:attrNameLst>
                                      </p:cBhvr>
                                      <p:tavLst>
                                        <p:tav tm="0" fmla="#ppt_y-sin(pi*$)/81">
                                          <p:val>
                                            <p:fltVal val="0"/>
                                          </p:val>
                                        </p:tav>
                                        <p:tav tm="100000">
                                          <p:val>
                                            <p:fltVal val="1"/>
                                          </p:val>
                                        </p:tav>
                                      </p:tavLst>
                                    </p:anim>
                                    <p:animScale>
                                      <p:cBhvr>
                                        <p:cTn id="39" dur="26" fill="hold">
                                          <p:stCondLst>
                                            <p:cond delay="650"/>
                                          </p:stCondLst>
                                        </p:cTn>
                                        <p:tgtEl>
                                          <p:spTgt spid="244"/>
                                        </p:tgtEl>
                                      </p:cBhvr>
                                      <p:to x="100000" y="60000"/>
                                    </p:animScale>
                                    <p:animScale>
                                      <p:cBhvr>
                                        <p:cTn id="40" dur="166" decel="50000" fill="hold">
                                          <p:stCondLst>
                                            <p:cond delay="676"/>
                                          </p:stCondLst>
                                        </p:cTn>
                                        <p:tgtEl>
                                          <p:spTgt spid="244"/>
                                        </p:tgtEl>
                                      </p:cBhvr>
                                      <p:to x="100000" y="100000"/>
                                    </p:animScale>
                                    <p:animScale>
                                      <p:cBhvr>
                                        <p:cTn id="41" dur="26" decel="50000" fill="hold">
                                          <p:stCondLst>
                                            <p:cond delay="1312"/>
                                          </p:stCondLst>
                                        </p:cTn>
                                        <p:tgtEl>
                                          <p:spTgt spid="244"/>
                                        </p:tgtEl>
                                      </p:cBhvr>
                                      <p:to x="100000" y="80000"/>
                                    </p:animScale>
                                    <p:animScale>
                                      <p:cBhvr>
                                        <p:cTn id="42" dur="166" decel="50000" fill="hold">
                                          <p:stCondLst>
                                            <p:cond delay="1338"/>
                                          </p:stCondLst>
                                        </p:cTn>
                                        <p:tgtEl>
                                          <p:spTgt spid="244"/>
                                        </p:tgtEl>
                                      </p:cBhvr>
                                      <p:to x="100000" y="100000"/>
                                    </p:animScale>
                                    <p:animScale>
                                      <p:cBhvr>
                                        <p:cTn id="43" dur="26" decel="50000" fill="hold">
                                          <p:stCondLst>
                                            <p:cond delay="1642"/>
                                          </p:stCondLst>
                                        </p:cTn>
                                        <p:tgtEl>
                                          <p:spTgt spid="244"/>
                                        </p:tgtEl>
                                      </p:cBhvr>
                                      <p:to x="100000" y="90000"/>
                                    </p:animScale>
                                    <p:animScale>
                                      <p:cBhvr>
                                        <p:cTn id="44" dur="166" decel="50000" fill="hold">
                                          <p:stCondLst>
                                            <p:cond delay="1668"/>
                                          </p:stCondLst>
                                        </p:cTn>
                                        <p:tgtEl>
                                          <p:spTgt spid="244"/>
                                        </p:tgtEl>
                                      </p:cBhvr>
                                      <p:to x="100000" y="100000"/>
                                    </p:animScale>
                                    <p:animScale>
                                      <p:cBhvr>
                                        <p:cTn id="45" dur="26" decel="50000" fill="hold">
                                          <p:stCondLst>
                                            <p:cond delay="1808"/>
                                          </p:stCondLst>
                                        </p:cTn>
                                        <p:tgtEl>
                                          <p:spTgt spid="244"/>
                                        </p:tgtEl>
                                      </p:cBhvr>
                                      <p:to x="100000" y="95000"/>
                                    </p:animScale>
                                    <p:animScale>
                                      <p:cBhvr>
                                        <p:cTn id="46" dur="166" decel="50000" fill="hold">
                                          <p:stCondLst>
                                            <p:cond delay="1834"/>
                                          </p:stCondLst>
                                        </p:cTn>
                                        <p:tgtEl>
                                          <p:spTgt spid="244"/>
                                        </p:tgtEl>
                                      </p:cBhvr>
                                      <p:to x="100000" y="100000"/>
                                    </p:animScale>
                                  </p:childTnLst>
                                </p:cTn>
                              </p:par>
                            </p:childTnLst>
                          </p:cTn>
                        </p:par>
                        <p:par>
                          <p:cTn id="47" fill="hold">
                            <p:stCondLst>
                              <p:cond delay="2000"/>
                            </p:stCondLst>
                            <p:childTnLst>
                              <p:par>
                                <p:cTn id="48" presetClass="entr" nodeType="afterEffect" presetSubtype="1" presetID="2" grpId="4" fill="hold">
                                  <p:stCondLst>
                                    <p:cond delay="0"/>
                                  </p:stCondLst>
                                  <p:iterate type="el" backwards="0">
                                    <p:tmAbs val="0"/>
                                  </p:iterate>
                                  <p:childTnLst>
                                    <p:set>
                                      <p:cBhvr>
                                        <p:cTn id="49" fill="hold"/>
                                        <p:tgtEl>
                                          <p:spTgt spid="245"/>
                                        </p:tgtEl>
                                        <p:attrNameLst>
                                          <p:attrName>style.visibility</p:attrName>
                                        </p:attrNameLst>
                                      </p:cBhvr>
                                      <p:to>
                                        <p:strVal val="visible"/>
                                      </p:to>
                                    </p:set>
                                    <p:anim calcmode="lin" valueType="num">
                                      <p:cBhvr>
                                        <p:cTn id="50" dur="1000" fill="hold"/>
                                        <p:tgtEl>
                                          <p:spTgt spid="245"/>
                                        </p:tgtEl>
                                        <p:attrNameLst>
                                          <p:attrName>ppt_x</p:attrName>
                                        </p:attrNameLst>
                                      </p:cBhvr>
                                      <p:tavLst>
                                        <p:tav tm="0">
                                          <p:val>
                                            <p:strVal val="#ppt_x"/>
                                          </p:val>
                                        </p:tav>
                                        <p:tav tm="100000">
                                          <p:val>
                                            <p:strVal val="#ppt_x"/>
                                          </p:val>
                                        </p:tav>
                                      </p:tavLst>
                                    </p:anim>
                                    <p:anim calcmode="lin" valueType="num">
                                      <p:cBhvr>
                                        <p:cTn id="51" dur="1000" fill="hold"/>
                                        <p:tgtEl>
                                          <p:spTgt spid="245"/>
                                        </p:tgtEl>
                                        <p:attrNameLst>
                                          <p:attrName>ppt_y</p:attrName>
                                        </p:attrNameLst>
                                      </p:cBhvr>
                                      <p:tavLst>
                                        <p:tav tm="0">
                                          <p:val>
                                            <p:strVal val="0-#ppt_h/2"/>
                                          </p:val>
                                        </p:tav>
                                        <p:tav tm="100000">
                                          <p:val>
                                            <p:strVal val="#ppt_y"/>
                                          </p:val>
                                        </p:tav>
                                      </p:tavLst>
                                    </p:anim>
                                  </p:childTnLst>
                                </p:cTn>
                              </p:par>
                            </p:childTnLst>
                          </p:cTn>
                        </p:par>
                        <p:par>
                          <p:cTn id="52" fill="hold">
                            <p:stCondLst>
                              <p:cond delay="3000"/>
                            </p:stCondLst>
                            <p:childTnLst>
                              <p:par>
                                <p:cTn id="53" presetClass="entr" nodeType="afterEffect" presetID="9" grpId="5" fill="hold">
                                  <p:stCondLst>
                                    <p:cond delay="0"/>
                                  </p:stCondLst>
                                  <p:iterate type="el" backwards="0">
                                    <p:tmAbs val="0"/>
                                  </p:iterate>
                                  <p:childTnLst>
                                    <p:set>
                                      <p:cBhvr>
                                        <p:cTn id="54" fill="hold"/>
                                        <p:tgtEl>
                                          <p:spTgt spid="243"/>
                                        </p:tgtEl>
                                        <p:attrNameLst>
                                          <p:attrName>style.visibility</p:attrName>
                                        </p:attrNameLst>
                                      </p:cBhvr>
                                      <p:to>
                                        <p:strVal val="visible"/>
                                      </p:to>
                                    </p:set>
                                    <p:animEffect filter="dissolve" transition="in">
                                      <p:cBhvr>
                                        <p:cTn id="55" dur="3000"/>
                                        <p:tgtEl>
                                          <p:spTgt spid="243"/>
                                        </p:tgtEl>
                                      </p:cBhvr>
                                    </p:animEffect>
                                  </p:childTnLst>
                                </p:cTn>
                              </p:par>
                            </p:childTnLst>
                          </p:cTn>
                        </p:par>
                        <p:par>
                          <p:cTn id="56" fill="hold">
                            <p:stCondLst>
                              <p:cond delay="6000"/>
                            </p:stCondLst>
                            <p:childTnLst>
                              <p:par>
                                <p:cTn id="57" presetClass="entr" nodeType="afterEffect" presetSubtype="8" presetID="22" grpId="6" fill="hold">
                                  <p:stCondLst>
                                    <p:cond delay="0"/>
                                  </p:stCondLst>
                                  <p:iterate type="el" backwards="0">
                                    <p:tmAbs val="0"/>
                                  </p:iterate>
                                  <p:childTnLst>
                                    <p:set>
                                      <p:cBhvr>
                                        <p:cTn id="58" fill="hold"/>
                                        <p:tgtEl>
                                          <p:spTgt spid="246"/>
                                        </p:tgtEl>
                                        <p:attrNameLst>
                                          <p:attrName>style.visibility</p:attrName>
                                        </p:attrNameLst>
                                      </p:cBhvr>
                                      <p:to>
                                        <p:strVal val="visible"/>
                                      </p:to>
                                    </p:set>
                                    <p:animEffect filter="wipe(left)" transition="in">
                                      <p:cBhvr>
                                        <p:cTn id="59"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4"/>
      <p:bldP build="whole" bldLvl="1" animBg="1" rev="0" advAuto="0" spid="241" grpId="1"/>
      <p:bldP build="whole" bldLvl="1" animBg="1" rev="0" advAuto="0" spid="242" grpId="2"/>
      <p:bldP build="whole" bldLvl="1" animBg="1" rev="0" advAuto="0" spid="243" grpId="5"/>
      <p:bldP build="whole" bldLvl="1" animBg="1" rev="0" advAuto="0" spid="244" grpId="3"/>
      <p:bldP build="whole" bldLvl="1" animBg="1" rev="0" advAuto="0" spid="246" grpId="6"/>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Linea"/>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49" name="I saggi"/>
          <p:cNvSpPr txBox="1"/>
          <p:nvPr>
            <p:ph type="title"/>
          </p:nvPr>
        </p:nvSpPr>
        <p:spPr>
          <a:xfrm>
            <a:off x="20020484" y="1203930"/>
            <a:ext cx="10160001" cy="1209555"/>
          </a:xfrm>
          <a:prstGeom prst="rect">
            <a:avLst/>
          </a:prstGeom>
        </p:spPr>
        <p:txBody>
          <a:bodyPr/>
          <a:lstStyle>
            <a:lvl1pPr>
              <a:defRPr>
                <a:solidFill>
                  <a:srgbClr val="FF2600"/>
                </a:solidFill>
              </a:defRPr>
            </a:lvl1pPr>
          </a:lstStyle>
          <a:p>
            <a:pPr/>
            <a:r>
              <a:t>I saggi</a:t>
            </a:r>
          </a:p>
        </p:txBody>
      </p:sp>
      <p:sp>
        <p:nvSpPr>
          <p:cNvPr id="250" name="Una stanza tutta per sé (1929)…"/>
          <p:cNvSpPr txBox="1"/>
          <p:nvPr>
            <p:ph type="body" sz="quarter" idx="1"/>
          </p:nvPr>
        </p:nvSpPr>
        <p:spPr>
          <a:xfrm>
            <a:off x="15959814" y="2376878"/>
            <a:ext cx="7437127" cy="3787337"/>
          </a:xfrm>
          <a:prstGeom prst="rect">
            <a:avLst/>
          </a:prstGeom>
        </p:spPr>
        <p:txBody>
          <a:bodyPr/>
          <a:lstStyle/>
          <a:p>
            <a:pPr marL="560070" indent="-560070" defTabSz="808990">
              <a:spcBef>
                <a:spcPts val="2400"/>
              </a:spcBef>
              <a:defRPr sz="3920">
                <a:solidFill>
                  <a:srgbClr val="000000"/>
                </a:solidFill>
              </a:defRPr>
            </a:pPr>
            <a:r>
              <a:rPr b="1" i="1"/>
              <a:t>Una stanza tutta per sé</a:t>
            </a:r>
            <a:r>
              <a:rPr b="1"/>
              <a:t> </a:t>
            </a:r>
            <a:r>
              <a:t>(1929)</a:t>
            </a:r>
          </a:p>
          <a:p>
            <a:pPr marL="560070" indent="-560070" defTabSz="808990">
              <a:spcBef>
                <a:spcPts val="2400"/>
              </a:spcBef>
              <a:defRPr sz="3920">
                <a:solidFill>
                  <a:srgbClr val="000000"/>
                </a:solidFill>
              </a:defRPr>
            </a:pPr>
            <a:r>
              <a:t> </a:t>
            </a:r>
            <a:r>
              <a:rPr b="1"/>
              <a:t>Le tre ghinee</a:t>
            </a:r>
            <a:r>
              <a:t> (1938) </a:t>
            </a:r>
          </a:p>
          <a:p>
            <a:pPr marL="560070" indent="-560070" defTabSz="808990">
              <a:spcBef>
                <a:spcPts val="2400"/>
              </a:spcBef>
              <a:defRPr sz="3920">
                <a:solidFill>
                  <a:srgbClr val="000000"/>
                </a:solidFill>
              </a:defRPr>
            </a:pPr>
            <a:r>
              <a:rPr b="1"/>
              <a:t>Morte della falena </a:t>
            </a:r>
            <a:r>
              <a:t>(1942, postumo)</a:t>
            </a:r>
            <a:r>
              <a:rPr i="1"/>
              <a:t> raccolta di saggi</a:t>
            </a:r>
          </a:p>
        </p:txBody>
      </p:sp>
      <p:pic>
        <p:nvPicPr>
          <p:cNvPr id="251" name="9788806231859_0_536_0_75.jpg" descr="9788806231859_0_536_0_75.jpg"/>
          <p:cNvPicPr>
            <a:picLocks noChangeAspect="1"/>
          </p:cNvPicPr>
          <p:nvPr/>
        </p:nvPicPr>
        <p:blipFill>
          <a:blip r:embed="rId2">
            <a:extLst/>
          </a:blip>
          <a:stretch>
            <a:fillRect/>
          </a:stretch>
        </p:blipFill>
        <p:spPr>
          <a:xfrm>
            <a:off x="11266315" y="7528040"/>
            <a:ext cx="3404697" cy="5526280"/>
          </a:xfrm>
          <a:prstGeom prst="rect">
            <a:avLst/>
          </a:prstGeom>
          <a:ln w="50800">
            <a:solidFill>
              <a:srgbClr val="FF2600"/>
            </a:solidFill>
            <a:miter lim="400000"/>
          </a:ln>
        </p:spPr>
      </p:pic>
      <p:pic>
        <p:nvPicPr>
          <p:cNvPr id="252" name="71wTm0fAxFL._SL1210_.jpg" descr="71wTm0fAxFL._SL1210_.jpg"/>
          <p:cNvPicPr>
            <a:picLocks noChangeAspect="1"/>
          </p:cNvPicPr>
          <p:nvPr/>
        </p:nvPicPr>
        <p:blipFill>
          <a:blip r:embed="rId3">
            <a:extLst/>
          </a:blip>
          <a:stretch>
            <a:fillRect/>
          </a:stretch>
        </p:blipFill>
        <p:spPr>
          <a:xfrm>
            <a:off x="15612676" y="7578838"/>
            <a:ext cx="3548737" cy="5512160"/>
          </a:xfrm>
          <a:prstGeom prst="rect">
            <a:avLst/>
          </a:prstGeom>
          <a:ln w="50800">
            <a:solidFill>
              <a:srgbClr val="FF2600"/>
            </a:solidFill>
            <a:miter lim="400000"/>
          </a:ln>
        </p:spPr>
      </p:pic>
      <p:pic>
        <p:nvPicPr>
          <p:cNvPr id="253" name="9788892761131_0_424_0_75.jpg" descr="9788892761131_0_424_0_75.jpg"/>
          <p:cNvPicPr>
            <a:picLocks noChangeAspect="1"/>
          </p:cNvPicPr>
          <p:nvPr/>
        </p:nvPicPr>
        <p:blipFill>
          <a:blip r:embed="rId4">
            <a:extLst/>
          </a:blip>
          <a:stretch>
            <a:fillRect/>
          </a:stretch>
        </p:blipFill>
        <p:spPr>
          <a:xfrm>
            <a:off x="168122" y="503048"/>
            <a:ext cx="2820751" cy="4217820"/>
          </a:xfrm>
          <a:prstGeom prst="rect">
            <a:avLst/>
          </a:prstGeom>
          <a:ln w="50800">
            <a:solidFill>
              <a:srgbClr val="FF2600"/>
            </a:solidFill>
            <a:miter lim="400000"/>
          </a:ln>
          <a:effectLst>
            <a:outerShdw sx="100000" sy="100000" kx="0" ky="0" algn="b" rotWithShape="0" blurRad="50800" dist="25400" dir="3600000">
              <a:srgbClr val="000000">
                <a:alpha val="70000"/>
              </a:srgbClr>
            </a:outerShdw>
          </a:effectLst>
        </p:spPr>
      </p:pic>
      <p:pic>
        <p:nvPicPr>
          <p:cNvPr id="254" name="51k9HTbUGzL._AC_UF1000,1000_QL80_.jpg" descr="51k9HTbUGzL._AC_UF1000,1000_QL80_.jpg"/>
          <p:cNvPicPr>
            <a:picLocks noChangeAspect="1"/>
          </p:cNvPicPr>
          <p:nvPr/>
        </p:nvPicPr>
        <p:blipFill>
          <a:blip r:embed="rId5">
            <a:extLst/>
          </a:blip>
          <a:stretch>
            <a:fillRect/>
          </a:stretch>
        </p:blipFill>
        <p:spPr>
          <a:xfrm>
            <a:off x="20103078" y="7604677"/>
            <a:ext cx="3674904" cy="5460482"/>
          </a:xfrm>
          <a:prstGeom prst="rect">
            <a:avLst/>
          </a:prstGeom>
          <a:ln w="50800">
            <a:solidFill>
              <a:srgbClr val="FF2600"/>
            </a:solidFill>
            <a:miter lim="400000"/>
          </a:ln>
          <a:effectLst>
            <a:outerShdw sx="100000" sy="100000" kx="0" ky="0" algn="b" rotWithShape="0" blurRad="50800" dist="25400" dir="3600000">
              <a:srgbClr val="000000">
                <a:alpha val="70000"/>
              </a:srgbClr>
            </a:outerShdw>
          </a:effectLst>
        </p:spPr>
      </p:pic>
      <p:grpSp>
        <p:nvGrpSpPr>
          <p:cNvPr id="257" name="20240122_073544.jpg"/>
          <p:cNvGrpSpPr/>
          <p:nvPr/>
        </p:nvGrpSpPr>
        <p:grpSpPr>
          <a:xfrm>
            <a:off x="190050" y="4564965"/>
            <a:ext cx="10160001" cy="9018491"/>
            <a:chOff x="0" y="0"/>
            <a:chExt cx="10160000" cy="9018489"/>
          </a:xfrm>
        </p:grpSpPr>
        <p:pic>
          <p:nvPicPr>
            <p:cNvPr id="256" name="20240122_073544.jpg" descr="20240122_073544.jpg"/>
            <p:cNvPicPr>
              <a:picLocks noChangeAspect="1"/>
            </p:cNvPicPr>
            <p:nvPr/>
          </p:nvPicPr>
          <p:blipFill>
            <a:blip r:embed="rId6">
              <a:extLst/>
            </a:blip>
            <a:stretch>
              <a:fillRect/>
            </a:stretch>
          </p:blipFill>
          <p:spPr>
            <a:xfrm>
              <a:off x="215900" y="641350"/>
              <a:ext cx="9728200" cy="8161240"/>
            </a:xfrm>
            <a:prstGeom prst="rect">
              <a:avLst/>
            </a:prstGeom>
            <a:ln>
              <a:noFill/>
            </a:ln>
            <a:effectLst/>
          </p:spPr>
        </p:pic>
        <p:pic>
          <p:nvPicPr>
            <p:cNvPr id="255" name="20240122_073544.jpg" descr="20240122_073544.jpg"/>
            <p:cNvPicPr>
              <a:picLocks noChangeAspect="0"/>
            </p:cNvPicPr>
            <p:nvPr/>
          </p:nvPicPr>
          <p:blipFill>
            <a:blip r:embed="rId7">
              <a:extLst/>
            </a:blip>
            <a:stretch>
              <a:fillRect/>
            </a:stretch>
          </p:blipFill>
          <p:spPr>
            <a:xfrm>
              <a:off x="0" y="0"/>
              <a:ext cx="10160000" cy="9018490"/>
            </a:xfrm>
            <a:prstGeom prst="rect">
              <a:avLst/>
            </a:prstGeom>
            <a:effectLst/>
          </p:spPr>
        </p:pic>
      </p:grpSp>
      <p:sp>
        <p:nvSpPr>
          <p:cNvPr id="258" name="Linea"/>
          <p:cNvSpPr/>
          <p:nvPr/>
        </p:nvSpPr>
        <p:spPr>
          <a:xfrm>
            <a:off x="6667862" y="11286262"/>
            <a:ext cx="2498541" cy="1"/>
          </a:xfrm>
          <a:prstGeom prst="line">
            <a:avLst/>
          </a:prstGeom>
          <a:ln w="50800">
            <a:solidFill>
              <a:srgbClr val="FF2600"/>
            </a:solidFill>
            <a:miter lim="400000"/>
          </a:ln>
        </p:spPr>
        <p:txBody>
          <a:bodyPr lIns="50800" tIns="50800" rIns="50800" bIns="50800" anchor="ctr"/>
          <a:lstStyle/>
          <a:p>
            <a:pPr algn="ctr">
              <a:spcBef>
                <a:spcPts val="0"/>
              </a:spcBef>
              <a:defRPr sz="3500">
                <a:latin typeface="DIN Alternate Bold"/>
                <a:ea typeface="DIN Alternate Bold"/>
                <a:cs typeface="DIN Alternate Bold"/>
                <a:sym typeface="DIN Alternate Bold"/>
              </a:defRPr>
            </a:pPr>
          </a:p>
        </p:txBody>
      </p:sp>
      <p:sp>
        <p:nvSpPr>
          <p:cNvPr id="259" name="Linea"/>
          <p:cNvSpPr/>
          <p:nvPr/>
        </p:nvSpPr>
        <p:spPr>
          <a:xfrm>
            <a:off x="1697244" y="11648175"/>
            <a:ext cx="7680091" cy="1"/>
          </a:xfrm>
          <a:prstGeom prst="line">
            <a:avLst/>
          </a:prstGeom>
          <a:ln w="50800">
            <a:solidFill>
              <a:srgbClr val="FF2600"/>
            </a:solidFill>
            <a:miter lim="400000"/>
          </a:ln>
        </p:spPr>
        <p:txBody>
          <a:bodyPr lIns="50800" tIns="50800" rIns="50800" bIns="50800" anchor="ctr"/>
          <a:lstStyle/>
          <a:p>
            <a:pPr algn="ctr">
              <a:spcBef>
                <a:spcPts val="0"/>
              </a:spcBef>
              <a:defRPr sz="3500">
                <a:latin typeface="DIN Alternate Bold"/>
                <a:ea typeface="DIN Alternate Bold"/>
                <a:cs typeface="DIN Alternate Bold"/>
                <a:sym typeface="DIN Alternate Bold"/>
              </a:defRPr>
            </a:pPr>
          </a:p>
        </p:txBody>
      </p:sp>
      <p:sp>
        <p:nvSpPr>
          <p:cNvPr id="260" name="Linea"/>
          <p:cNvSpPr/>
          <p:nvPr/>
        </p:nvSpPr>
        <p:spPr>
          <a:xfrm>
            <a:off x="1430004" y="12010089"/>
            <a:ext cx="7680092" cy="1"/>
          </a:xfrm>
          <a:prstGeom prst="line">
            <a:avLst/>
          </a:prstGeom>
          <a:ln w="50800">
            <a:solidFill>
              <a:srgbClr val="FF2600"/>
            </a:solidFill>
            <a:miter lim="400000"/>
          </a:ln>
        </p:spPr>
        <p:txBody>
          <a:bodyPr lIns="50800" tIns="50800" rIns="50800" bIns="50800" anchor="ctr"/>
          <a:lstStyle/>
          <a:p>
            <a:pPr algn="ctr">
              <a:spcBef>
                <a:spcPts val="0"/>
              </a:spcBef>
              <a:defRPr sz="3500">
                <a:latin typeface="DIN Alternate Bold"/>
                <a:ea typeface="DIN Alternate Bold"/>
                <a:cs typeface="DIN Alternate Bold"/>
                <a:sym typeface="DIN Alternate Bold"/>
              </a:defRPr>
            </a:pPr>
          </a:p>
        </p:txBody>
      </p:sp>
      <p:sp>
        <p:nvSpPr>
          <p:cNvPr id="261" name="Linea"/>
          <p:cNvSpPr/>
          <p:nvPr/>
        </p:nvSpPr>
        <p:spPr>
          <a:xfrm>
            <a:off x="1697244" y="12372002"/>
            <a:ext cx="7680091" cy="1"/>
          </a:xfrm>
          <a:prstGeom prst="line">
            <a:avLst/>
          </a:prstGeom>
          <a:ln w="50800">
            <a:solidFill>
              <a:srgbClr val="FF2600"/>
            </a:solidFill>
            <a:miter lim="400000"/>
          </a:ln>
        </p:spPr>
        <p:txBody>
          <a:bodyPr lIns="50800" tIns="50800" rIns="50800" bIns="50800" anchor="ctr"/>
          <a:lstStyle/>
          <a:p>
            <a:pPr algn="ctr">
              <a:spcBef>
                <a:spcPts val="0"/>
              </a:spcBef>
              <a:defRPr sz="3500">
                <a:latin typeface="DIN Alternate Bold"/>
                <a:ea typeface="DIN Alternate Bold"/>
                <a:cs typeface="DIN Alternate Bold"/>
                <a:sym typeface="DIN Alternate Bold"/>
              </a:defRPr>
            </a:pPr>
          </a:p>
        </p:txBody>
      </p:sp>
      <p:sp>
        <p:nvSpPr>
          <p:cNvPr id="262" name="Linea"/>
          <p:cNvSpPr/>
          <p:nvPr/>
        </p:nvSpPr>
        <p:spPr>
          <a:xfrm>
            <a:off x="1697244" y="12902759"/>
            <a:ext cx="7680091" cy="1"/>
          </a:xfrm>
          <a:prstGeom prst="line">
            <a:avLst/>
          </a:prstGeom>
          <a:ln w="50800">
            <a:solidFill>
              <a:srgbClr val="FF2600"/>
            </a:solidFill>
            <a:miter lim="400000"/>
          </a:ln>
        </p:spPr>
        <p:txBody>
          <a:bodyPr lIns="50800" tIns="50800" rIns="50800" bIns="50800" anchor="ctr"/>
          <a:lstStyle/>
          <a:p>
            <a:pPr algn="ctr">
              <a:spcBef>
                <a:spcPts val="0"/>
              </a:spcBef>
              <a:defRPr sz="3500">
                <a:latin typeface="DIN Alternate Bold"/>
                <a:ea typeface="DIN Alternate Bold"/>
                <a:cs typeface="DIN Alternate Bold"/>
                <a:sym typeface="DIN Alternate Bold"/>
              </a:defRPr>
            </a:pPr>
          </a:p>
        </p:txBody>
      </p:sp>
      <p:sp>
        <p:nvSpPr>
          <p:cNvPr id="263" name="Il lettore comune (1925) in cui si interroga sul compito del lettore, dello scrittore, del recensore e del critico e conclude che il lettore comune «legge per piacere personale, non per impartire delle lezioni o per correggere le opinioni altrui»."/>
          <p:cNvSpPr txBox="1"/>
          <p:nvPr/>
        </p:nvSpPr>
        <p:spPr>
          <a:xfrm>
            <a:off x="3518098" y="503758"/>
            <a:ext cx="10427447"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4000">
                <a:solidFill>
                  <a:srgbClr val="0433FF"/>
                </a:solidFill>
              </a:defRPr>
            </a:pPr>
            <a:r>
              <a:rPr b="1" i="1"/>
              <a:t>Il lettore comune</a:t>
            </a:r>
            <a:r>
              <a:t> (1925) in cui si interroga sul compito del lettore, dello scrittore, del recensore e del critico e conclude che il lettore comune </a:t>
            </a:r>
            <a:r>
              <a:rPr>
                <a:solidFill>
                  <a:srgbClr val="FF2600"/>
                </a:solidFill>
              </a:rPr>
              <a:t>«legge per piacere personale, non per impartire delle lezioni o per correggere le opinioni altrui»</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250"/>
                                        </p:tgtEl>
                                        <p:attrNameLst>
                                          <p:attrName>style.visibility</p:attrName>
                                        </p:attrNameLst>
                                      </p:cBhvr>
                                      <p:to>
                                        <p:strVal val="visible"/>
                                      </p:to>
                                    </p:set>
                                    <p:anim calcmode="lin" valueType="num">
                                      <p:cBhvr>
                                        <p:cTn id="7" dur="1500" fill="hold"/>
                                        <p:tgtEl>
                                          <p:spTgt spid="250"/>
                                        </p:tgtEl>
                                        <p:attrNameLst>
                                          <p:attrName>ppt_w</p:attrName>
                                        </p:attrNameLst>
                                      </p:cBhvr>
                                      <p:tavLst>
                                        <p:tav tm="0" fmla="#ppt_w*sin(2.5*pi*$)">
                                          <p:val>
                                            <p:fltVal val="0"/>
                                          </p:val>
                                        </p:tav>
                                        <p:tav tm="100000">
                                          <p:val>
                                            <p:fltVal val="1"/>
                                          </p:val>
                                        </p:tav>
                                      </p:tavLst>
                                    </p:anim>
                                    <p:anim calcmode="lin" valueType="num">
                                      <p:cBhvr>
                                        <p:cTn id="8" dur="1500" fill="hold"/>
                                        <p:tgtEl>
                                          <p:spTgt spid="25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Class="entr" nodeType="afterEffect" presetSubtype="16" presetID="23" grpId="2" fill="hold">
                                  <p:stCondLst>
                                    <p:cond delay="0"/>
                                  </p:stCondLst>
                                  <p:iterate type="el" backwards="0">
                                    <p:tmAbs val="0"/>
                                  </p:iterate>
                                  <p:childTnLst>
                                    <p:set>
                                      <p:cBhvr>
                                        <p:cTn id="11" fill="hold"/>
                                        <p:tgtEl>
                                          <p:spTgt spid="251"/>
                                        </p:tgtEl>
                                        <p:attrNameLst>
                                          <p:attrName>style.visibility</p:attrName>
                                        </p:attrNameLst>
                                      </p:cBhvr>
                                      <p:to>
                                        <p:strVal val="visible"/>
                                      </p:to>
                                    </p:set>
                                    <p:anim calcmode="lin" valueType="num">
                                      <p:cBhvr>
                                        <p:cTn id="12" dur="750" fill="hold"/>
                                        <p:tgtEl>
                                          <p:spTgt spid="251"/>
                                        </p:tgtEl>
                                        <p:attrNameLst>
                                          <p:attrName>ppt_w</p:attrName>
                                        </p:attrNameLst>
                                      </p:cBhvr>
                                      <p:tavLst>
                                        <p:tav tm="0">
                                          <p:val>
                                            <p:fltVal val="0"/>
                                          </p:val>
                                        </p:tav>
                                        <p:tav tm="100000">
                                          <p:val>
                                            <p:strVal val="#ppt_w"/>
                                          </p:val>
                                        </p:tav>
                                      </p:tavLst>
                                    </p:anim>
                                    <p:anim calcmode="lin" valueType="num">
                                      <p:cBhvr>
                                        <p:cTn id="13" dur="750" fill="hold"/>
                                        <p:tgtEl>
                                          <p:spTgt spid="251"/>
                                        </p:tgtEl>
                                        <p:attrNameLst>
                                          <p:attrName>ppt_h</p:attrName>
                                        </p:attrNameLst>
                                      </p:cBhvr>
                                      <p:tavLst>
                                        <p:tav tm="0">
                                          <p:val>
                                            <p:fltVal val="0"/>
                                          </p:val>
                                        </p:tav>
                                        <p:tav tm="100000">
                                          <p:val>
                                            <p:strVal val="#ppt_h"/>
                                          </p:val>
                                        </p:tav>
                                      </p:tavLst>
                                    </p:anim>
                                  </p:childTnLst>
                                </p:cTn>
                              </p:par>
                            </p:childTnLst>
                          </p:cTn>
                        </p:par>
                        <p:par>
                          <p:cTn id="14" fill="hold">
                            <p:stCondLst>
                              <p:cond delay="2250"/>
                            </p:stCondLst>
                            <p:childTnLst>
                              <p:par>
                                <p:cTn id="15" presetClass="entr" nodeType="afterEffect" presetSubtype="5" presetID="3" grpId="3" fill="hold">
                                  <p:stCondLst>
                                    <p:cond delay="0"/>
                                  </p:stCondLst>
                                  <p:iterate type="el" backwards="0">
                                    <p:tmAbs val="0"/>
                                  </p:iterate>
                                  <p:childTnLst>
                                    <p:set>
                                      <p:cBhvr>
                                        <p:cTn id="16" fill="hold"/>
                                        <p:tgtEl>
                                          <p:spTgt spid="252"/>
                                        </p:tgtEl>
                                        <p:attrNameLst>
                                          <p:attrName>style.visibility</p:attrName>
                                        </p:attrNameLst>
                                      </p:cBhvr>
                                      <p:to>
                                        <p:strVal val="visible"/>
                                      </p:to>
                                    </p:set>
                                    <p:animEffect filter="blinds(vertical)" transition="in">
                                      <p:cBhvr>
                                        <p:cTn id="17" dur="1000"/>
                                        <p:tgtEl>
                                          <p:spTgt spid="252"/>
                                        </p:tgtEl>
                                      </p:cBhvr>
                                    </p:animEffect>
                                  </p:childTnLst>
                                </p:cTn>
                              </p:par>
                            </p:childTnLst>
                          </p:cTn>
                        </p:par>
                        <p:par>
                          <p:cTn id="18" fill="hold">
                            <p:stCondLst>
                              <p:cond delay="3250"/>
                            </p:stCondLst>
                            <p:childTnLst>
                              <p:par>
                                <p:cTn id="19" presetClass="entr" nodeType="afterEffect" presetID="9" grpId="4" fill="hold">
                                  <p:stCondLst>
                                    <p:cond delay="0"/>
                                  </p:stCondLst>
                                  <p:iterate type="el" backwards="0">
                                    <p:tmAbs val="0"/>
                                  </p:iterate>
                                  <p:childTnLst>
                                    <p:set>
                                      <p:cBhvr>
                                        <p:cTn id="20" fill="hold"/>
                                        <p:tgtEl>
                                          <p:spTgt spid="254"/>
                                        </p:tgtEl>
                                        <p:attrNameLst>
                                          <p:attrName>style.visibility</p:attrName>
                                        </p:attrNameLst>
                                      </p:cBhvr>
                                      <p:to>
                                        <p:strVal val="visible"/>
                                      </p:to>
                                    </p:set>
                                    <p:animEffect filter="dissolve" transition="in">
                                      <p:cBhvr>
                                        <p:cTn id="21" dur="15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3"/>
      <p:bldP build="whole" bldLvl="1" animBg="1" rev="0" advAuto="0" spid="254" grpId="4"/>
      <p:bldP build="whole" bldLvl="1" animBg="1" rev="0" advAuto="0" spid="251" grpId="2"/>
      <p:bldP build="whole" bldLvl="1" animBg="1" rev="0" advAuto="0" spid="25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Linea"/>
          <p:cNvSpPr/>
          <p:nvPr/>
        </p:nvSpPr>
        <p:spPr>
          <a:xfrm>
            <a:off x="1016000" y="10718800"/>
            <a:ext cx="120904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pic>
        <p:nvPicPr>
          <p:cNvPr id="266" name="Sfondo astratto con cerchi sovrapposti di colore blu, verde e bianco di diverse dimensioni" descr="Sfondo astratto con cerchi sovrapposti di colore blu, verde e bianco di diverse dimensioni"/>
          <p:cNvPicPr>
            <a:picLocks noChangeAspect="1"/>
          </p:cNvPicPr>
          <p:nvPr>
            <p:ph type="pic" idx="21"/>
          </p:nvPr>
        </p:nvPicPr>
        <p:blipFill>
          <a:blip r:embed="rId2">
            <a:extLst/>
          </a:blip>
          <a:srcRect l="13035" t="820" r="13309" b="729"/>
          <a:stretch>
            <a:fillRect/>
          </a:stretch>
        </p:blipFill>
        <p:spPr>
          <a:xfrm>
            <a:off x="14122400" y="0"/>
            <a:ext cx="10261600" cy="13716000"/>
          </a:xfrm>
          <a:prstGeom prst="rect">
            <a:avLst/>
          </a:prstGeom>
        </p:spPr>
      </p:pic>
      <p:sp>
        <p:nvSpPr>
          <p:cNvPr id="267" name="Una Stanza tutta per sé (1929)"/>
          <p:cNvSpPr txBox="1"/>
          <p:nvPr>
            <p:ph type="title"/>
          </p:nvPr>
        </p:nvSpPr>
        <p:spPr>
          <a:xfrm>
            <a:off x="1016000" y="132988"/>
            <a:ext cx="12090400" cy="1905001"/>
          </a:xfrm>
          <a:prstGeom prst="rect">
            <a:avLst/>
          </a:prstGeom>
        </p:spPr>
        <p:txBody>
          <a:bodyPr/>
          <a:lstStyle>
            <a:lvl1pPr defTabSz="445770">
              <a:defRPr sz="9234">
                <a:solidFill>
                  <a:srgbClr val="FF2600"/>
                </a:solidFill>
              </a:defRPr>
            </a:lvl1pPr>
          </a:lstStyle>
          <a:p>
            <a:pPr/>
            <a:r>
              <a:t>Una Stanza tutta per sé (1929)</a:t>
            </a:r>
          </a:p>
        </p:txBody>
      </p:sp>
      <p:pic>
        <p:nvPicPr>
          <p:cNvPr id="268" name="c5f14c1f065412dc0b15728b7c5e5fab.jpg" descr="c5f14c1f065412dc0b15728b7c5e5fab.jpg"/>
          <p:cNvPicPr>
            <a:picLocks noChangeAspect="1"/>
          </p:cNvPicPr>
          <p:nvPr/>
        </p:nvPicPr>
        <p:blipFill>
          <a:blip r:embed="rId3">
            <a:extLst/>
          </a:blip>
          <a:srcRect l="0" t="889" r="1" b="889"/>
          <a:stretch>
            <a:fillRect/>
          </a:stretch>
        </p:blipFill>
        <p:spPr>
          <a:xfrm>
            <a:off x="14437534" y="1888996"/>
            <a:ext cx="9347067" cy="91809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96" y="0"/>
                </a:moveTo>
                <a:cubicBezTo>
                  <a:pt x="2916" y="0"/>
                  <a:pt x="2089" y="0"/>
                  <a:pt x="1537" y="235"/>
                </a:cubicBezTo>
                <a:cubicBezTo>
                  <a:pt x="874" y="480"/>
                  <a:pt x="331" y="966"/>
                  <a:pt x="0" y="1589"/>
                </a:cubicBezTo>
                <a:lnTo>
                  <a:pt x="0" y="20010"/>
                </a:lnTo>
                <a:cubicBezTo>
                  <a:pt x="331" y="20633"/>
                  <a:pt x="874" y="21120"/>
                  <a:pt x="1537" y="21365"/>
                </a:cubicBezTo>
                <a:cubicBezTo>
                  <a:pt x="2089" y="21600"/>
                  <a:pt x="2916" y="21600"/>
                  <a:pt x="4296" y="21600"/>
                </a:cubicBezTo>
                <a:lnTo>
                  <a:pt x="17012" y="21600"/>
                </a:lnTo>
                <a:cubicBezTo>
                  <a:pt x="18391" y="21600"/>
                  <a:pt x="19219" y="21600"/>
                  <a:pt x="19771" y="21365"/>
                </a:cubicBezTo>
                <a:cubicBezTo>
                  <a:pt x="20567" y="21071"/>
                  <a:pt x="21193" y="20432"/>
                  <a:pt x="21483" y="19622"/>
                </a:cubicBezTo>
                <a:cubicBezTo>
                  <a:pt x="21532" y="19501"/>
                  <a:pt x="21569" y="19364"/>
                  <a:pt x="21600" y="19214"/>
                </a:cubicBezTo>
                <a:lnTo>
                  <a:pt x="21600" y="2386"/>
                </a:lnTo>
                <a:cubicBezTo>
                  <a:pt x="21569" y="2236"/>
                  <a:pt x="21532" y="2099"/>
                  <a:pt x="21483" y="1978"/>
                </a:cubicBezTo>
                <a:cubicBezTo>
                  <a:pt x="21193" y="1168"/>
                  <a:pt x="20567" y="529"/>
                  <a:pt x="19771" y="235"/>
                </a:cubicBezTo>
                <a:cubicBezTo>
                  <a:pt x="19219" y="0"/>
                  <a:pt x="18391" y="0"/>
                  <a:pt x="17012" y="0"/>
                </a:cubicBezTo>
                <a:lnTo>
                  <a:pt x="4296" y="0"/>
                </a:lnTo>
                <a:close/>
              </a:path>
            </a:pathLst>
          </a:custGeom>
          <a:ln w="12700">
            <a:miter lim="400000"/>
          </a:ln>
        </p:spPr>
      </p:pic>
      <p:sp>
        <p:nvSpPr>
          <p:cNvPr id="269" name="pag. 53"/>
          <p:cNvSpPr txBox="1"/>
          <p:nvPr/>
        </p:nvSpPr>
        <p:spPr>
          <a:xfrm>
            <a:off x="21026234" y="10047058"/>
            <a:ext cx="1257673"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000">
                <a:solidFill>
                  <a:srgbClr val="424242"/>
                </a:solidFill>
              </a:defRPr>
            </a:lvl1pPr>
          </a:lstStyle>
          <a:p>
            <a:pPr/>
            <a:r>
              <a:t>pag. 53</a:t>
            </a:r>
          </a:p>
        </p:txBody>
      </p:sp>
      <p:sp>
        <p:nvSpPr>
          <p:cNvPr id="270" name="Virginia Woolf fu invitata a tenere una lezione a Cambridge con tema “Le donne e il romanzo”.…"/>
          <p:cNvSpPr txBox="1"/>
          <p:nvPr/>
        </p:nvSpPr>
        <p:spPr>
          <a:xfrm>
            <a:off x="253291" y="1961565"/>
            <a:ext cx="13615818"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2500">
                <a:solidFill>
                  <a:srgbClr val="000000"/>
                </a:solidFill>
              </a:defRPr>
            </a:pPr>
            <a:r>
              <a:t>Virginia Woolf fu invitata a tenere una lezione a Cambridge con tema “Le donne e il romanzo”.</a:t>
            </a:r>
          </a:p>
          <a:p>
            <a:pPr>
              <a:spcBef>
                <a:spcPts val="0"/>
              </a:spcBef>
              <a:defRPr sz="2500">
                <a:solidFill>
                  <a:srgbClr val="000000"/>
                </a:solidFill>
              </a:defRPr>
            </a:pPr>
            <a:r>
              <a:t>Il saggio è costruito come fosse il racconto che l’ha portata ad asserire la sua tesi:</a:t>
            </a:r>
          </a:p>
          <a:p>
            <a:pPr>
              <a:spcBef>
                <a:spcPts val="0"/>
              </a:spcBef>
              <a:defRPr sz="2500">
                <a:solidFill>
                  <a:srgbClr val="000000"/>
                </a:solidFill>
              </a:defRPr>
            </a:pPr>
          </a:p>
          <a:p>
            <a:pPr algn="ctr">
              <a:defRPr sz="2500">
                <a:solidFill>
                  <a:srgbClr val="000000"/>
                </a:solidFill>
              </a:defRPr>
            </a:pPr>
            <a:r>
              <a:t> </a:t>
            </a:r>
            <a:r>
              <a:rPr sz="3000">
                <a:solidFill>
                  <a:srgbClr val="FF2600"/>
                </a:solidFill>
              </a:rPr>
              <a:t>«A woman must have money and a room of her own if she is to write fiction».</a:t>
            </a:r>
            <a:endParaRPr>
              <a:solidFill>
                <a:srgbClr val="FF2600"/>
              </a:solidFill>
            </a:endParaRPr>
          </a:p>
          <a:p>
            <a:pPr>
              <a:defRPr sz="2500">
                <a:solidFill>
                  <a:srgbClr val="000000"/>
                </a:solidFill>
              </a:defRPr>
            </a:pPr>
            <a:r>
              <a:t>Per costruire tale racconto drammatizza il processo mentale di un personaggio immaginario donna:</a:t>
            </a:r>
          </a:p>
          <a:p>
            <a:pPr algn="ctr">
              <a:defRPr sz="2500">
                <a:solidFill>
                  <a:srgbClr val="000000"/>
                </a:solidFill>
              </a:defRPr>
            </a:pPr>
            <a:r>
              <a:t> </a:t>
            </a:r>
            <a:r>
              <a:rPr sz="3000">
                <a:solidFill>
                  <a:srgbClr val="FF2600"/>
                </a:solidFill>
              </a:rPr>
              <a:t>«Call me Mary Beton, Mary Seton, Mary Carmichael or by and name you please (…) it is not a matter of any importance»</a:t>
            </a:r>
            <a:r>
              <a:rPr sz="3000"/>
              <a:t>.</a:t>
            </a:r>
          </a:p>
          <a:p>
            <a:pPr>
              <a:defRPr sz="2500">
                <a:solidFill>
                  <a:srgbClr val="000000"/>
                </a:solidFill>
              </a:defRPr>
            </a:pPr>
            <a:r>
              <a:t>La riflessione cade sulle diverse esperienze educative tra uomini e donne come anche sulle differenze “materiali” nelle loro vite. Fa l’esempio di una immaginaria </a:t>
            </a:r>
            <a:r>
              <a:rPr b="1" i="1">
                <a:solidFill>
                  <a:srgbClr val="FF2600"/>
                </a:solidFill>
              </a:rPr>
              <a:t>Judith Shakespeare</a:t>
            </a:r>
            <a:r>
              <a:rPr i="1">
                <a:solidFill>
                  <a:srgbClr val="FF2600"/>
                </a:solidFill>
              </a:rPr>
              <a:t> </a:t>
            </a:r>
            <a:r>
              <a:t>per indicarne l’infausto destino. </a:t>
            </a:r>
          </a:p>
          <a:p>
            <a:pPr>
              <a:defRPr sz="2500">
                <a:solidFill>
                  <a:srgbClr val="000000"/>
                </a:solidFill>
              </a:defRPr>
            </a:pPr>
            <a:r>
              <a:t>Riflette, poi, sulle conquiste delle maggiori romanziere del XIX secolo e sull’importanza della tradizione per un’aspirante scrittrice.</a:t>
            </a:r>
          </a:p>
          <a:p>
            <a:pPr>
              <a:defRPr sz="2500">
                <a:solidFill>
                  <a:srgbClr val="000000"/>
                </a:solidFill>
              </a:defRPr>
            </a:pPr>
            <a:r>
              <a:t>Chiude il saggio  con l’esortazione a farsi carico dell’eredità ricevuta e di accrescerne la dote per </a:t>
            </a:r>
            <a:r>
              <a:rPr b="1" i="1">
                <a:solidFill>
                  <a:srgbClr val="FF2600"/>
                </a:solidFill>
              </a:rPr>
              <a:t>“le loro figlie”</a:t>
            </a:r>
            <a:r>
              <a:t>.</a:t>
            </a:r>
          </a:p>
        </p:txBody>
      </p:sp>
      <p:sp>
        <p:nvSpPr>
          <p:cNvPr id="271" name="Il ruolo delle donne nella vita e nel romanzo…"/>
          <p:cNvSpPr txBox="1"/>
          <p:nvPr/>
        </p:nvSpPr>
        <p:spPr>
          <a:xfrm>
            <a:off x="4042002" y="11036887"/>
            <a:ext cx="8356471"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4866" indent="-414866">
              <a:buSzPct val="45000"/>
              <a:buBlip>
                <a:blip r:embed="rId4"/>
              </a:buBlip>
              <a:defRPr sz="2500">
                <a:solidFill>
                  <a:srgbClr val="000000"/>
                </a:solidFill>
              </a:defRPr>
            </a:pPr>
            <a:r>
              <a:t>Il ruolo delle donne nella vita e nel romanzo</a:t>
            </a:r>
          </a:p>
          <a:p>
            <a:pPr marL="414866" indent="-414866">
              <a:buSzPct val="45000"/>
              <a:buBlip>
                <a:blip r:embed="rId4"/>
              </a:buBlip>
              <a:defRPr sz="2500">
                <a:solidFill>
                  <a:srgbClr val="000000"/>
                </a:solidFill>
              </a:defRPr>
            </a:pPr>
            <a:r>
              <a:t>Critica della società patriarcale</a:t>
            </a:r>
          </a:p>
          <a:p>
            <a:pPr marL="414866" indent="-414866">
              <a:buSzPct val="45000"/>
              <a:buBlip>
                <a:blip r:embed="rId4"/>
              </a:buBlip>
              <a:defRPr sz="2500">
                <a:solidFill>
                  <a:srgbClr val="000000"/>
                </a:solidFill>
              </a:defRPr>
            </a:pPr>
            <a:r>
              <a:t>Lotta per il diritto delle donne allo studio</a:t>
            </a:r>
          </a:p>
        </p:txBody>
      </p:sp>
      <p:sp>
        <p:nvSpPr>
          <p:cNvPr id="272" name="TEMI"/>
          <p:cNvSpPr txBox="1"/>
          <p:nvPr/>
        </p:nvSpPr>
        <p:spPr>
          <a:xfrm>
            <a:off x="1434465" y="11303000"/>
            <a:ext cx="1654393"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defRPr>
            </a:lvl1pPr>
          </a:lstStyle>
          <a:p>
            <a:pPr/>
            <a:r>
              <a:t>TEMI</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lt" backwards="0">
                                    <p:tmAbs val="0"/>
                                  </p:iterate>
                                  <p:childTnLst>
                                    <p:set>
                                      <p:cBhvr>
                                        <p:cTn id="6" fill="hold"/>
                                        <p:tgtEl>
                                          <p:spTgt spid="270"/>
                                        </p:tgtEl>
                                        <p:attrNameLst>
                                          <p:attrName>style.visibility</p:attrName>
                                        </p:attrNameLst>
                                      </p:cBhvr>
                                      <p:to>
                                        <p:strVal val="visible"/>
                                      </p:to>
                                    </p:set>
                                    <p:anim calcmode="lin" valueType="num">
                                      <p:cBhvr>
                                        <p:cTn id="7" dur="1250" fill="hold"/>
                                        <p:tgtEl>
                                          <p:spTgt spid="270"/>
                                        </p:tgtEl>
                                        <p:attrNameLst>
                                          <p:attrName>ppt_x</p:attrName>
                                        </p:attrNameLst>
                                      </p:cBhvr>
                                      <p:tavLst>
                                        <p:tav tm="0">
                                          <p:val>
                                            <p:strVal val="0-#ppt_w/2"/>
                                          </p:val>
                                        </p:tav>
                                        <p:tav tm="100000">
                                          <p:val>
                                            <p:strVal val="#ppt_x"/>
                                          </p:val>
                                        </p:tav>
                                      </p:tavLst>
                                    </p:anim>
                                    <p:anim calcmode="lin" valueType="num">
                                      <p:cBhvr>
                                        <p:cTn id="8" dur="1250" fill="hold"/>
                                        <p:tgtEl>
                                          <p:spTgt spid="2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68"/>
                                        </p:tgtEl>
                                        <p:attrNameLst>
                                          <p:attrName>style.visibility</p:attrName>
                                        </p:attrNameLst>
                                      </p:cBhvr>
                                      <p:to>
                                        <p:strVal val="visible"/>
                                      </p:to>
                                    </p:set>
                                    <p:anim calcmode="lin" valueType="num">
                                      <p:cBhvr>
                                        <p:cTn id="13" dur="1500" fill="hold"/>
                                        <p:tgtEl>
                                          <p:spTgt spid="268"/>
                                        </p:tgtEl>
                                        <p:attrNameLst>
                                          <p:attrName>ppt_x</p:attrName>
                                        </p:attrNameLst>
                                      </p:cBhvr>
                                      <p:tavLst>
                                        <p:tav tm="0">
                                          <p:val>
                                            <p:strVal val="#ppt_x"/>
                                          </p:val>
                                        </p:tav>
                                        <p:tav tm="100000">
                                          <p:val>
                                            <p:strVal val="#ppt_x"/>
                                          </p:val>
                                        </p:tav>
                                      </p:tavLst>
                                    </p:anim>
                                    <p:anim calcmode="lin" valueType="num">
                                      <p:cBhvr>
                                        <p:cTn id="14" dur="1500" fill="hold"/>
                                        <p:tgtEl>
                                          <p:spTgt spid="26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2" grpId="3" fill="hold">
                                  <p:stCondLst>
                                    <p:cond delay="0"/>
                                  </p:stCondLst>
                                  <p:iterate type="el" backwards="0">
                                    <p:tmAbs val="0"/>
                                  </p:iterate>
                                  <p:childTnLst>
                                    <p:set>
                                      <p:cBhvr>
                                        <p:cTn id="18" fill="hold"/>
                                        <p:tgtEl>
                                          <p:spTgt spid="272"/>
                                        </p:tgtEl>
                                        <p:attrNameLst>
                                          <p:attrName>style.visibility</p:attrName>
                                        </p:attrNameLst>
                                      </p:cBhvr>
                                      <p:to>
                                        <p:strVal val="visible"/>
                                      </p:to>
                                    </p:set>
                                    <p:animEffect filter="wipe(down)" transition="in">
                                      <p:cBhvr>
                                        <p:cTn id="19" dur="2500"/>
                                        <p:tgtEl>
                                          <p:spTgt spid="272"/>
                                        </p:tgtEl>
                                      </p:cBhvr>
                                    </p:animEffect>
                                  </p:childTnLst>
                                </p:cTn>
                              </p:par>
                            </p:childTnLst>
                          </p:cTn>
                        </p:par>
                        <p:par>
                          <p:cTn id="20" fill="hold">
                            <p:stCondLst>
                              <p:cond delay="2500"/>
                            </p:stCondLst>
                            <p:childTnLst>
                              <p:par>
                                <p:cTn id="21" presetClass="entr" nodeType="afterEffect" presetSubtype="10" presetID="19" grpId="4" fill="hold">
                                  <p:stCondLst>
                                    <p:cond delay="0"/>
                                  </p:stCondLst>
                                  <p:iterate type="lt" backwards="0">
                                    <p:tmAbs val="0"/>
                                  </p:iterate>
                                  <p:childTnLst>
                                    <p:set>
                                      <p:cBhvr>
                                        <p:cTn id="22" fill="hold"/>
                                        <p:tgtEl>
                                          <p:spTgt spid="271"/>
                                        </p:tgtEl>
                                        <p:attrNameLst>
                                          <p:attrName>style.visibility</p:attrName>
                                        </p:attrNameLst>
                                      </p:cBhvr>
                                      <p:to>
                                        <p:strVal val="visible"/>
                                      </p:to>
                                    </p:set>
                                    <p:anim calcmode="lin" valueType="num">
                                      <p:cBhvr>
                                        <p:cTn id="23" dur="1000" fill="hold"/>
                                        <p:tgtEl>
                                          <p:spTgt spid="271"/>
                                        </p:tgtEl>
                                        <p:attrNameLst>
                                          <p:attrName>ppt_w</p:attrName>
                                        </p:attrNameLst>
                                      </p:cBhvr>
                                      <p:tavLst>
                                        <p:tav tm="0" fmla="#ppt_w*sin(2.5*pi*$)">
                                          <p:val>
                                            <p:fltVal val="0"/>
                                          </p:val>
                                        </p:tav>
                                        <p:tav tm="100000">
                                          <p:val>
                                            <p:fltVal val="1"/>
                                          </p:val>
                                        </p:tav>
                                      </p:tavLst>
                                    </p:anim>
                                    <p:anim calcmode="lin" valueType="num">
                                      <p:cBhvr>
                                        <p:cTn id="24" dur="1000" fill="hold"/>
                                        <p:tgtEl>
                                          <p:spTgt spid="2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4"/>
      <p:bldP build="whole" bldLvl="1" animBg="1" rev="0" advAuto="0" spid="272" grpId="3"/>
      <p:bldP build="whole" bldLvl="1" animBg="1" rev="0" advAuto="0" spid="268" grpId="2"/>
      <p:bldP build="whole" bldLvl="1" animBg="1" rev="0" advAuto="0" spid="270" grpId="1"/>
    </p:bldLst>
  </p:timing>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2500"/>
          </a:spcBef>
          <a:spcAft>
            <a:spcPts val="0"/>
          </a:spcAft>
          <a:buClrTx/>
          <a:buSzTx/>
          <a:buFontTx/>
          <a:buNone/>
          <a:tabLst/>
          <a:defRPr b="0" baseline="0" cap="none" i="0" spc="0" strike="noStrike" sz="4500" u="none" kumimoji="0" normalizeH="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