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elvetica Neue" panose="020B060402020202020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hZFERSkCB0G/08T5z9dPIsFUCfH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latin typeface="Times New Roman"/>
                <a:ea typeface="Times New Roman"/>
                <a:cs typeface="Times New Roman"/>
                <a:sym typeface="Times New Roman"/>
              </a:rPr>
              <a:t>‹N›</a:t>
            </a:fld>
            <a:endParaRPr sz="1400" b="0" i="0" u="none" strike="noStrike" cap="non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4960" cy="30848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1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1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2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4" name="Google Shape;254;p1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3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14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4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5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6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2" name="Google Shape;312;p17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7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4" name="Google Shape;324;p18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8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" name="Google Shape;336;p19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9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4960" cy="30848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20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9e2ced66c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00" cy="2827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g29e2ced66c0_0_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00" cy="3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9e2ced66c0_0_5:notes"/>
          <p:cNvSpPr/>
          <p:nvPr/>
        </p:nvSpPr>
        <p:spPr>
          <a:xfrm>
            <a:off x="3884760" y="8685360"/>
            <a:ext cx="2970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60" y="744480"/>
            <a:ext cx="6615360" cy="37213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2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3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60" y="744480"/>
            <a:ext cx="6615360" cy="37213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" name="Google Shape;436;p27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27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360" y="744480"/>
            <a:ext cx="6615360" cy="372132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" name="Google Shape;468;p28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8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9" name="Google Shape;499;p29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9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4960" cy="30848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" name="Google Shape;512;p30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fld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11520" y="515880"/>
            <a:ext cx="4594320" cy="2583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4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7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7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8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7840" y="566640"/>
            <a:ext cx="5027760" cy="282744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9:notes"/>
          <p:cNvSpPr txBox="1">
            <a:spLocks noGrp="1"/>
          </p:cNvSpPr>
          <p:nvPr>
            <p:ph type="body" idx="1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9:notes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7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6.jp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ebapps.unitn.it/du/it/StrutturaAccademica/STO000862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360" y="3733560"/>
            <a:ext cx="9507960" cy="276696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"/>
          <p:cNvSpPr/>
          <p:nvPr/>
        </p:nvSpPr>
        <p:spPr>
          <a:xfrm>
            <a:off x="1757880" y="1089000"/>
            <a:ext cx="4986000" cy="11228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INFRASTRUTTURE E TRASPORTI IN COMUNE DI TRENTO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20880" y="6319080"/>
            <a:ext cx="1220112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Google Shape;68;p1" descr="D:\Pubblica\Lavori\Fortezza - Verona\Presentazioni\2015.11.11-12_ENTI_Lotto 1\Lavoro\inquad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89000"/>
            <a:ext cx="1756440" cy="52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"/>
          <p:cNvSpPr/>
          <p:nvPr/>
        </p:nvSpPr>
        <p:spPr>
          <a:xfrm>
            <a:off x="772200" y="2355120"/>
            <a:ext cx="896760" cy="8967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"/>
          <p:cNvSpPr/>
          <p:nvPr/>
        </p:nvSpPr>
        <p:spPr>
          <a:xfrm>
            <a:off x="772200" y="3192840"/>
            <a:ext cx="329040" cy="32904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"/>
          <p:cNvSpPr/>
          <p:nvPr/>
        </p:nvSpPr>
        <p:spPr>
          <a:xfrm>
            <a:off x="161640" y="4203360"/>
            <a:ext cx="794160" cy="7941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"/>
          <p:cNvSpPr/>
          <p:nvPr/>
        </p:nvSpPr>
        <p:spPr>
          <a:xfrm>
            <a:off x="368640" y="3495240"/>
            <a:ext cx="716040" cy="71604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"/>
          <p:cNvSpPr/>
          <p:nvPr/>
        </p:nvSpPr>
        <p:spPr>
          <a:xfrm>
            <a:off x="196560" y="5769000"/>
            <a:ext cx="357120" cy="35712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"/>
          <p:cNvSpPr/>
          <p:nvPr/>
        </p:nvSpPr>
        <p:spPr>
          <a:xfrm>
            <a:off x="8529840" y="5299200"/>
            <a:ext cx="3692160" cy="938520"/>
          </a:xfrm>
          <a:prstGeom prst="rect">
            <a:avLst/>
          </a:prstGeom>
          <a:gradFill>
            <a:gsLst>
              <a:gs pos="0">
                <a:srgbClr val="F5F7FC"/>
              </a:gs>
              <a:gs pos="100000">
                <a:srgbClr val="FFFFFF">
                  <a:alpha val="5176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lang="it-IT"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EZIO FACCHIN 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Assessore del Comune di Trento alla “Mobilità e Rigenerazione Urbana»”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"/>
          <p:cNvSpPr/>
          <p:nvPr/>
        </p:nvSpPr>
        <p:spPr>
          <a:xfrm>
            <a:off x="1757880" y="6339600"/>
            <a:ext cx="6232320" cy="5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ASSOCIAZIONE CULTURALE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“ANTONIO ROSMINI”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" descr="Risultati immagini per 150 anni brennero fo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9880" y="1089000"/>
            <a:ext cx="3301200" cy="219888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/>
          <p:nvPr/>
        </p:nvSpPr>
        <p:spPr>
          <a:xfrm>
            <a:off x="1757880" y="2317320"/>
            <a:ext cx="3940920" cy="1249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Progetto Integrato: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dalla visione ai cantieri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"/>
          <p:cNvSpPr/>
          <p:nvPr/>
        </p:nvSpPr>
        <p:spPr>
          <a:xfrm>
            <a:off x="9025200" y="6268680"/>
            <a:ext cx="2728800" cy="57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TRENTO -  23 novembre 2023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320" y="1886760"/>
            <a:ext cx="5293440" cy="308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3920" y="947160"/>
            <a:ext cx="5293440" cy="496224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0"/>
          <p:cNvSpPr/>
          <p:nvPr/>
        </p:nvSpPr>
        <p:spPr>
          <a:xfrm>
            <a:off x="643320" y="999000"/>
            <a:ext cx="556020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2E75B5"/>
                </a:solidFill>
                <a:latin typeface="Roboto"/>
                <a:ea typeface="Roboto"/>
                <a:cs typeface="Roboto"/>
                <a:sym typeface="Roboto"/>
              </a:rPr>
              <a:t>21.10.22_Circonvallazione Trento_CSLLPP_revA.pdf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1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1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CANTIERI APERTI DEL BYPASS - NORD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1440000"/>
            <a:ext cx="4468680" cy="425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0000" y="1612440"/>
            <a:ext cx="6421320" cy="3607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4" name="Google Shape;2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2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2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CANTIERI APERTI DEL BYPASS - NORD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2"/>
          <p:cNvSpPr/>
          <p:nvPr/>
        </p:nvSpPr>
        <p:spPr>
          <a:xfrm rot="-2700000">
            <a:off x="3548520" y="2192040"/>
            <a:ext cx="102636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NORDUS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2"/>
          <p:cNvSpPr/>
          <p:nvPr/>
        </p:nvSpPr>
        <p:spPr>
          <a:xfrm rot="-2700000">
            <a:off x="2319840" y="2192400"/>
            <a:ext cx="582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PRG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880" y="1190880"/>
            <a:ext cx="6098760" cy="312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680" y="2835000"/>
            <a:ext cx="6241320" cy="32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3"/>
          <p:cNvSpPr/>
          <p:nvPr/>
        </p:nvSpPr>
        <p:spPr>
          <a:xfrm>
            <a:off x="10452240" y="6308640"/>
            <a:ext cx="1748880" cy="5374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it-IT"/>
          </a:p>
        </p:txBody>
      </p:sp>
      <p:sp>
        <p:nvSpPr>
          <p:cNvPr id="259" name="Google Shape;259;p13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CANTIERI APERTI DEL BYPASS - SUD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/>
          <p:nvPr/>
        </p:nvSpPr>
        <p:spPr>
          <a:xfrm rot="-2700000">
            <a:off x="253080" y="2162880"/>
            <a:ext cx="1614600" cy="57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Circonvallazione 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merci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"/>
          <p:cNvSpPr/>
          <p:nvPr/>
        </p:nvSpPr>
        <p:spPr>
          <a:xfrm rot="-2700000">
            <a:off x="3548520" y="2192040"/>
            <a:ext cx="102636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NORDUS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"/>
          <p:cNvSpPr/>
          <p:nvPr/>
        </p:nvSpPr>
        <p:spPr>
          <a:xfrm rot="-2700000">
            <a:off x="2319840" y="2192400"/>
            <a:ext cx="582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PRG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320" y="1800000"/>
            <a:ext cx="5188320" cy="30290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"/>
          <p:cNvSpPr/>
          <p:nvPr/>
        </p:nvSpPr>
        <p:spPr>
          <a:xfrm>
            <a:off x="1160640" y="1161360"/>
            <a:ext cx="3699000" cy="36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Deviazione di Via Nazionale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0000" y="4230360"/>
            <a:ext cx="2274840" cy="170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0000" y="1260000"/>
            <a:ext cx="3419640" cy="25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60000" y="4140000"/>
            <a:ext cx="2339640" cy="174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4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6" name="Google Shape;27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4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SERVE UNA CABINA DI REGIA MOLTO EFFICIENTE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SFIDE TECNICHE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/>
          <p:nvPr/>
        </p:nvSpPr>
        <p:spPr>
          <a:xfrm>
            <a:off x="15480" y="1104120"/>
            <a:ext cx="9344520" cy="249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REALIZZARE IN 2 ANNI OLTRE 20 KM DI GALLERIA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COLLOCARE SUL TERRITORIO OLTRE 2 MILIONI DI MC DI SMARINO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ASSICURARE UN INTERVENTO CONSERVATIVO DELLE RISORSE IDRICHE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REALIZZARE OPERE A CONFINE DELLE AREE INQUINATE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CREARE LE CONDIZIONI PER LA BONIFICA DEL SIN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PREDISPORRE LA STAZIONE PROVVISORIA PER IL TRASFERIMENTO DEI VIAGGIATORI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CREARE LE CONDIZIONI PER AVVIARE IL PROGETTO DI INTERRAMENTO DELLA LINEA STORICA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AVVIARE IL RADDOPPIO DELLA FTM NEL TRATTO CITTADINO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ORGANIZZARE LA MOBILITA’ PUBBLICA DELLA FASE PROVVISORIA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400"/>
              <a:buFont typeface="Arial"/>
              <a:buChar char="•"/>
            </a:pPr>
            <a:r>
              <a:rPr lang="it-IT" sz="14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PREDISPORRE LE CONDIZIONI PER LA REALIZZAZIONE DEL SISTEMA NORDUS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1699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6440" y="1084320"/>
            <a:ext cx="436356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3360" y="3393720"/>
            <a:ext cx="6057720" cy="303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5"/>
          <p:cNvSpPr/>
          <p:nvPr/>
        </p:nvSpPr>
        <p:spPr>
          <a:xfrm>
            <a:off x="0" y="0"/>
            <a:ext cx="12190800" cy="13521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9" name="Google Shape;28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5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5"/>
          <p:cNvSpPr/>
          <p:nvPr/>
        </p:nvSpPr>
        <p:spPr>
          <a:xfrm>
            <a:off x="0" y="412546"/>
            <a:ext cx="118554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7020000" cy="334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000" y="3175560"/>
            <a:ext cx="5881320" cy="313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0000" y="2446920"/>
            <a:ext cx="6002640" cy="313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5"/>
          <p:cNvSpPr txBox="1"/>
          <p:nvPr/>
        </p:nvSpPr>
        <p:spPr>
          <a:xfrm>
            <a:off x="9127080" y="360000"/>
            <a:ext cx="2932920" cy="44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SFIDE TECNICHE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3" name="Google Shape;30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6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6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" name="Google Shape;30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400" y="1260000"/>
            <a:ext cx="6384600" cy="457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88840" y="1382400"/>
            <a:ext cx="4151160" cy="437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16"/>
          <p:cNvSpPr txBox="1"/>
          <p:nvPr/>
        </p:nvSpPr>
        <p:spPr>
          <a:xfrm>
            <a:off x="8762040" y="360000"/>
            <a:ext cx="3117960" cy="446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PREVISIONI DI PRG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6" name="Google Shape;31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7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"/>
          <p:cNvSpPr txBox="1"/>
          <p:nvPr/>
        </p:nvSpPr>
        <p:spPr>
          <a:xfrm>
            <a:off x="2788456" y="360350"/>
            <a:ext cx="9091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grandi cantieri nella città di Trento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0000" y="929880"/>
            <a:ext cx="7267320" cy="54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8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8" name="Google Shape;32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8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8"/>
          <p:cNvSpPr txBox="1"/>
          <p:nvPr/>
        </p:nvSpPr>
        <p:spPr>
          <a:xfrm>
            <a:off x="1858953" y="360350"/>
            <a:ext cx="100215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COLLEGAMENTI: interscambio gomma-ferro-fune-</a:t>
            </a:r>
            <a:r>
              <a:rPr lang="it-IT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ciclo-pedonale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1400" y="1260000"/>
            <a:ext cx="7068600" cy="499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0" name="Google Shape;34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9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9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 collegamenti con la collina est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9"/>
          <p:cNvSpPr/>
          <p:nvPr/>
        </p:nvSpPr>
        <p:spPr>
          <a:xfrm rot="-2700000">
            <a:off x="3548520" y="2192040"/>
            <a:ext cx="102636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NORDUS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9"/>
          <p:cNvSpPr/>
          <p:nvPr/>
        </p:nvSpPr>
        <p:spPr>
          <a:xfrm rot="-2700000">
            <a:off x="2319840" y="2192400"/>
            <a:ext cx="582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strike="noStrik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PRG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1880"/>
            <a:ext cx="5072040" cy="685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9040" y="1070640"/>
            <a:ext cx="6060960" cy="287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56160" y="3944520"/>
            <a:ext cx="4083840" cy="263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360" y="3733560"/>
            <a:ext cx="9507960" cy="276696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"/>
          <p:cNvSpPr/>
          <p:nvPr/>
        </p:nvSpPr>
        <p:spPr>
          <a:xfrm>
            <a:off x="1757880" y="1089000"/>
            <a:ext cx="7180560" cy="11228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CORRIDOIO DEL BRENNERO: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connettere l’Italia, connettere le città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20880" y="6319080"/>
            <a:ext cx="1220112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" name="Google Shape;88;p2" descr="D:\Pubblica\Lavori\Fortezza - Verona\Presentazioni\2015.11.11-12_ENTI_Lotto 1\Lavoro\inquad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89000"/>
            <a:ext cx="1756440" cy="52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2"/>
          <p:cNvSpPr/>
          <p:nvPr/>
        </p:nvSpPr>
        <p:spPr>
          <a:xfrm>
            <a:off x="772200" y="2355120"/>
            <a:ext cx="896760" cy="8967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772200" y="3192840"/>
            <a:ext cx="329040" cy="32904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161640" y="4203360"/>
            <a:ext cx="794160" cy="7941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368640" y="3495240"/>
            <a:ext cx="716040" cy="71604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196560" y="5769000"/>
            <a:ext cx="357120" cy="35712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8529840" y="5299200"/>
            <a:ext cx="3692160" cy="938520"/>
          </a:xfrm>
          <a:prstGeom prst="rect">
            <a:avLst/>
          </a:prstGeom>
          <a:gradFill>
            <a:gsLst>
              <a:gs pos="0">
                <a:srgbClr val="F5F7FC"/>
              </a:gs>
              <a:gs pos="100000">
                <a:srgbClr val="FFFFFF">
                  <a:alpha val="51764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lang="it-IT" sz="1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EZIO FACCHIN 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Assessore del Comune di Trento alla “Mobilità e alla transizione ecologica, partecipazione e Beni comuni”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757880" y="6339600"/>
            <a:ext cx="6232320" cy="5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ASSOCIAZIONE CULTURALE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“ANTONIO ROSMINI”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" descr="Risultati immagini per 150 anni brennero fo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39880" y="1089000"/>
            <a:ext cx="3301200" cy="219888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/>
        </p:nvSpPr>
        <p:spPr>
          <a:xfrm rot="-414600">
            <a:off x="8219880" y="3189960"/>
            <a:ext cx="4092840" cy="145152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760" dist="37674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SCANMED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BBT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GALLERIA DI BASE DEL BRENNERO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TRATTE DI ACCESSO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CONCESSIONE  A 22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757880" y="2317320"/>
            <a:ext cx="7180560" cy="1249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TRENTO: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Progetto Integrato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Metaprogetto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9191520" y="6268680"/>
            <a:ext cx="2562480" cy="57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TRENTO -  11 novembre 2021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 rot="-1897200">
            <a:off x="3081600" y="2465280"/>
            <a:ext cx="6822000" cy="8503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DOVE ERAVAMO RIMASTI !!</a:t>
            </a:r>
            <a:endParaRPr sz="4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"/>
          <p:cNvSpPr/>
          <p:nvPr/>
        </p:nvSpPr>
        <p:spPr>
          <a:xfrm>
            <a:off x="0" y="0"/>
            <a:ext cx="12190800" cy="80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0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0"/>
          <p:cNvSpPr/>
          <p:nvPr/>
        </p:nvSpPr>
        <p:spPr>
          <a:xfrm>
            <a:off x="5516800" y="243550"/>
            <a:ext cx="65901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MOBILITA’ SOSTENIBILE: la ciclopolitana 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6805" y="998528"/>
            <a:ext cx="8437320" cy="593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4505" y="665940"/>
            <a:ext cx="8412479" cy="5951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6400" y="529200"/>
            <a:ext cx="8379720" cy="621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9e2ced66c0_0_5"/>
          <p:cNvSpPr/>
          <p:nvPr/>
        </p:nvSpPr>
        <p:spPr>
          <a:xfrm>
            <a:off x="0" y="0"/>
            <a:ext cx="12190800" cy="808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1" name="Google Shape;371;g29e2ced66c0_0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29e2ced66c0_0_5"/>
          <p:cNvSpPr/>
          <p:nvPr/>
        </p:nvSpPr>
        <p:spPr>
          <a:xfrm>
            <a:off x="8620920" y="6346080"/>
            <a:ext cx="27417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29e2ced66c0_0_5"/>
          <p:cNvSpPr/>
          <p:nvPr/>
        </p:nvSpPr>
        <p:spPr>
          <a:xfrm>
            <a:off x="567350" y="243550"/>
            <a:ext cx="97899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PIANIFICAZIONE PROGRAMMAZIONE PARTECIPAZIONE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g29e2ced66c0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6075" y="1637200"/>
            <a:ext cx="7439649" cy="51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9e2ced66c0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24" y="937050"/>
            <a:ext cx="4295150" cy="3507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9e2ced66c0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925" y="5690696"/>
            <a:ext cx="2273848" cy="101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29e2ced66c0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8648" y="3923173"/>
            <a:ext cx="1959625" cy="27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4" name="Google Shape;3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800" y="631908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3"/>
          <p:cNvSpPr/>
          <p:nvPr/>
        </p:nvSpPr>
        <p:spPr>
          <a:xfrm>
            <a:off x="-10440" y="631908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/>
          <p:cNvSpPr/>
          <p:nvPr/>
        </p:nvSpPr>
        <p:spPr>
          <a:xfrm>
            <a:off x="4597920" y="279216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"/>
          <p:cNvSpPr/>
          <p:nvPr/>
        </p:nvSpPr>
        <p:spPr>
          <a:xfrm>
            <a:off x="5019840" y="23882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"/>
          <p:cNvSpPr/>
          <p:nvPr/>
        </p:nvSpPr>
        <p:spPr>
          <a:xfrm>
            <a:off x="3318120" y="3898440"/>
            <a:ext cx="915120" cy="91512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3"/>
          <p:cNvSpPr/>
          <p:nvPr/>
        </p:nvSpPr>
        <p:spPr>
          <a:xfrm>
            <a:off x="3263760" y="5646240"/>
            <a:ext cx="559080" cy="55908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3"/>
          <p:cNvSpPr/>
          <p:nvPr/>
        </p:nvSpPr>
        <p:spPr>
          <a:xfrm>
            <a:off x="3647160" y="60188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3"/>
          <p:cNvSpPr/>
          <p:nvPr/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23"/>
          <p:cNvSpPr/>
          <p:nvPr/>
        </p:nvSpPr>
        <p:spPr>
          <a:xfrm>
            <a:off x="534960" y="713160"/>
            <a:ext cx="1132056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3"/>
          <p:cNvSpPr/>
          <p:nvPr/>
        </p:nvSpPr>
        <p:spPr>
          <a:xfrm>
            <a:off x="3906360" y="1208880"/>
            <a:ext cx="1861560" cy="5057640"/>
          </a:xfrm>
          <a:custGeom>
            <a:avLst/>
            <a:gdLst/>
            <a:ahLst/>
            <a:cxnLst/>
            <a:rect l="l" t="t" r="r" b="b"/>
            <a:pathLst>
              <a:path w="1863032" h="5059104" extrusionOk="0">
                <a:moveTo>
                  <a:pt x="780051" y="22860"/>
                </a:moveTo>
                <a:lnTo>
                  <a:pt x="1863032" y="0"/>
                </a:lnTo>
                <a:lnTo>
                  <a:pt x="1863032" y="5059104"/>
                </a:lnTo>
                <a:lnTo>
                  <a:pt x="2811" y="5059104"/>
                </a:lnTo>
                <a:cubicBezTo>
                  <a:pt x="-70053" y="4456434"/>
                  <a:pt x="1296306" y="2282457"/>
                  <a:pt x="1425846" y="1443083"/>
                </a:cubicBezTo>
                <a:cubicBezTo>
                  <a:pt x="1556339" y="746957"/>
                  <a:pt x="673849" y="272899"/>
                  <a:pt x="780051" y="22860"/>
                </a:cubicBez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3"/>
          <p:cNvSpPr/>
          <p:nvPr/>
        </p:nvSpPr>
        <p:spPr>
          <a:xfrm>
            <a:off x="3016080" y="4677120"/>
            <a:ext cx="1162440" cy="116244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3"/>
          <p:cNvSpPr/>
          <p:nvPr/>
        </p:nvSpPr>
        <p:spPr>
          <a:xfrm>
            <a:off x="3995280" y="50900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3"/>
          <p:cNvSpPr/>
          <p:nvPr/>
        </p:nvSpPr>
        <p:spPr>
          <a:xfrm>
            <a:off x="3731040" y="606096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3"/>
          <p:cNvSpPr/>
          <p:nvPr/>
        </p:nvSpPr>
        <p:spPr>
          <a:xfrm>
            <a:off x="4724280" y="267048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8" name="Google Shape;39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5880" y="1595520"/>
            <a:ext cx="8240400" cy="442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3"/>
          <p:cNvSpPr/>
          <p:nvPr/>
        </p:nvSpPr>
        <p:spPr>
          <a:xfrm>
            <a:off x="1955880" y="113760"/>
            <a:ext cx="3957480" cy="5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Opere di accesso al Tunnel del Brennero 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23"/>
          <p:cNvSpPr/>
          <p:nvPr/>
        </p:nvSpPr>
        <p:spPr>
          <a:xfrm>
            <a:off x="1955880" y="512640"/>
            <a:ext cx="9899640" cy="43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LOTTO 2: CIRCONVALLAZIONE DI BOLZANO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3"/>
          <p:cNvSpPr/>
          <p:nvPr/>
        </p:nvSpPr>
        <p:spPr>
          <a:xfrm>
            <a:off x="1980720" y="1198800"/>
            <a:ext cx="6539760" cy="10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RIQUALIFICAZIONE STAZIONE DI BOLZANO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2" name="Google Shape;402;p23" descr="D:\Pubblica\Lavori\Fortezza - Verona\Presentazioni\2015.11.11-12_ENTI_Lotto 1\Lavoro\inquad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89000"/>
            <a:ext cx="1756440" cy="52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3"/>
          <p:cNvSpPr/>
          <p:nvPr/>
        </p:nvSpPr>
        <p:spPr>
          <a:xfrm>
            <a:off x="772200" y="2355120"/>
            <a:ext cx="896760" cy="8967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"/>
          <p:cNvSpPr/>
          <p:nvPr/>
        </p:nvSpPr>
        <p:spPr>
          <a:xfrm>
            <a:off x="688320" y="3192840"/>
            <a:ext cx="413280" cy="41328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3"/>
          <p:cNvSpPr/>
          <p:nvPr/>
        </p:nvSpPr>
        <p:spPr>
          <a:xfrm>
            <a:off x="161640" y="4203360"/>
            <a:ext cx="794160" cy="7941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3"/>
          <p:cNvSpPr/>
          <p:nvPr/>
        </p:nvSpPr>
        <p:spPr>
          <a:xfrm>
            <a:off x="196560" y="5769000"/>
            <a:ext cx="357120" cy="35712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3"/>
          <p:cNvSpPr/>
          <p:nvPr/>
        </p:nvSpPr>
        <p:spPr>
          <a:xfrm>
            <a:off x="-10440" y="1089000"/>
            <a:ext cx="1773360" cy="5218200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4"/>
          <p:cNvSpPr/>
          <p:nvPr/>
        </p:nvSpPr>
        <p:spPr>
          <a:xfrm>
            <a:off x="838080" y="365040"/>
            <a:ext cx="10514160" cy="55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città: lo stato attuale e il  PRG </a:t>
            </a:r>
            <a:r>
              <a:rPr lang="it-IT" sz="3200" b="1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2003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24"/>
          <p:cNvSpPr/>
          <p:nvPr/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0600" y="963360"/>
            <a:ext cx="9862200" cy="25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4646520" y="370080"/>
            <a:ext cx="2970000" cy="98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"/>
          <p:cNvSpPr/>
          <p:nvPr/>
        </p:nvSpPr>
        <p:spPr>
          <a:xfrm>
            <a:off x="2657520" y="6513120"/>
            <a:ext cx="800748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421" name="Google Shape;421;p25"/>
          <p:cNvSpPr/>
          <p:nvPr/>
        </p:nvSpPr>
        <p:spPr>
          <a:xfrm>
            <a:off x="25560" y="295200"/>
            <a:ext cx="10639800" cy="417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PIANO URBANO DELLA MOBILITA’</a:t>
            </a:r>
            <a:endParaRPr sz="11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520" y="714240"/>
            <a:ext cx="6727320" cy="397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8000" y="4000680"/>
            <a:ext cx="7106400" cy="256068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5"/>
          <p:cNvSpPr/>
          <p:nvPr/>
        </p:nvSpPr>
        <p:spPr>
          <a:xfrm>
            <a:off x="8132040" y="3327120"/>
            <a:ext cx="19807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Schema NorduS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5"/>
          <p:cNvSpPr/>
          <p:nvPr/>
        </p:nvSpPr>
        <p:spPr>
          <a:xfrm>
            <a:off x="8132040" y="1360440"/>
            <a:ext cx="244728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2010-2014-2017</a:t>
            </a:r>
            <a:endParaRPr sz="2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"/>
          <p:cNvSpPr/>
          <p:nvPr/>
        </p:nvSpPr>
        <p:spPr>
          <a:xfrm>
            <a:off x="838080" y="365040"/>
            <a:ext cx="10514160" cy="556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0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circonvallazione di Trento e Rovereto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26"/>
          <p:cNvSpPr/>
          <p:nvPr/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880" y="1457280"/>
            <a:ext cx="12052800" cy="516276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26"/>
          <p:cNvSpPr/>
          <p:nvPr/>
        </p:nvSpPr>
        <p:spPr>
          <a:xfrm>
            <a:off x="8610480" y="459360"/>
            <a:ext cx="3254760" cy="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2003-2009-2014-2017</a:t>
            </a:r>
            <a:endParaRPr sz="24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7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0" name="Google Shape;44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800" y="631908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7"/>
          <p:cNvSpPr/>
          <p:nvPr/>
        </p:nvSpPr>
        <p:spPr>
          <a:xfrm>
            <a:off x="-10440" y="631908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7"/>
          <p:cNvSpPr/>
          <p:nvPr/>
        </p:nvSpPr>
        <p:spPr>
          <a:xfrm>
            <a:off x="4597920" y="279216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7"/>
          <p:cNvSpPr/>
          <p:nvPr/>
        </p:nvSpPr>
        <p:spPr>
          <a:xfrm>
            <a:off x="5019840" y="23882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7"/>
          <p:cNvSpPr/>
          <p:nvPr/>
        </p:nvSpPr>
        <p:spPr>
          <a:xfrm>
            <a:off x="3318120" y="3898440"/>
            <a:ext cx="915120" cy="91512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7"/>
          <p:cNvSpPr/>
          <p:nvPr/>
        </p:nvSpPr>
        <p:spPr>
          <a:xfrm>
            <a:off x="3263760" y="5646240"/>
            <a:ext cx="559080" cy="55908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3647160" y="60188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7"/>
          <p:cNvSpPr/>
          <p:nvPr/>
        </p:nvSpPr>
        <p:spPr>
          <a:xfrm>
            <a:off x="534960" y="713160"/>
            <a:ext cx="1132056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7"/>
          <p:cNvSpPr/>
          <p:nvPr/>
        </p:nvSpPr>
        <p:spPr>
          <a:xfrm>
            <a:off x="3906360" y="1208880"/>
            <a:ext cx="1861560" cy="5057640"/>
          </a:xfrm>
          <a:custGeom>
            <a:avLst/>
            <a:gdLst/>
            <a:ahLst/>
            <a:cxnLst/>
            <a:rect l="l" t="t" r="r" b="b"/>
            <a:pathLst>
              <a:path w="1863032" h="5059104" extrusionOk="0">
                <a:moveTo>
                  <a:pt x="780051" y="22860"/>
                </a:moveTo>
                <a:lnTo>
                  <a:pt x="1863032" y="0"/>
                </a:lnTo>
                <a:lnTo>
                  <a:pt x="1863032" y="5059104"/>
                </a:lnTo>
                <a:lnTo>
                  <a:pt x="2811" y="5059104"/>
                </a:lnTo>
                <a:cubicBezTo>
                  <a:pt x="-70053" y="4456434"/>
                  <a:pt x="1296306" y="2282457"/>
                  <a:pt x="1425846" y="1443083"/>
                </a:cubicBezTo>
                <a:cubicBezTo>
                  <a:pt x="1556339" y="746957"/>
                  <a:pt x="673849" y="272899"/>
                  <a:pt x="780051" y="22860"/>
                </a:cubicBez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7"/>
          <p:cNvSpPr/>
          <p:nvPr/>
        </p:nvSpPr>
        <p:spPr>
          <a:xfrm>
            <a:off x="3016080" y="4677120"/>
            <a:ext cx="1162440" cy="116244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27"/>
          <p:cNvSpPr/>
          <p:nvPr/>
        </p:nvSpPr>
        <p:spPr>
          <a:xfrm>
            <a:off x="3995280" y="50900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7"/>
          <p:cNvSpPr/>
          <p:nvPr/>
        </p:nvSpPr>
        <p:spPr>
          <a:xfrm>
            <a:off x="3731040" y="606096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>
            <a:off x="4724280" y="267048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1955880" y="519480"/>
            <a:ext cx="9899640" cy="41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LOTTO 3: CIRCONVALLAZIONE DI TRENTO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7"/>
          <p:cNvSpPr/>
          <p:nvPr/>
        </p:nvSpPr>
        <p:spPr>
          <a:xfrm>
            <a:off x="1955880" y="113760"/>
            <a:ext cx="3957480" cy="5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Opere di accesso al Tunnel del Brennero 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7"/>
          <p:cNvSpPr/>
          <p:nvPr/>
        </p:nvSpPr>
        <p:spPr>
          <a:xfrm>
            <a:off x="1980720" y="1198800"/>
            <a:ext cx="2927160" cy="69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 PRIMI RISULTATI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27" descr="D:\Pubblica\Lavori\Fortezza - Verona\Presentazioni\2015.11.11-12_ENTI_Lotto 1\Lavoro\inquad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89000"/>
            <a:ext cx="1756440" cy="52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7"/>
          <p:cNvSpPr/>
          <p:nvPr/>
        </p:nvSpPr>
        <p:spPr>
          <a:xfrm>
            <a:off x="772200" y="2355120"/>
            <a:ext cx="896760" cy="8967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7"/>
          <p:cNvSpPr/>
          <p:nvPr/>
        </p:nvSpPr>
        <p:spPr>
          <a:xfrm>
            <a:off x="688320" y="3192840"/>
            <a:ext cx="413280" cy="41328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7"/>
          <p:cNvSpPr/>
          <p:nvPr/>
        </p:nvSpPr>
        <p:spPr>
          <a:xfrm>
            <a:off x="161640" y="4203360"/>
            <a:ext cx="794160" cy="7941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7"/>
          <p:cNvSpPr/>
          <p:nvPr/>
        </p:nvSpPr>
        <p:spPr>
          <a:xfrm>
            <a:off x="196560" y="5769000"/>
            <a:ext cx="357120" cy="35712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7"/>
          <p:cNvSpPr/>
          <p:nvPr/>
        </p:nvSpPr>
        <p:spPr>
          <a:xfrm>
            <a:off x="-10440" y="1089000"/>
            <a:ext cx="1773360" cy="5218200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3" name="Google Shape;463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5760" y="1649880"/>
            <a:ext cx="8878680" cy="282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72600" y="4622400"/>
            <a:ext cx="6478200" cy="1559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880" y="3570840"/>
            <a:ext cx="2050920" cy="2518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8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2" name="Google Shape;47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1800" y="631908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8"/>
          <p:cNvSpPr/>
          <p:nvPr/>
        </p:nvSpPr>
        <p:spPr>
          <a:xfrm>
            <a:off x="-10440" y="631908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8"/>
          <p:cNvSpPr/>
          <p:nvPr/>
        </p:nvSpPr>
        <p:spPr>
          <a:xfrm>
            <a:off x="4597920" y="279216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8"/>
          <p:cNvSpPr/>
          <p:nvPr/>
        </p:nvSpPr>
        <p:spPr>
          <a:xfrm>
            <a:off x="5019840" y="23882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8"/>
          <p:cNvSpPr/>
          <p:nvPr/>
        </p:nvSpPr>
        <p:spPr>
          <a:xfrm>
            <a:off x="3318120" y="3898440"/>
            <a:ext cx="915120" cy="91512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8"/>
          <p:cNvSpPr/>
          <p:nvPr/>
        </p:nvSpPr>
        <p:spPr>
          <a:xfrm>
            <a:off x="3263760" y="5646240"/>
            <a:ext cx="559080" cy="55908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8"/>
          <p:cNvSpPr/>
          <p:nvPr/>
        </p:nvSpPr>
        <p:spPr>
          <a:xfrm>
            <a:off x="3647160" y="60188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8"/>
          <p:cNvSpPr/>
          <p:nvPr/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8"/>
          <p:cNvSpPr/>
          <p:nvPr/>
        </p:nvSpPr>
        <p:spPr>
          <a:xfrm>
            <a:off x="534960" y="713160"/>
            <a:ext cx="1132056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28"/>
          <p:cNvSpPr/>
          <p:nvPr/>
        </p:nvSpPr>
        <p:spPr>
          <a:xfrm>
            <a:off x="3906360" y="1208880"/>
            <a:ext cx="1861560" cy="5057640"/>
          </a:xfrm>
          <a:custGeom>
            <a:avLst/>
            <a:gdLst/>
            <a:ahLst/>
            <a:cxnLst/>
            <a:rect l="l" t="t" r="r" b="b"/>
            <a:pathLst>
              <a:path w="1863032" h="5059104" extrusionOk="0">
                <a:moveTo>
                  <a:pt x="780051" y="22860"/>
                </a:moveTo>
                <a:lnTo>
                  <a:pt x="1863032" y="0"/>
                </a:lnTo>
                <a:lnTo>
                  <a:pt x="1863032" y="5059104"/>
                </a:lnTo>
                <a:lnTo>
                  <a:pt x="2811" y="5059104"/>
                </a:lnTo>
                <a:cubicBezTo>
                  <a:pt x="-70053" y="4456434"/>
                  <a:pt x="1296306" y="2282457"/>
                  <a:pt x="1425846" y="1443083"/>
                </a:cubicBezTo>
                <a:cubicBezTo>
                  <a:pt x="1556339" y="746957"/>
                  <a:pt x="673849" y="272899"/>
                  <a:pt x="780051" y="22860"/>
                </a:cubicBezTo>
                <a:close/>
              </a:path>
            </a:pathLst>
          </a:cu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28"/>
          <p:cNvSpPr/>
          <p:nvPr/>
        </p:nvSpPr>
        <p:spPr>
          <a:xfrm>
            <a:off x="3016080" y="4677120"/>
            <a:ext cx="1162440" cy="116244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8"/>
          <p:cNvSpPr/>
          <p:nvPr/>
        </p:nvSpPr>
        <p:spPr>
          <a:xfrm>
            <a:off x="3995280" y="50900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8"/>
          <p:cNvSpPr/>
          <p:nvPr/>
        </p:nvSpPr>
        <p:spPr>
          <a:xfrm>
            <a:off x="3731040" y="606096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8"/>
          <p:cNvSpPr/>
          <p:nvPr/>
        </p:nvSpPr>
        <p:spPr>
          <a:xfrm>
            <a:off x="4724280" y="267048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8"/>
          <p:cNvSpPr/>
          <p:nvPr/>
        </p:nvSpPr>
        <p:spPr>
          <a:xfrm>
            <a:off x="1955880" y="113760"/>
            <a:ext cx="3957480" cy="51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Opere di accesso al Tunnel del Brennero </a:t>
            </a:r>
            <a:endParaRPr sz="1400" b="0" strike="noStrik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8"/>
          <p:cNvSpPr/>
          <p:nvPr/>
        </p:nvSpPr>
        <p:spPr>
          <a:xfrm>
            <a:off x="1980720" y="1198800"/>
            <a:ext cx="8775720" cy="394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L’impronta delle aree di superficie disponibile – La stazione ipogea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9280" y="4862880"/>
            <a:ext cx="6478200" cy="171936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pic>
        <p:nvPicPr>
          <p:cNvPr id="489" name="Google Shape;489;p28"/>
          <p:cNvPicPr preferRelativeResize="0"/>
          <p:nvPr/>
        </p:nvPicPr>
        <p:blipFill rotWithShape="1">
          <a:blip r:embed="rId5">
            <a:alphaModFix/>
          </a:blip>
          <a:srcRect l="5711"/>
          <a:stretch/>
        </p:blipFill>
        <p:spPr>
          <a:xfrm>
            <a:off x="3639600" y="1629360"/>
            <a:ext cx="6396120" cy="316548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pic>
        <p:nvPicPr>
          <p:cNvPr id="490" name="Google Shape;490;p28" descr="D:\Pubblica\Lavori\Fortezza - Verona\Presentazioni\2015.11.11-12_ENTI_Lotto 1\Lavoro\inquadr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089000"/>
            <a:ext cx="1756440" cy="52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8"/>
          <p:cNvSpPr/>
          <p:nvPr/>
        </p:nvSpPr>
        <p:spPr>
          <a:xfrm>
            <a:off x="772200" y="2355120"/>
            <a:ext cx="896760" cy="8967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8"/>
          <p:cNvSpPr/>
          <p:nvPr/>
        </p:nvSpPr>
        <p:spPr>
          <a:xfrm>
            <a:off x="688320" y="3192840"/>
            <a:ext cx="413280" cy="41328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8"/>
          <p:cNvSpPr/>
          <p:nvPr/>
        </p:nvSpPr>
        <p:spPr>
          <a:xfrm>
            <a:off x="161640" y="4203360"/>
            <a:ext cx="794160" cy="7941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28"/>
          <p:cNvSpPr/>
          <p:nvPr/>
        </p:nvSpPr>
        <p:spPr>
          <a:xfrm>
            <a:off x="196560" y="5769000"/>
            <a:ext cx="357120" cy="35712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28"/>
          <p:cNvSpPr/>
          <p:nvPr/>
        </p:nvSpPr>
        <p:spPr>
          <a:xfrm>
            <a:off x="-10440" y="1089000"/>
            <a:ext cx="1773360" cy="5218200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28"/>
          <p:cNvSpPr/>
          <p:nvPr/>
        </p:nvSpPr>
        <p:spPr>
          <a:xfrm>
            <a:off x="1955880" y="519480"/>
            <a:ext cx="9899640" cy="41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LOTTO 3: CIRCONVALLAZIONE DI TRENTO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9"/>
          <p:cNvSpPr/>
          <p:nvPr/>
        </p:nvSpPr>
        <p:spPr>
          <a:xfrm>
            <a:off x="-15480" y="-1044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" name="Google Shape;50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9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9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9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AGGIORNAMENTO DEL PROTOCOLLO 11 NOVEMBRE 2019P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160" y="1471680"/>
            <a:ext cx="7529760" cy="423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240" y="1248840"/>
            <a:ext cx="4336560" cy="446112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9"/>
          <p:cNvSpPr/>
          <p:nvPr/>
        </p:nvSpPr>
        <p:spPr>
          <a:xfrm>
            <a:off x="433800" y="6021360"/>
            <a:ext cx="148428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AVVIARE PDF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l="33497" t="71920" r="18202" b="1029"/>
          <a:stretch/>
        </p:blipFill>
        <p:spPr>
          <a:xfrm>
            <a:off x="10441800" y="631908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>
            <a:off x="-10440" y="631908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4090680" y="2656080"/>
            <a:ext cx="655920" cy="65592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"/>
          <p:cNvSpPr/>
          <p:nvPr/>
        </p:nvSpPr>
        <p:spPr>
          <a:xfrm>
            <a:off x="4597920" y="279216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5019840" y="23882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/>
          <p:nvPr/>
        </p:nvSpPr>
        <p:spPr>
          <a:xfrm>
            <a:off x="4052880" y="408852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3263760" y="5646240"/>
            <a:ext cx="559080" cy="559080"/>
          </a:xfrm>
          <a:prstGeom prst="ellipse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3"/>
          <p:cNvSpPr/>
          <p:nvPr/>
        </p:nvSpPr>
        <p:spPr>
          <a:xfrm>
            <a:off x="3647160" y="6018840"/>
            <a:ext cx="113400" cy="1134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"/>
          <p:cNvSpPr/>
          <p:nvPr/>
        </p:nvSpPr>
        <p:spPr>
          <a:xfrm>
            <a:off x="8610480" y="635652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"/>
          <p:cNvSpPr/>
          <p:nvPr/>
        </p:nvSpPr>
        <p:spPr>
          <a:xfrm>
            <a:off x="2035080" y="1173240"/>
            <a:ext cx="703476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PIANO DEGLI IMPIEGHI</a:t>
            </a:r>
            <a:endParaRPr sz="2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"/>
          <p:cNvSpPr/>
          <p:nvPr/>
        </p:nvSpPr>
        <p:spPr>
          <a:xfrm rot="10800000" flipH="1">
            <a:off x="4052520" y="3562920"/>
            <a:ext cx="2232000" cy="11080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9" name="Google Shape;119;p3"/>
          <p:cNvSpPr/>
          <p:nvPr/>
        </p:nvSpPr>
        <p:spPr>
          <a:xfrm rot="10800000">
            <a:off x="6251400" y="3611880"/>
            <a:ext cx="1772640" cy="1690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0" name="Google Shape;120;p3"/>
          <p:cNvSpPr/>
          <p:nvPr/>
        </p:nvSpPr>
        <p:spPr>
          <a:xfrm>
            <a:off x="4052880" y="2884320"/>
            <a:ext cx="1892520" cy="47952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1" name="Google Shape;121;p3"/>
          <p:cNvSpPr/>
          <p:nvPr/>
        </p:nvSpPr>
        <p:spPr>
          <a:xfrm rot="10800000">
            <a:off x="6630840" y="3341160"/>
            <a:ext cx="2322720" cy="3564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2" name="Google Shape;122;p3"/>
          <p:cNvSpPr/>
          <p:nvPr/>
        </p:nvSpPr>
        <p:spPr>
          <a:xfrm>
            <a:off x="5676840" y="1450440"/>
            <a:ext cx="455760" cy="17560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3" name="Google Shape;123;p3"/>
          <p:cNvSpPr/>
          <p:nvPr/>
        </p:nvSpPr>
        <p:spPr>
          <a:xfrm rot="10800000" flipH="1">
            <a:off x="5474520" y="3803760"/>
            <a:ext cx="572760" cy="22150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4" name="Google Shape;124;p3"/>
          <p:cNvSpPr/>
          <p:nvPr/>
        </p:nvSpPr>
        <p:spPr>
          <a:xfrm flipH="1">
            <a:off x="6239520" y="1571040"/>
            <a:ext cx="1438920" cy="186408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800" cap="flat" cmpd="sng">
            <a:solidFill>
              <a:srgbClr val="FFFFFF"/>
            </a:solidFill>
            <a:prstDash val="solid"/>
            <a:miter lim="8000"/>
            <a:headEnd type="none" w="sm" len="sm"/>
            <a:tailEnd type="stealth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25" name="Google Shape;125;p3"/>
          <p:cNvSpPr/>
          <p:nvPr/>
        </p:nvSpPr>
        <p:spPr>
          <a:xfrm>
            <a:off x="9635760" y="2588040"/>
            <a:ext cx="1064520" cy="30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TRASPORTO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0120" y="1130400"/>
            <a:ext cx="8825040" cy="507492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/>
          <p:nvPr/>
        </p:nvSpPr>
        <p:spPr>
          <a:xfrm>
            <a:off x="1955880" y="113760"/>
            <a:ext cx="3518640" cy="30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Opere di accesso al Tunnel del Brennero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534960" y="515880"/>
            <a:ext cx="1132056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«TRENO» DI OGGI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3" descr="D:\Pubblica\Lavori\Fortezza - Verona\Presentazioni\2015.11.11-12_ENTI_Lotto 1\Lavoro\inquad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89000"/>
            <a:ext cx="1756440" cy="52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"/>
          <p:cNvSpPr/>
          <p:nvPr/>
        </p:nvSpPr>
        <p:spPr>
          <a:xfrm>
            <a:off x="772200" y="2355120"/>
            <a:ext cx="896760" cy="8967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"/>
          <p:cNvSpPr/>
          <p:nvPr/>
        </p:nvSpPr>
        <p:spPr>
          <a:xfrm>
            <a:off x="688320" y="3192840"/>
            <a:ext cx="413280" cy="41328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3"/>
          <p:cNvSpPr/>
          <p:nvPr/>
        </p:nvSpPr>
        <p:spPr>
          <a:xfrm>
            <a:off x="161640" y="4203360"/>
            <a:ext cx="794160" cy="79416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3"/>
          <p:cNvSpPr/>
          <p:nvPr/>
        </p:nvSpPr>
        <p:spPr>
          <a:xfrm>
            <a:off x="196560" y="5769000"/>
            <a:ext cx="357120" cy="357120"/>
          </a:xfrm>
          <a:prstGeom prst="ellipse">
            <a:avLst/>
          </a:prstGeom>
          <a:noFill/>
          <a:ln w="19050" cap="flat" cmpd="sng">
            <a:solidFill>
              <a:srgbClr val="0070C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"/>
          <p:cNvSpPr/>
          <p:nvPr/>
        </p:nvSpPr>
        <p:spPr>
          <a:xfrm>
            <a:off x="-10440" y="1089000"/>
            <a:ext cx="1773360" cy="5218200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0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6" name="Google Shape;51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0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0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PROTOCOLLO DI INTESA</a:t>
            </a:r>
            <a:endParaRPr sz="2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7880" y="1337760"/>
            <a:ext cx="5534640" cy="480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240" y="1700640"/>
            <a:ext cx="5113440" cy="38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/>
          <p:nvPr/>
        </p:nvSpPr>
        <p:spPr>
          <a:xfrm>
            <a:off x="11234160" y="6309360"/>
            <a:ext cx="29700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323F4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23520" y="-57960"/>
            <a:ext cx="11376000" cy="82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0" i="0" u="none" strike="noStrike" cap="none">
                <a:solidFill>
                  <a:srgbClr val="304659"/>
                </a:solidFill>
                <a:latin typeface="Arial"/>
                <a:ea typeface="Arial"/>
                <a:cs typeface="Arial"/>
                <a:sym typeface="Arial"/>
              </a:rPr>
              <a:t>Aumento del traffico - realizzazione degli interventi - recepimento di finanziamenti: una visione d’insieme</a:t>
            </a:r>
            <a:endParaRPr sz="2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23520" y="6165360"/>
            <a:ext cx="109436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 cap="flat" cmpd="sng">
            <a:solidFill>
              <a:srgbClr val="30465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43" name="Google Shape;143;p4"/>
          <p:cNvSpPr/>
          <p:nvPr/>
        </p:nvSpPr>
        <p:spPr>
          <a:xfrm>
            <a:off x="621720" y="722160"/>
            <a:ext cx="10943640" cy="36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5875" cap="flat" cmpd="sng">
            <a:solidFill>
              <a:srgbClr val="30465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pic>
        <p:nvPicPr>
          <p:cNvPr id="144" name="Google Shape;144;p4"/>
          <p:cNvPicPr preferRelativeResize="0"/>
          <p:nvPr/>
        </p:nvPicPr>
        <p:blipFill rotWithShape="1">
          <a:blip r:embed="rId3">
            <a:alphaModFix/>
          </a:blip>
          <a:srcRect l="-3954" t="-1439"/>
          <a:stretch/>
        </p:blipFill>
        <p:spPr>
          <a:xfrm>
            <a:off x="1991520" y="823320"/>
            <a:ext cx="8497080" cy="5196240"/>
          </a:xfrm>
          <a:prstGeom prst="rect">
            <a:avLst/>
          </a:prstGeom>
          <a:noFill/>
          <a:ln w="952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5" name="Google Shape;145;p4"/>
          <p:cNvSpPr/>
          <p:nvPr/>
        </p:nvSpPr>
        <p:spPr>
          <a:xfrm>
            <a:off x="659520" y="6309360"/>
            <a:ext cx="10557360" cy="30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sng" strike="noStrike" cap="none">
                <a:solidFill>
                  <a:srgbClr val="23527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UNITN</a:t>
            </a:r>
            <a:r>
              <a:rPr lang="it-IT" sz="1200" b="0" i="0" u="sng" strike="noStrike" cap="none">
                <a:solidFill>
                  <a:srgbClr val="23527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1200" b="0" i="0" u="sng" strike="noStrike" cap="none">
                <a:solidFill>
                  <a:srgbClr val="0563C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–</a:t>
            </a:r>
            <a:r>
              <a:rPr lang="it-IT" sz="1200" b="0" i="0" u="sng" strike="noStrike" cap="none">
                <a:solidFill>
                  <a:srgbClr val="23527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it-IT" sz="1200" b="0" i="0" u="sng" strike="noStrike" cap="none">
                <a:solidFill>
                  <a:srgbClr val="0563C1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DICAM – Tecnica urbanistica con Laboratorio Progettuale e Meccanica</a:t>
            </a:r>
            <a:r>
              <a:rPr lang="it-IT" sz="1200" b="0" i="0" u="sng" strike="noStrike" cap="none">
                <a:solidFill>
                  <a:srgbClr val="23527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					</a:t>
            </a:r>
            <a:r>
              <a:rPr lang="it-IT" sz="1200" b="0" i="0" u="none" strike="noStrike" cap="none">
                <a:solidFill>
                  <a:srgbClr val="304659"/>
                </a:solidFill>
                <a:latin typeface="Arial"/>
                <a:ea typeface="Arial"/>
                <a:cs typeface="Arial"/>
                <a:sym typeface="Arial"/>
              </a:rPr>
              <a:t>21 settembre 2020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3760" y="542880"/>
            <a:ext cx="8363160" cy="588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INVESTIRE PER CRESCERE: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CONTABILIZZAZIONI ANNUE E IMPATTO SUL PIL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80" y="966960"/>
            <a:ext cx="5141520" cy="321876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CONIUGARE I PROGETTI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7440" y="3823560"/>
            <a:ext cx="4991760" cy="252360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2920" y="1385280"/>
            <a:ext cx="6514920" cy="162396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5880" y="3432600"/>
            <a:ext cx="5670720" cy="193428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sp>
        <p:nvSpPr>
          <p:cNvPr id="171" name="Google Shape;171;p6"/>
          <p:cNvSpPr/>
          <p:nvPr/>
        </p:nvSpPr>
        <p:spPr>
          <a:xfrm>
            <a:off x="5078160" y="3051000"/>
            <a:ext cx="870840" cy="6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1699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PRG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84240" y="2828160"/>
            <a:ext cx="3184920" cy="1357560"/>
          </a:xfrm>
          <a:prstGeom prst="rect">
            <a:avLst/>
          </a:prstGeom>
          <a:noFill/>
          <a:ln>
            <a:noFill/>
          </a:ln>
          <a:effectLst>
            <a:outerShdw blurRad="190440" algn="tl" rotWithShape="0">
              <a:srgbClr val="000000">
                <a:alpha val="69803"/>
              </a:srgbClr>
            </a:outerShdw>
          </a:effectLst>
        </p:spPr>
      </p:pic>
      <p:sp>
        <p:nvSpPr>
          <p:cNvPr id="173" name="Google Shape;173;p6"/>
          <p:cNvSpPr/>
          <p:nvPr/>
        </p:nvSpPr>
        <p:spPr>
          <a:xfrm rot="-2700000">
            <a:off x="253080" y="2162880"/>
            <a:ext cx="1614600" cy="57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Circonvallazione 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merci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/>
          <p:nvPr/>
        </p:nvSpPr>
        <p:spPr>
          <a:xfrm rot="-2700000">
            <a:off x="3548520" y="2192040"/>
            <a:ext cx="102636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NORDUS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2700000">
            <a:off x="2319840" y="2192400"/>
            <a:ext cx="582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PRG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2" name="Google Shape;18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7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PROGETTO INTEGRATO COSTANTEMENTE RICHIAMATO DAL SINDACO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7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progetto del bypass costantemente sui MEDIA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7"/>
          <p:cNvSpPr/>
          <p:nvPr/>
        </p:nvSpPr>
        <p:spPr>
          <a:xfrm rot="-2700000">
            <a:off x="253080" y="2162880"/>
            <a:ext cx="1614600" cy="57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Circonvallazione 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merci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7"/>
          <p:cNvSpPr/>
          <p:nvPr/>
        </p:nvSpPr>
        <p:spPr>
          <a:xfrm rot="-2700000">
            <a:off x="3548520" y="2192040"/>
            <a:ext cx="102636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NORDUS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7"/>
          <p:cNvSpPr/>
          <p:nvPr/>
        </p:nvSpPr>
        <p:spPr>
          <a:xfrm rot="-2700000">
            <a:off x="2319840" y="2192400"/>
            <a:ext cx="582120" cy="363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none" strike="noStrike" cap="none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PRG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"/>
          <p:cNvSpPr/>
          <p:nvPr/>
        </p:nvSpPr>
        <p:spPr>
          <a:xfrm>
            <a:off x="844560" y="1750320"/>
            <a:ext cx="1431000" cy="63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1699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20" y="1440000"/>
            <a:ext cx="3672360" cy="323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60000" y="1260000"/>
            <a:ext cx="3959280" cy="35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0000" y="1260000"/>
            <a:ext cx="3419280" cy="34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8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PUNTO DI INCONTRO TRA COMUNICAZIONE E COMPLESSITA’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RAPPORTO  CON LA CITTADINANZA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5661000" y="2880000"/>
            <a:ext cx="2979000" cy="118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sng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Informazioni sul web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Sito web PAT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Sito web Osservatorio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Trento informa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>
            <a:off x="1260000" y="1440000"/>
            <a:ext cx="3987000" cy="118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sng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Incontri istituzionali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Consiglio Comunale di Informazione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Consiglio Provinciale di informazione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1699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>
            <a:off x="5580000" y="1418760"/>
            <a:ext cx="5220000" cy="1187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sng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Attività di informazione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Attività Osservatorio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Apertura Infopoint Osservatorio presso TrentoLab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Apertura Infopoint RFI in stazione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1286640" y="2755800"/>
            <a:ext cx="3393360" cy="22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1699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i="0" u="sng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Incontri presso le circoscrizioni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Mattarello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Centro Storico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Gardolo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Meano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Sardagna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Centro Storico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Argentario-Povo-Vilazzano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5619240" y="4500000"/>
            <a:ext cx="392076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Iniziative con gli Ordini Professionali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Incontri con i Sindacati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Incontri diretti con cittadini coinvolti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"/>
          <p:cNvSpPr/>
          <p:nvPr/>
        </p:nvSpPr>
        <p:spPr>
          <a:xfrm>
            <a:off x="0" y="0"/>
            <a:ext cx="12190680" cy="10843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" name="Google Shape;21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2240" y="6308640"/>
            <a:ext cx="1748880" cy="53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9"/>
          <p:cNvSpPr/>
          <p:nvPr/>
        </p:nvSpPr>
        <p:spPr>
          <a:xfrm>
            <a:off x="0" y="6308640"/>
            <a:ext cx="10450800" cy="5479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8620920" y="6346080"/>
            <a:ext cx="2741760" cy="3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0" y="412560"/>
            <a:ext cx="11855520" cy="422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NOVEMBRE 2021-NOVEMBRE 2023.: COSA E’ SUCCESSO?</a:t>
            </a:r>
            <a:endParaRPr sz="2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/>
          <p:nvPr/>
        </p:nvSpPr>
        <p:spPr>
          <a:xfrm>
            <a:off x="720000" y="1620000"/>
            <a:ext cx="9719280" cy="418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spAutoFit/>
          </a:bodyPr>
          <a:lstStyle/>
          <a:p>
            <a:pPr marL="285840" marR="0" lvl="0" indent="-28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06 DICEMBRE 2021: Apertura Dibattito Pubblico con presentazione e pubblicazione del Dossier di progetto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03 FEBBRAIO 2022: conclusione Dibattito Pubblico con presentazione della Relazione conclusiva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23 SETTEMBRE 2022: Pubblicazione del bando di gara per la progettazione e realizzazione della Circonvallazione ferroviaria di Trento Lotto 3A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14 NOVEMBRE 2022: Scadenza presentazione offerte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08 FEBBRAIO 2023: Aggiudicazione dei dei lavori per la progettazione esecutiva e la realizzazione dell’opera al consorzio di imprese costituite da Webuild (capofila), Ghella, Collini Lavori e Seli Overseas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85840" marR="0" lvl="0" indent="-284400" algn="l" rtl="0">
              <a:lnSpc>
                <a:spcPct val="100000"/>
              </a:lnSpc>
              <a:spcBef>
                <a:spcPts val="1700"/>
              </a:spcBef>
              <a:spcAft>
                <a:spcPts val="0"/>
              </a:spcAft>
              <a:buClr>
                <a:srgbClr val="4472C4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02 MARZO 2023: Consegna delle prestazioni al Consorzio Tridentum e inizio sviluppo della progettazione esecutiva</a:t>
            </a:r>
            <a:endParaRPr sz="1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705</Words>
  <Application>Microsoft Office PowerPoint</Application>
  <PresentationFormat>Widescreen</PresentationFormat>
  <Paragraphs>181</Paragraphs>
  <Slides>30</Slides>
  <Notes>30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6" baseType="lpstr">
      <vt:lpstr>Helvetica Neue</vt:lpstr>
      <vt:lpstr>Roboto</vt:lpstr>
      <vt:lpstr>Times New Roman</vt:lpstr>
      <vt:lpstr>Calibri</vt:lpstr>
      <vt:lpstr>Arial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Ezio Facchin</dc:creator>
  <cp:lastModifiedBy>info@assrosmini.191.it</cp:lastModifiedBy>
  <cp:revision>1</cp:revision>
  <dcterms:created xsi:type="dcterms:W3CDTF">2020-07-28T15:14:38Z</dcterms:created>
  <dcterms:modified xsi:type="dcterms:W3CDTF">2023-11-23T17:32:04Z</dcterms:modified>
</cp:coreProperties>
</file>