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292" r:id="rId4"/>
    <p:sldId id="261" r:id="rId5"/>
    <p:sldId id="263" r:id="rId6"/>
    <p:sldId id="257" r:id="rId7"/>
    <p:sldId id="258" r:id="rId8"/>
    <p:sldId id="260" r:id="rId9"/>
    <p:sldId id="265" r:id="rId10"/>
    <p:sldId id="27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85" r:id="rId23"/>
    <p:sldId id="290" r:id="rId24"/>
  </p:sldIdLst>
  <p:sldSz cx="12193588" cy="6858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C9CC7-E3E4-4255-969C-AFC8010672CB}" v="12" dt="2020-10-13T14:11:27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8" y="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373FF6E5-310F-4F71-A14B-5C91E33C9F34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42634C-DA20-4D81-B124-DFBF8D414F43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3D61FF-E790-4A70-ACB2-D1264C0FBFD1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2127FF-BE23-4AF0-8C91-881A35A7E817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27166-2BCF-481E-A892-E2354307F08F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0B127-5D0E-465F-BDC6-1A189500B2C0}" type="slidenum">
              <a:rPr lang="it-IT" altLang="en-US"/>
              <a:pPr/>
              <a:t>14</a:t>
            </a:fld>
            <a:endParaRPr lang="it-IT" alt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9235FD-2B43-482E-A9E1-B9290DB0219B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EAEE10-F6AC-47F5-A008-A10406E53BFD}" type="slidenum">
              <a:rPr lang="it-IT" altLang="en-US"/>
              <a:pPr/>
              <a:t>16</a:t>
            </a:fld>
            <a:endParaRPr lang="it-IT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3C2A6B-D851-4389-8ADA-361E18C83537}" type="slidenum">
              <a:rPr lang="it-IT" altLang="en-US"/>
              <a:pPr/>
              <a:t>17</a:t>
            </a:fld>
            <a:endParaRPr lang="it-IT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CA883C-09FD-4D28-9AA8-F1B9136728AD}" type="slidenum">
              <a:rPr lang="it-IT" altLang="en-US"/>
              <a:pPr/>
              <a:t>18</a:t>
            </a:fld>
            <a:endParaRPr lang="it-IT" alt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270864-1AA7-4826-BD89-1006325D9E52}" type="slidenum">
              <a:rPr lang="it-IT" altLang="en-US"/>
              <a:pPr/>
              <a:t>19</a:t>
            </a:fld>
            <a:endParaRPr lang="it-IT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8CA770-976C-4066-95FA-8304A6CFF5FA}" type="slidenum">
              <a:rPr lang="it-IT" altLang="en-US"/>
              <a:pPr/>
              <a:t>20</a:t>
            </a:fld>
            <a:endParaRPr lang="it-IT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DAEAE-C033-4824-A160-FBB652DDBF66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CD3E01-BB39-46EE-93AE-9CD1F67E420C}" type="slidenum">
              <a:rPr lang="it-IT" altLang="en-US"/>
              <a:pPr/>
              <a:t>21</a:t>
            </a:fld>
            <a:endParaRPr lang="it-IT" alt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684F1-9877-4A38-AF63-AEE063ED44ED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30B1C7-6462-4576-8FA2-08815DF80E33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F6ADEA-C6DD-4AE4-8188-335EE3319DC7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20AC6-15B0-41B0-82E2-4F6028175C00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3F8029-4D7D-4C29-92C0-2C7A55B96433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A408B0-5231-4A24-A07F-887494E7AC2F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CF9C1C-1651-433F-B238-6B167E445134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E184F2-741C-4520-A148-18E2B4B276B3}" type="slidenum">
              <a:rPr lang="it-IT" altLang="en-US"/>
              <a:pPr/>
              <a:t>10</a:t>
            </a:fld>
            <a:endParaRPr lang="it-IT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345EE8-B720-46C2-9208-AE438245C69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0765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6D262D-5603-49DE-B2AD-988146C30F8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6156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1122363"/>
            <a:ext cx="2741612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5613" cy="50053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353DBF-0E90-47AC-A299-CA8E9DD03CA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1517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3D3534-4BEA-4740-98F6-6163D105C47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6201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4F5460-9D2C-4C2A-B399-258BA2A7503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3481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6633AD-204E-4F9A-8730-FA44E36CAD7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1400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8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48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40B2DD-5A1E-4397-80C3-1083DE9B89B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0281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8F44F8-73D2-4B2A-86A3-6FD609966F7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7916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AD72E7-7D9C-43ED-8BA5-3E9A7114028D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8268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296332-3BD4-41CE-A634-204ADE77182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6309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F2C3FE-8766-46FD-8CCB-397899AEDF1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9285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FD2E71-7F55-4FA6-9DF1-BA60B7CC36A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6302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041A0A-B926-49AC-AAB1-D7477EC391C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0119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2D91D3-08F3-44EF-869C-AA2AE852165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59598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08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086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403E4C-9C0F-468B-AC8A-EDA3EB2689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951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27BDCB-4D9F-4894-88C7-0A4D349BB4A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2565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08612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986F84-F657-4159-9362-2B66CA7ADE6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4163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74FB8B-3735-4D9A-BAD1-82AB590F27D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6900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A59BA7-8286-443F-9B44-67C58C4521C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548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65C349-3EC0-4E14-8121-C320B024CB7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3646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354BE2-35D2-4255-82A4-28B0219DA25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4215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1E381C-29DA-4742-928A-6679CD3DEEF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319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08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AF09082-AF78-4161-BB49-B85DD80F3E54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96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  <a:p>
            <a:pPr lvl="4"/>
            <a:r>
              <a:rPr lang="en-GB" altLang="en-US"/>
              <a:t>Ottavo livello struttura</a:t>
            </a:r>
          </a:p>
          <a:p>
            <a:pPr lvl="4"/>
            <a:r>
              <a:rPr lang="en-GB" altLang="en-US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242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2425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  <a:p>
            <a:pPr lvl="4"/>
            <a:r>
              <a:rPr lang="en-GB" altLang="en-US"/>
              <a:t>Ottavo livello struttura</a:t>
            </a:r>
          </a:p>
          <a:p>
            <a:pPr lvl="4"/>
            <a:r>
              <a:rPr lang="en-GB" altLang="en-US"/>
              <a:t>Nono livello struttura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it-IT" altLang="en-US"/>
              <a:t>21/03/17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C8B2D223-6972-4994-9115-CE27BA0372C4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24000" y="1122363"/>
            <a:ext cx="7315994" cy="48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buClrTx/>
              <a:buFontTx/>
              <a:buNone/>
            </a:pPr>
            <a:endParaRPr lang="it-IT" altLang="en-US" sz="4400" dirty="0">
              <a:latin typeface="Calibri Light" panose="020F0302020204030204" pitchFamily="34" charset="0"/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it-IT" altLang="en-US" sz="6600" b="1" dirty="0">
                <a:latin typeface="Calibri" panose="020F0502020204030204" pitchFamily="34" charset="0"/>
              </a:rPr>
              <a:t>Africa</a:t>
            </a:r>
          </a:p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it-IT" altLang="en-US" sz="4400" b="1" dirty="0">
                <a:latin typeface="Calibri" panose="020F0502020204030204" pitchFamily="34" charset="0"/>
              </a:rPr>
              <a:t>Sub Sahariana</a:t>
            </a:r>
          </a:p>
          <a:p>
            <a:pPr hangingPunct="1">
              <a:lnSpc>
                <a:spcPct val="90000"/>
              </a:lnSpc>
              <a:buClrTx/>
              <a:buFontTx/>
              <a:buNone/>
            </a:pPr>
            <a:endParaRPr lang="it-IT" altLang="en-US" sz="4400" b="1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</a:pPr>
            <a:endParaRPr lang="it-IT" altLang="en-US" sz="4400" b="1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it-IT" altLang="en-US" sz="2800" dirty="0">
                <a:latin typeface="Calibri" panose="020F0502020204030204" pitchFamily="34" charset="0"/>
              </a:rPr>
              <a:t>Anna Maria Gentili</a:t>
            </a:r>
          </a:p>
          <a:p>
            <a:pPr hangingPunct="1">
              <a:lnSpc>
                <a:spcPct val="90000"/>
              </a:lnSpc>
              <a:buClrTx/>
              <a:buFontTx/>
              <a:buNone/>
            </a:pPr>
            <a:endParaRPr lang="it-IT" altLang="en-US" sz="28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Alma Mater </a:t>
            </a:r>
            <a:r>
              <a:rPr lang="it-IT" altLang="en-US" sz="2400" dirty="0" err="1">
                <a:latin typeface="Calibri" panose="020F0502020204030204" pitchFamily="34" charset="0"/>
              </a:rPr>
              <a:t>Studiorum</a:t>
            </a:r>
            <a:r>
              <a:rPr lang="it-IT" altLang="en-US" sz="2400" dirty="0">
                <a:latin typeface="Calibri" panose="020F0502020204030204" pitchFamily="34" charset="0"/>
              </a:rPr>
              <a:t> </a:t>
            </a:r>
          </a:p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Università di Bologna</a:t>
            </a:r>
          </a:p>
          <a:p>
            <a:pPr hangingPunct="1">
              <a:lnSpc>
                <a:spcPct val="90000"/>
              </a:lnSpc>
              <a:buClrTx/>
              <a:buFontTx/>
              <a:buNone/>
            </a:pPr>
            <a:endParaRPr lang="it-IT" altLang="en-US" sz="4400" dirty="0">
              <a:latin typeface="Calibri Light" panose="020F0302020204030204" pitchFamily="34" charset="0"/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</a:pPr>
            <a:endParaRPr lang="it-IT" altLang="en-US" sz="4400" dirty="0">
              <a:latin typeface="Calibri Light" panose="020F0302020204030204" pitchFamily="34" charset="0"/>
            </a:endParaRPr>
          </a:p>
        </p:txBody>
      </p:sp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A67E1ACA-8127-45A2-BC45-ED409FAA5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3" b="3"/>
          <a:stretch/>
        </p:blipFill>
        <p:spPr>
          <a:xfrm>
            <a:off x="670639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Il 70% </a:t>
            </a:r>
            <a:r>
              <a:rPr lang="en-US" altLang="en-US" sz="2800" dirty="0" err="1">
                <a:latin typeface="Calibri" panose="020F0502020204030204" pitchFamily="34" charset="0"/>
              </a:rPr>
              <a:t>della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popolazione</a:t>
            </a:r>
            <a:r>
              <a:rPr lang="en-US" altLang="en-US" sz="2800" dirty="0">
                <a:latin typeface="Calibri" panose="020F0502020204030204" pitchFamily="34" charset="0"/>
              </a:rPr>
              <a:t> ha </a:t>
            </a:r>
            <a:r>
              <a:rPr lang="en-US" altLang="en-US" sz="2800" dirty="0" err="1">
                <a:latin typeface="Calibri" panose="020F0502020204030204" pitchFamily="34" charset="0"/>
              </a:rPr>
              <a:t>meno</a:t>
            </a:r>
            <a:r>
              <a:rPr lang="en-US" altLang="en-US" sz="2800" dirty="0">
                <a:latin typeface="Calibri" panose="020F0502020204030204" pitchFamily="34" charset="0"/>
              </a:rPr>
              <a:t> di 30 anni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Ogni</a:t>
            </a:r>
            <a:r>
              <a:rPr lang="en-US" altLang="en-US" sz="2800" dirty="0">
                <a:latin typeface="Calibri" panose="020F0502020204030204" pitchFamily="34" charset="0"/>
              </a:rPr>
              <a:t> anno </a:t>
            </a:r>
            <a:r>
              <a:rPr lang="en-US" altLang="en-US" sz="2800" dirty="0" err="1">
                <a:latin typeface="Calibri" panose="020F0502020204030204" pitchFamily="34" charset="0"/>
              </a:rPr>
              <a:t>entrano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nel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mercato</a:t>
            </a:r>
            <a:r>
              <a:rPr lang="en-US" altLang="en-US" sz="2800" dirty="0">
                <a:latin typeface="Calibri" panose="020F0502020204030204" pitchFamily="34" charset="0"/>
              </a:rPr>
              <a:t> del </a:t>
            </a:r>
            <a:r>
              <a:rPr lang="en-US" altLang="en-US" sz="2800" dirty="0" err="1">
                <a:latin typeface="Calibri" panose="020F0502020204030204" pitchFamily="34" charset="0"/>
              </a:rPr>
              <a:t>lavoro</a:t>
            </a:r>
            <a:r>
              <a:rPr lang="en-US" altLang="en-US" sz="2800" dirty="0">
                <a:latin typeface="Calibri" panose="020F0502020204030204" pitchFamily="34" charset="0"/>
              </a:rPr>
              <a:t> 10-12 </a:t>
            </a:r>
            <a:r>
              <a:rPr lang="en-US" altLang="en-US" sz="2800" dirty="0" err="1">
                <a:latin typeface="Calibri" panose="020F0502020204030204" pitchFamily="34" charset="0"/>
              </a:rPr>
              <a:t>milioni</a:t>
            </a:r>
            <a:r>
              <a:rPr lang="en-US" altLang="en-US" sz="2800" dirty="0">
                <a:latin typeface="Calibri" panose="020F0502020204030204" pitchFamily="34" charset="0"/>
              </a:rPr>
              <a:t> di </a:t>
            </a:r>
            <a:r>
              <a:rPr lang="en-US" altLang="en-US" sz="2800" dirty="0" err="1">
                <a:latin typeface="Calibri" panose="020F0502020204030204" pitchFamily="34" charset="0"/>
              </a:rPr>
              <a:t>persone</a:t>
            </a:r>
            <a:r>
              <a:rPr lang="en-US" altLang="en-US" sz="2800" dirty="0">
                <a:latin typeface="Calibri" panose="020F0502020204030204" pitchFamily="34" charset="0"/>
              </a:rPr>
              <a:t> (</a:t>
            </a:r>
            <a:r>
              <a:rPr lang="en-US" altLang="en-US" sz="2800" dirty="0" err="1">
                <a:latin typeface="Calibri" panose="020F0502020204030204" pitchFamily="34" charset="0"/>
              </a:rPr>
              <a:t>stima</a:t>
            </a:r>
            <a:r>
              <a:rPr lang="en-US" altLang="en-US" sz="2800" dirty="0">
                <a:latin typeface="Calibri" panose="020F0502020204030204" pitchFamily="34" charset="0"/>
              </a:rPr>
              <a:t>).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Prevalenza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dell'economia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detta</a:t>
            </a:r>
            <a:r>
              <a:rPr lang="en-US" altLang="en-US" sz="2800" dirty="0">
                <a:latin typeface="Calibri" panose="020F0502020204030204" pitchFamily="34" charset="0"/>
              </a:rPr>
              <a:t> “</a:t>
            </a:r>
            <a:r>
              <a:rPr lang="en-US" altLang="en-US" sz="2800" dirty="0" err="1">
                <a:latin typeface="Calibri" panose="020F0502020204030204" pitchFamily="34" charset="0"/>
              </a:rPr>
              <a:t>informale</a:t>
            </a:r>
            <a:r>
              <a:rPr lang="en-US" altLang="en-US" sz="2800" dirty="0">
                <a:latin typeface="Calibri" panose="020F0502020204030204" pitchFamily="34" charset="0"/>
              </a:rPr>
              <a:t>” 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8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UN Department of Economic and Social Affairs, Population Division, World Population Prospects &lt;https://esa.un.org/unpd/wpp/&gt;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84B95C6-2B2F-4F84-9F69-FD8A54B7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b="1" dirty="0"/>
              <a:t>Il continente dei giovani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3587" cy="6858000"/>
          </a:xfrm>
          <a:prstGeom prst="rect">
            <a:avLst/>
          </a:prstGeom>
          <a:solidFill>
            <a:srgbClr val="4D6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094680" y="618681"/>
            <a:ext cx="261421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Africa occidentale</a:t>
            </a:r>
          </a:p>
        </p:txBody>
      </p:sp>
      <p:sp>
        <p:nvSpPr>
          <p:cNvPr id="1434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418" y="484632"/>
            <a:ext cx="8130074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 b="-2"/>
          <a:stretch/>
        </p:blipFill>
        <p:spPr bwMode="auto">
          <a:xfrm>
            <a:off x="976378" y="942538"/>
            <a:ext cx="7164154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3587" cy="6858000"/>
          </a:xfrm>
          <a:prstGeom prst="rect">
            <a:avLst/>
          </a:prstGeom>
          <a:solidFill>
            <a:srgbClr val="2D4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9094680" y="618681"/>
            <a:ext cx="261421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Nigeria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418" y="484632"/>
            <a:ext cx="8130074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605"/>
          <a:stretch/>
        </p:blipFill>
        <p:spPr bwMode="auto">
          <a:xfrm>
            <a:off x="976378" y="942538"/>
            <a:ext cx="7164154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222250"/>
            <a:ext cx="10515600" cy="714375"/>
          </a:xfrm>
          <a:ln/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b="1"/>
              <a:t>Africa occidentale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50838" y="966788"/>
            <a:ext cx="11604625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b="1" dirty="0" err="1">
                <a:latin typeface="Calibri" panose="020F0502020204030204" pitchFamily="34" charset="0"/>
              </a:rPr>
              <a:t>Laboratorio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delle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politiche</a:t>
            </a:r>
            <a:r>
              <a:rPr lang="en-US" altLang="en-US" sz="2400" b="1" dirty="0">
                <a:latin typeface="Calibri" panose="020F0502020204030204" pitchFamily="34" charset="0"/>
              </a:rPr>
              <a:t> di </a:t>
            </a:r>
            <a:r>
              <a:rPr lang="en-US" altLang="en-US" sz="2400" b="1" dirty="0" err="1">
                <a:latin typeface="Calibri" panose="020F0502020204030204" pitchFamily="34" charset="0"/>
              </a:rPr>
              <a:t>governo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coloniali</a:t>
            </a:r>
            <a:r>
              <a:rPr lang="en-US" altLang="en-US" sz="2400" b="1" dirty="0">
                <a:latin typeface="Calibri" panose="020F0502020204030204" pitchFamily="34" charset="0"/>
              </a:rPr>
              <a:t>: </a:t>
            </a:r>
            <a:r>
              <a:rPr lang="en-US" altLang="en-US" sz="2400" b="1" dirty="0" err="1">
                <a:latin typeface="Calibri" panose="020F0502020204030204" pitchFamily="34" charset="0"/>
              </a:rPr>
              <a:t>governo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diretto</a:t>
            </a:r>
            <a:r>
              <a:rPr lang="en-US" altLang="en-US" sz="2400" b="1" dirty="0">
                <a:latin typeface="Calibri" panose="020F0502020204030204" pitchFamily="34" charset="0"/>
              </a:rPr>
              <a:t>; </a:t>
            </a:r>
            <a:r>
              <a:rPr lang="en-US" altLang="en-US" sz="2400" b="1" dirty="0" err="1">
                <a:latin typeface="Calibri" panose="020F0502020204030204" pitchFamily="34" charset="0"/>
              </a:rPr>
              <a:t>governo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indiretto</a:t>
            </a:r>
            <a:r>
              <a:rPr lang="en-US" altLang="en-US" sz="2400" b="1" dirty="0">
                <a:latin typeface="Calibri" panose="020F0502020204030204" pitchFamily="34" charset="0"/>
              </a:rPr>
              <a:t> (</a:t>
            </a:r>
            <a:r>
              <a:rPr lang="en-US" altLang="en-US" sz="2400" b="1" i="1" dirty="0">
                <a:latin typeface="Calibri" panose="020F0502020204030204" pitchFamily="34" charset="0"/>
              </a:rPr>
              <a:t>native authorities</a:t>
            </a:r>
            <a:r>
              <a:rPr lang="en-US" altLang="en-US" sz="2400" b="1" dirty="0">
                <a:latin typeface="Calibri" panose="020F0502020204030204" pitchFamily="34" charset="0"/>
              </a:rPr>
              <a:t>)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latin typeface="Calibri" panose="020F0502020204030204" pitchFamily="34" charset="0"/>
              </a:rPr>
              <a:t>Laboratorio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delle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ideologie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delle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indipendenze</a:t>
            </a:r>
            <a:r>
              <a:rPr lang="en-US" altLang="en-US" sz="2400" b="1" dirty="0">
                <a:latin typeface="Calibri" panose="020F0502020204030204" pitchFamily="34" charset="0"/>
              </a:rPr>
              <a:t>: </a:t>
            </a:r>
            <a:r>
              <a:rPr lang="en-US" altLang="en-US" sz="2400" b="1" dirty="0" err="1">
                <a:latin typeface="Calibri" panose="020F0502020204030204" pitchFamily="34" charset="0"/>
              </a:rPr>
              <a:t>panafricanismo</a:t>
            </a:r>
            <a:r>
              <a:rPr lang="en-US" altLang="en-US" sz="2400" b="1" dirty="0">
                <a:latin typeface="Calibri" panose="020F0502020204030204" pitchFamily="34" charset="0"/>
              </a:rPr>
              <a:t>,  negritude, </a:t>
            </a:r>
            <a:r>
              <a:rPr lang="en-US" altLang="en-US" sz="2400" b="1" dirty="0" err="1">
                <a:latin typeface="Calibri" panose="020F0502020204030204" pitchFamily="34" charset="0"/>
              </a:rPr>
              <a:t>nazionalismo,socialismo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africano</a:t>
            </a:r>
            <a:r>
              <a:rPr lang="en-US" altLang="en-US" sz="2400" b="1" dirty="0">
                <a:latin typeface="Calibri" panose="020F0502020204030204" pitchFamily="34" charset="0"/>
              </a:rPr>
              <a:t>, </a:t>
            </a:r>
            <a:r>
              <a:rPr lang="en-US" altLang="en-US" sz="2400" b="1" dirty="0" err="1">
                <a:latin typeface="Calibri" panose="020F0502020204030204" pitchFamily="34" charset="0"/>
              </a:rPr>
              <a:t>liberalismo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economico</a:t>
            </a:r>
            <a:r>
              <a:rPr lang="en-US" altLang="en-US" sz="2400" b="1" dirty="0">
                <a:latin typeface="Calibri" panose="020F0502020204030204" pitchFamily="34" charset="0"/>
              </a:rPr>
              <a:t>. Lotte di </a:t>
            </a:r>
            <a:r>
              <a:rPr lang="en-US" altLang="en-US" sz="2400" b="1" dirty="0" err="1">
                <a:latin typeface="Calibri" panose="020F0502020204030204" pitchFamily="34" charset="0"/>
              </a:rPr>
              <a:t>liberazione</a:t>
            </a:r>
            <a:r>
              <a:rPr lang="en-US" altLang="en-US" sz="2400" b="1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</a:rPr>
              <a:t>nazionale</a:t>
            </a:r>
            <a:r>
              <a:rPr lang="en-US" altLang="en-US" sz="2400" b="1" dirty="0">
                <a:latin typeface="Calibri" panose="020F0502020204030204" pitchFamily="34" charset="0"/>
              </a:rPr>
              <a:t> (Guinea Bissau e Cabo Verde).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La </a:t>
            </a:r>
            <a:r>
              <a:rPr lang="en-US" altLang="en-US" sz="2000" dirty="0" err="1">
                <a:latin typeface="Calibri" panose="020F0502020204030204" pitchFamily="34" charset="0"/>
              </a:rPr>
              <a:t>scoperta</a:t>
            </a:r>
            <a:r>
              <a:rPr lang="en-US" altLang="en-US" sz="2000" dirty="0">
                <a:latin typeface="Calibri" panose="020F0502020204030204" pitchFamily="34" charset="0"/>
              </a:rPr>
              <a:t> del </a:t>
            </a:r>
            <a:r>
              <a:rPr lang="en-US" altLang="en-US" sz="2000" dirty="0" err="1">
                <a:latin typeface="Calibri" panose="020F0502020204030204" pitchFamily="34" charset="0"/>
              </a:rPr>
              <a:t>petrolio</a:t>
            </a:r>
            <a:r>
              <a:rPr lang="en-US" altLang="en-US" sz="2000" dirty="0">
                <a:latin typeface="Calibri" panose="020F0502020204030204" pitchFamily="34" charset="0"/>
              </a:rPr>
              <a:t>: Nigeria primo </a:t>
            </a:r>
            <a:r>
              <a:rPr lang="en-US" altLang="en-US" sz="2000" dirty="0" err="1">
                <a:latin typeface="Calibri" panose="020F0502020204030204" pitchFamily="34" charset="0"/>
              </a:rPr>
              <a:t>produttore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africano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I </a:t>
            </a:r>
            <a:r>
              <a:rPr lang="en-US" altLang="en-US" sz="2000" dirty="0" err="1">
                <a:latin typeface="Calibri" panose="020F0502020204030204" pitchFamily="34" charset="0"/>
              </a:rPr>
              <a:t>paesi</a:t>
            </a:r>
            <a:r>
              <a:rPr lang="en-US" altLang="en-US" sz="2000" dirty="0">
                <a:latin typeface="Calibri" panose="020F0502020204030204" pitchFamily="34" charset="0"/>
              </a:rPr>
              <a:t> con </a:t>
            </a:r>
            <a:r>
              <a:rPr lang="en-US" altLang="en-US" sz="2000" dirty="0" err="1">
                <a:latin typeface="Calibri" panose="020F0502020204030204" pitchFamily="34" charset="0"/>
              </a:rPr>
              <a:t>notevoli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risorse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minerarie</a:t>
            </a:r>
            <a:r>
              <a:rPr lang="en-US" altLang="en-US" sz="2000" dirty="0">
                <a:latin typeface="Calibri" panose="020F0502020204030204" pitchFamily="34" charset="0"/>
              </a:rPr>
              <a:t>: Nigeria, Guinea Conakry,  Sierra Leone, Niger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La </a:t>
            </a:r>
            <a:r>
              <a:rPr lang="en-US" altLang="en-US" sz="2000" dirty="0" err="1">
                <a:latin typeface="Calibri" panose="020F0502020204030204" pitchFamily="34" charset="0"/>
              </a:rPr>
              <a:t>regione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saheliana</a:t>
            </a:r>
            <a:r>
              <a:rPr lang="en-US" altLang="en-US" sz="2000" dirty="0">
                <a:latin typeface="Calibri" panose="020F0502020204030204" pitchFamily="34" charset="0"/>
              </a:rPr>
              <a:t> e </a:t>
            </a:r>
            <a:r>
              <a:rPr lang="en-US" altLang="en-US" sz="2000" dirty="0" err="1">
                <a:latin typeface="Calibri" panose="020F0502020204030204" pitchFamily="34" charset="0"/>
              </a:rPr>
              <a:t>i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paesi</a:t>
            </a:r>
            <a:r>
              <a:rPr lang="en-US" altLang="en-US" sz="2000" dirty="0">
                <a:latin typeface="Calibri" panose="020F0502020204030204" pitchFamily="34" charset="0"/>
              </a:rPr>
              <a:t> senza accesso al mare (Mali, Burkina Faso, Niger, </a:t>
            </a:r>
            <a:r>
              <a:rPr lang="en-US" altLang="en-US" sz="2000" dirty="0" err="1">
                <a:latin typeface="Calibri" panose="020F0502020204030204" pitchFamily="34" charset="0"/>
              </a:rPr>
              <a:t>Ciad</a:t>
            </a:r>
            <a:r>
              <a:rPr lang="en-US" altLang="en-US" sz="2000" dirty="0">
                <a:latin typeface="Calibri" panose="020F0502020204030204" pitchFamily="34" charset="0"/>
              </a:rPr>
              <a:t>)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Calibri" panose="020F0502020204030204" pitchFamily="34" charset="0"/>
              </a:rPr>
              <a:t>Colpi</a:t>
            </a:r>
            <a:r>
              <a:rPr lang="en-US" altLang="en-US" sz="2000" dirty="0">
                <a:latin typeface="Calibri" panose="020F0502020204030204" pitchFamily="34" charset="0"/>
              </a:rPr>
              <a:t> di </a:t>
            </a:r>
            <a:r>
              <a:rPr lang="en-US" altLang="en-US" sz="2000" dirty="0" err="1">
                <a:latin typeface="Calibri" panose="020F0502020204030204" pitchFamily="34" charset="0"/>
              </a:rPr>
              <a:t>stato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militari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La </a:t>
            </a:r>
            <a:r>
              <a:rPr lang="en-US" altLang="en-US" sz="2000" dirty="0" err="1">
                <a:latin typeface="Calibri" panose="020F0502020204030204" pitchFamily="34" charset="0"/>
              </a:rPr>
              <a:t>regione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attraversata</a:t>
            </a:r>
            <a:r>
              <a:rPr lang="en-US" altLang="en-US" sz="2000" dirty="0">
                <a:latin typeface="Calibri" panose="020F0502020204030204" pitchFamily="34" charset="0"/>
              </a:rPr>
              <a:t> da </a:t>
            </a:r>
            <a:r>
              <a:rPr lang="en-US" altLang="en-US" sz="2000" dirty="0" err="1">
                <a:latin typeface="Calibri" panose="020F0502020204030204" pitchFamily="34" charset="0"/>
              </a:rPr>
              <a:t>movimenti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jadhisti</a:t>
            </a:r>
            <a:r>
              <a:rPr lang="en-US" altLang="en-US" sz="2000" dirty="0">
                <a:latin typeface="Calibri" panose="020F0502020204030204" pitchFamily="34" charset="0"/>
              </a:rPr>
              <a:t>. </a:t>
            </a:r>
          </a:p>
          <a:p>
            <a:pPr marL="228600"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Islam e </a:t>
            </a:r>
            <a:r>
              <a:rPr lang="en-US" altLang="en-US" sz="2000" dirty="0" err="1">
                <a:latin typeface="Calibri" panose="020F0502020204030204" pitchFamily="34" charset="0"/>
              </a:rPr>
              <a:t>chiese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</a:rPr>
              <a:t>pentecostali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3587" cy="6858000"/>
          </a:xfrm>
          <a:prstGeom prst="rect">
            <a:avLst/>
          </a:prstGeom>
          <a:solidFill>
            <a:srgbClr val="445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9094680" y="618681"/>
            <a:ext cx="261421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Africa australe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418" y="484632"/>
            <a:ext cx="8130074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1" r="1" b="6525"/>
          <a:stretch/>
        </p:blipFill>
        <p:spPr bwMode="auto">
          <a:xfrm>
            <a:off x="976378" y="942538"/>
            <a:ext cx="7164154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58838"/>
          </a:xfrm>
          <a:ln/>
        </p:spPr>
        <p:txBody>
          <a:bodyPr lIns="0" tIns="4428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/>
              <a:t>Africa australe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368425"/>
            <a:ext cx="10515600" cy="5327650"/>
          </a:xfrm>
          <a:ln/>
        </p:spPr>
        <p:txBody>
          <a:bodyPr lIns="0" tIns="24120" rIns="0" bIns="0"/>
          <a:lstStyle/>
          <a:p>
            <a:pPr marL="106363" indent="0" algn="ctr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sz="3200" b="1" dirty="0" err="1"/>
              <a:t>Colonie</a:t>
            </a:r>
            <a:r>
              <a:rPr lang="en-US" altLang="en-US" sz="3200" b="1" dirty="0"/>
              <a:t> di </a:t>
            </a:r>
            <a:r>
              <a:rPr lang="en-US" altLang="en-US" sz="3200" b="1" i="1" dirty="0"/>
              <a:t>settler </a:t>
            </a:r>
          </a:p>
          <a:p>
            <a:pPr marL="106363" indent="0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sz="3200" dirty="0" err="1"/>
              <a:t>Risorse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minerarie</a:t>
            </a:r>
            <a:endParaRPr lang="en-US" altLang="en-US" sz="3200" dirty="0"/>
          </a:p>
          <a:p>
            <a:pPr marL="106363" indent="0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sz="3200" dirty="0"/>
              <a:t>La </a:t>
            </a:r>
            <a:r>
              <a:rPr lang="en-US" altLang="en-US" sz="3200" dirty="0" err="1"/>
              <a:t>comune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storia</a:t>
            </a:r>
            <a:r>
              <a:rPr lang="en-US" altLang="en-US" sz="3200" dirty="0"/>
              <a:t> di </a:t>
            </a:r>
            <a:r>
              <a:rPr lang="en-US" altLang="en-US" sz="3200" dirty="0" err="1"/>
              <a:t>emigrazione</a:t>
            </a:r>
            <a:r>
              <a:rPr lang="en-US" altLang="en-US" sz="3200" dirty="0"/>
              <a:t> verso le </a:t>
            </a:r>
            <a:r>
              <a:rPr lang="en-US" altLang="en-US" sz="3200" dirty="0" err="1"/>
              <a:t>aree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minerarie</a:t>
            </a:r>
            <a:r>
              <a:rPr lang="en-US" altLang="en-US" sz="3200" dirty="0"/>
              <a:t> e </a:t>
            </a:r>
            <a:r>
              <a:rPr lang="en-US" altLang="en-US" sz="3200" dirty="0" err="1"/>
              <a:t>agricole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più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produttive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Mozambico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riserva</a:t>
            </a:r>
            <a:r>
              <a:rPr lang="en-US" altLang="en-US" sz="3200" dirty="0"/>
              <a:t> di forza-</a:t>
            </a:r>
            <a:r>
              <a:rPr lang="en-US" altLang="en-US" sz="3200" dirty="0" err="1"/>
              <a:t>lavoro</a:t>
            </a:r>
            <a:r>
              <a:rPr lang="en-US" altLang="en-US" sz="3200" dirty="0"/>
              <a:t> per il Sud Africa)</a:t>
            </a:r>
          </a:p>
          <a:p>
            <a:pPr marL="106363" indent="0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sz="3200" dirty="0"/>
              <a:t>Lotte di </a:t>
            </a:r>
            <a:r>
              <a:rPr lang="en-US" altLang="en-US" sz="3200" dirty="0" err="1"/>
              <a:t>liberazione</a:t>
            </a:r>
            <a:endParaRPr lang="en-US" altLang="en-US" sz="3200" dirty="0"/>
          </a:p>
          <a:p>
            <a:pPr marL="106363" indent="0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sz="3200" dirty="0" err="1"/>
              <a:t>Conflitti</a:t>
            </a:r>
            <a:r>
              <a:rPr lang="en-US" altLang="en-US" sz="3200" dirty="0"/>
              <a:t> e guerre </a:t>
            </a:r>
            <a:r>
              <a:rPr lang="en-US" altLang="en-US" sz="3200" dirty="0" err="1"/>
              <a:t>civili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Mozambico</a:t>
            </a:r>
            <a:r>
              <a:rPr lang="en-US" altLang="en-US" sz="3200" dirty="0"/>
              <a:t> e Zimbabwe</a:t>
            </a:r>
          </a:p>
          <a:p>
            <a:pPr marL="0" indent="0">
              <a:buClrTx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sz="3200" dirty="0"/>
              <a:t>  </a:t>
            </a:r>
            <a:r>
              <a:rPr lang="en-US" altLang="en-US" sz="3600" b="1" dirty="0"/>
              <a:t>Apartheid</a:t>
            </a:r>
            <a:endParaRPr lang="en-US" alt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05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355652" y="552182"/>
            <a:ext cx="5999621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5200">
                <a:solidFill>
                  <a:schemeClr val="tx1"/>
                </a:solidFill>
              </a:rPr>
              <a:t>Africa orientale</a:t>
            </a:r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691EAE86-00D3-41F7-BCEC-4DE354CC4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" b="1"/>
          <a:stretch/>
        </p:blipFill>
        <p:spPr>
          <a:xfrm>
            <a:off x="20" y="10"/>
            <a:ext cx="4993635" cy="68579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/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b="1"/>
              <a:t>Africa Orientale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10515600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Il </a:t>
            </a:r>
            <a:r>
              <a:rPr lang="en-US" altLang="en-US" sz="2400" dirty="0" err="1">
                <a:latin typeface="Calibri" panose="020F0502020204030204" pitchFamily="34" charset="0"/>
              </a:rPr>
              <a:t>Nilo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La porta </a:t>
            </a:r>
            <a:r>
              <a:rPr lang="en-US" altLang="en-US" sz="2800" b="1" dirty="0" err="1">
                <a:latin typeface="Calibri" panose="020F0502020204030204" pitchFamily="34" charset="0"/>
              </a:rPr>
              <a:t>dell'Oriente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e le </a:t>
            </a:r>
            <a:r>
              <a:rPr lang="en-US" altLang="en-US" sz="2400" dirty="0" err="1">
                <a:latin typeface="Calibri" panose="020F0502020204030204" pitchFamily="34" charset="0"/>
              </a:rPr>
              <a:t>popolazioni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costiere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b="1" dirty="0" err="1">
                <a:latin typeface="Calibri" panose="020F0502020204030204" pitchFamily="34" charset="0"/>
              </a:rPr>
              <a:t>Competizione</a:t>
            </a:r>
            <a:r>
              <a:rPr lang="en-US" altLang="en-US" sz="2400" dirty="0">
                <a:latin typeface="Calibri" panose="020F0502020204030204" pitchFamily="34" charset="0"/>
              </a:rPr>
              <a:t> per il </a:t>
            </a:r>
            <a:r>
              <a:rPr lang="en-US" altLang="en-US" sz="2400" dirty="0" err="1">
                <a:latin typeface="Calibri" panose="020F0502020204030204" pitchFamily="34" charset="0"/>
              </a:rPr>
              <a:t>controllo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strategico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della</a:t>
            </a:r>
            <a:r>
              <a:rPr lang="en-US" altLang="en-US" sz="2400" dirty="0">
                <a:latin typeface="Calibri" panose="020F0502020204030204" pitchFamily="34" charset="0"/>
              </a:rPr>
              <a:t> via per le Indie e per </a:t>
            </a:r>
            <a:r>
              <a:rPr lang="en-US" altLang="en-US" sz="2400" dirty="0" err="1">
                <a:latin typeface="Calibri" panose="020F0502020204030204" pitchFamily="34" charset="0"/>
              </a:rPr>
              <a:t>l'espansione</a:t>
            </a:r>
            <a:r>
              <a:rPr lang="en-US" altLang="en-US" sz="2400" dirty="0">
                <a:latin typeface="Calibri" panose="020F0502020204030204" pitchFamily="34" charset="0"/>
              </a:rPr>
              <a:t> verso </a:t>
            </a:r>
            <a:r>
              <a:rPr lang="en-US" altLang="en-US" sz="2400" dirty="0" err="1">
                <a:latin typeface="Calibri" panose="020F0502020204030204" pitchFamily="34" charset="0"/>
              </a:rPr>
              <a:t>l'interno</a:t>
            </a:r>
            <a:r>
              <a:rPr lang="en-US" altLang="en-US" sz="2400" dirty="0">
                <a:latin typeface="Calibri" panose="020F0502020204030204" pitchFamily="34" charset="0"/>
              </a:rPr>
              <a:t> (</a:t>
            </a:r>
            <a:r>
              <a:rPr lang="en-US" altLang="en-US" sz="2400" dirty="0" err="1">
                <a:latin typeface="Calibri" panose="020F0502020204030204" pitchFamily="34" charset="0"/>
              </a:rPr>
              <a:t>Inghilterra</a:t>
            </a:r>
            <a:r>
              <a:rPr lang="en-US" altLang="en-US" sz="2400" dirty="0">
                <a:latin typeface="Calibri" panose="020F0502020204030204" pitchFamily="34" charset="0"/>
              </a:rPr>
              <a:t>,  Francia,  Germania, Italia)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</a:rPr>
              <a:t>Madagascar</a:t>
            </a:r>
            <a:r>
              <a:rPr lang="en-US" altLang="en-US" sz="2400" dirty="0">
                <a:latin typeface="Calibri" panose="020F0502020204030204" pitchFamily="34" charset="0"/>
              </a:rPr>
              <a:t> 1947-48: la </a:t>
            </a:r>
            <a:r>
              <a:rPr lang="en-US" altLang="en-US" sz="2400" dirty="0" err="1">
                <a:latin typeface="Calibri" panose="020F0502020204030204" pitchFamily="34" charset="0"/>
              </a:rPr>
              <a:t>repressione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</a:rPr>
              <a:t>Kenya</a:t>
            </a:r>
            <a:r>
              <a:rPr lang="en-US" altLang="en-US" sz="2400" dirty="0">
                <a:latin typeface="Calibri" panose="020F0502020204030204" pitchFamily="34" charset="0"/>
              </a:rPr>
              <a:t>: </a:t>
            </a:r>
            <a:r>
              <a:rPr lang="en-US" altLang="en-US" sz="2400" dirty="0" err="1">
                <a:latin typeface="Calibri" panose="020F0502020204030204" pitchFamily="34" charset="0"/>
              </a:rPr>
              <a:t>colonia</a:t>
            </a:r>
            <a:r>
              <a:rPr lang="en-US" altLang="en-US" sz="2400" dirty="0">
                <a:latin typeface="Calibri" panose="020F0502020204030204" pitchFamily="34" charset="0"/>
              </a:rPr>
              <a:t> di </a:t>
            </a:r>
            <a:r>
              <a:rPr lang="en-US" altLang="en-US" sz="2400" i="1" dirty="0">
                <a:latin typeface="Calibri" panose="020F0502020204030204" pitchFamily="34" charset="0"/>
              </a:rPr>
              <a:t>settler</a:t>
            </a:r>
            <a:r>
              <a:rPr lang="en-US" altLang="en-US" sz="2400" dirty="0">
                <a:latin typeface="Calibri" panose="020F0502020204030204" pitchFamily="34" charset="0"/>
              </a:rPr>
              <a:t>. Anni ’50, la </a:t>
            </a:r>
            <a:r>
              <a:rPr lang="en-US" altLang="en-US" sz="2400" dirty="0" err="1">
                <a:latin typeface="Calibri" panose="020F0502020204030204" pitchFamily="34" charset="0"/>
              </a:rPr>
              <a:t>guerra</a:t>
            </a:r>
            <a:r>
              <a:rPr lang="en-US" altLang="en-US" sz="2400" dirty="0">
                <a:latin typeface="Calibri" panose="020F0502020204030204" pitchFamily="34" charset="0"/>
              </a:rPr>
              <a:t> Mau </a:t>
            </a:r>
            <a:r>
              <a:rPr lang="en-US" altLang="en-US" sz="2400" dirty="0" err="1">
                <a:latin typeface="Calibri" panose="020F0502020204030204" pitchFamily="34" charset="0"/>
              </a:rPr>
              <a:t>mau</a:t>
            </a:r>
            <a:r>
              <a:rPr lang="en-US" altLang="en-US" sz="2400" dirty="0">
                <a:latin typeface="Calibri" panose="020F0502020204030204" pitchFamily="34" charset="0"/>
              </a:rPr>
              <a:t> e </a:t>
            </a:r>
            <a:r>
              <a:rPr lang="en-US" altLang="en-US" sz="2400" dirty="0" err="1">
                <a:latin typeface="Calibri" panose="020F0502020204030204" pitchFamily="34" charset="0"/>
              </a:rPr>
              <a:t>repressione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</a:rPr>
              <a:t>Rwanda</a:t>
            </a:r>
            <a:r>
              <a:rPr lang="en-US" altLang="en-US" sz="2400" dirty="0">
                <a:latin typeface="Calibri" panose="020F0502020204030204" pitchFamily="34" charset="0"/>
              </a:rPr>
              <a:t>: le cause e le </a:t>
            </a:r>
            <a:r>
              <a:rPr lang="en-US" altLang="en-US" sz="2400" dirty="0" err="1">
                <a:latin typeface="Calibri" panose="020F0502020204030204" pitchFamily="34" charset="0"/>
              </a:rPr>
              <a:t>conseguenze</a:t>
            </a:r>
            <a:r>
              <a:rPr lang="en-US" altLang="en-US" sz="2400" dirty="0">
                <a:latin typeface="Calibri" panose="020F0502020204030204" pitchFamily="34" charset="0"/>
              </a:rPr>
              <a:t> del </a:t>
            </a:r>
            <a:r>
              <a:rPr lang="en-US" altLang="en-US" sz="2400" dirty="0" err="1">
                <a:latin typeface="Calibri" panose="020F0502020204030204" pitchFamily="34" charset="0"/>
              </a:rPr>
              <a:t>genocidio</a:t>
            </a:r>
            <a:r>
              <a:rPr lang="en-US" altLang="en-US" sz="2400" dirty="0">
                <a:latin typeface="Calibri" panose="020F0502020204030204" pitchFamily="34" charset="0"/>
              </a:rPr>
              <a:t> 1994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</a:rPr>
              <a:t>Burundi</a:t>
            </a:r>
            <a:r>
              <a:rPr lang="en-US" altLang="en-US" sz="2400" dirty="0">
                <a:latin typeface="Calibri" panose="020F0502020204030204" pitchFamily="34" charset="0"/>
              </a:rPr>
              <a:t>: </a:t>
            </a:r>
            <a:r>
              <a:rPr lang="en-US" altLang="en-US" sz="2400" dirty="0" err="1">
                <a:latin typeface="Calibri" panose="020F0502020204030204" pitchFamily="34" charset="0"/>
              </a:rPr>
              <a:t>colpi</a:t>
            </a:r>
            <a:r>
              <a:rPr lang="en-US" altLang="en-US" sz="2400" dirty="0">
                <a:latin typeface="Calibri" panose="020F0502020204030204" pitchFamily="34" charset="0"/>
              </a:rPr>
              <a:t> di </a:t>
            </a:r>
            <a:r>
              <a:rPr lang="en-US" altLang="en-US" sz="2400" dirty="0" err="1">
                <a:latin typeface="Calibri" panose="020F0502020204030204" pitchFamily="34" charset="0"/>
              </a:rPr>
              <a:t>stato</a:t>
            </a:r>
            <a:r>
              <a:rPr lang="en-US" altLang="en-US" sz="2400" dirty="0">
                <a:latin typeface="Calibri" panose="020F0502020204030204" pitchFamily="34" charset="0"/>
              </a:rPr>
              <a:t>, pogroms e </a:t>
            </a:r>
            <a:r>
              <a:rPr lang="en-US" altLang="en-US" sz="2400" dirty="0" err="1">
                <a:latin typeface="Calibri" panose="020F0502020204030204" pitchFamily="34" charset="0"/>
              </a:rPr>
              <a:t>destabilizzazione</a:t>
            </a: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</a:rPr>
              <a:t>politica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</a:rPr>
              <a:t>Tanzania: Julius Nyerere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3587" cy="6858000"/>
          </a:xfrm>
          <a:prstGeom prst="rect">
            <a:avLst/>
          </a:prstGeom>
          <a:solidFill>
            <a:srgbClr val="455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9094680" y="618681"/>
            <a:ext cx="261421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3600" b="1">
                <a:solidFill>
                  <a:srgbClr val="FFFFFF"/>
                </a:solidFill>
              </a:rPr>
              <a:t>Africa centrale 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418" y="484632"/>
            <a:ext cx="8130074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r="-2" b="-2"/>
          <a:stretch/>
        </p:blipFill>
        <p:spPr bwMode="auto">
          <a:xfrm>
            <a:off x="976378" y="942538"/>
            <a:ext cx="7164154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87400"/>
          </a:xfrm>
          <a:ln/>
        </p:spPr>
        <p:txBody>
          <a:bodyPr lIns="0" tIns="4428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b="1"/>
              <a:t>Africa centrale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11300"/>
            <a:ext cx="10515600" cy="4664075"/>
          </a:xfrm>
          <a:ln/>
        </p:spPr>
        <p:txBody>
          <a:bodyPr lIns="0" tIns="28080" rIns="0" bIns="0"/>
          <a:lstStyle/>
          <a:p>
            <a:pPr marL="430213" indent="-323850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dirty="0"/>
              <a:t>Africa equatorial area del </a:t>
            </a:r>
            <a:r>
              <a:rPr lang="en-US" altLang="en-US" dirty="0" err="1"/>
              <a:t>massimo</a:t>
            </a:r>
            <a:r>
              <a:rPr lang="en-US" altLang="en-US" dirty="0"/>
              <a:t> </a:t>
            </a:r>
            <a:r>
              <a:rPr lang="en-US" altLang="en-US" dirty="0" err="1"/>
              <a:t>sfruttamento</a:t>
            </a:r>
            <a:r>
              <a:rPr lang="en-US" altLang="en-US" dirty="0"/>
              <a:t> </a:t>
            </a:r>
            <a:r>
              <a:rPr lang="en-US" altLang="en-US" dirty="0" err="1"/>
              <a:t>coloniale</a:t>
            </a:r>
            <a:endParaRPr lang="en-US" altLang="en-US" dirty="0"/>
          </a:p>
          <a:p>
            <a:pPr marL="430213" indent="-323850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dirty="0"/>
              <a:t>La Repubblica </a:t>
            </a:r>
            <a:r>
              <a:rPr lang="en-US" altLang="en-US" dirty="0" err="1"/>
              <a:t>Centroafricana</a:t>
            </a:r>
            <a:endParaRPr lang="en-US" altLang="en-US" dirty="0"/>
          </a:p>
          <a:p>
            <a:pPr marL="430213" indent="-323850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b="1" dirty="0"/>
              <a:t>Il Congo</a:t>
            </a:r>
            <a:r>
              <a:rPr lang="en-US" altLang="en-US" dirty="0"/>
              <a:t>: </a:t>
            </a:r>
            <a:r>
              <a:rPr lang="en-US" altLang="en-US" dirty="0" err="1"/>
              <a:t>dallo</a:t>
            </a:r>
            <a:r>
              <a:rPr lang="en-US" altLang="en-US" dirty="0"/>
              <a:t> </a:t>
            </a:r>
            <a:r>
              <a:rPr lang="en-US" altLang="en-US" dirty="0" err="1"/>
              <a:t>stato</a:t>
            </a:r>
            <a:r>
              <a:rPr lang="en-US" altLang="en-US" dirty="0"/>
              <a:t> libero di </a:t>
            </a:r>
            <a:r>
              <a:rPr lang="en-US" altLang="en-US" b="1" dirty="0"/>
              <a:t>Re Leopoldo </a:t>
            </a:r>
            <a:r>
              <a:rPr lang="en-US" altLang="en-US" dirty="0" err="1"/>
              <a:t>alla</a:t>
            </a:r>
            <a:r>
              <a:rPr lang="en-US" altLang="en-US" dirty="0"/>
              <a:t> </a:t>
            </a:r>
            <a:r>
              <a:rPr lang="en-US" altLang="en-US" dirty="0" err="1"/>
              <a:t>colonia</a:t>
            </a:r>
            <a:r>
              <a:rPr lang="en-US" altLang="en-US" dirty="0"/>
              <a:t> belga </a:t>
            </a:r>
            <a:r>
              <a:rPr lang="en-US" altLang="en-US" dirty="0" err="1"/>
              <a:t>all'indipendenza</a:t>
            </a:r>
            <a:r>
              <a:rPr lang="en-US" altLang="en-US" dirty="0"/>
              <a:t> (1960)</a:t>
            </a:r>
          </a:p>
          <a:p>
            <a:pPr marL="430213" indent="-323850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  <a:tab pos="10134600" algn="l"/>
              </a:tabLst>
            </a:pPr>
            <a:r>
              <a:rPr lang="en-US" altLang="en-US" dirty="0"/>
              <a:t>Il Congo Brazzaville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35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4129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6F68443B-0230-47B1-81F8-3F80CA124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73" y="643466"/>
            <a:ext cx="5969794" cy="5566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1753" y="1075188"/>
            <a:ext cx="1562471" cy="1172973"/>
            <a:chOff x="9160561" y="1075188"/>
            <a:chExt cx="1562267" cy="117297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CAE5CF8-1B88-438C-9059-C0D476E8BCAA}"/>
              </a:ext>
            </a:extLst>
          </p:cNvPr>
          <p:cNvSpPr txBox="1"/>
          <p:nvPr/>
        </p:nvSpPr>
        <p:spPr>
          <a:xfrm>
            <a:off x="2253966" y="35927"/>
            <a:ext cx="73914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en-US" sz="3600" b="1" dirty="0">
                <a:solidFill>
                  <a:schemeClr val="tx1"/>
                </a:solidFill>
              </a:rPr>
              <a:t>Le colonie</a:t>
            </a:r>
          </a:p>
        </p:txBody>
      </p:sp>
    </p:spTree>
    <p:extLst>
      <p:ext uri="{BB962C8B-B14F-4D97-AF65-F5344CB8AC3E}">
        <p14:creationId xmlns:p14="http://schemas.microsoft.com/office/powerpoint/2010/main" val="277506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96838"/>
            <a:ext cx="939800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365125"/>
            <a:ext cx="10515600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24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en-US" sz="1400" dirty="0"/>
              <a:t>Crime after Jihad : </a:t>
            </a:r>
            <a:r>
              <a:rPr lang="it-IT" altLang="en-US" sz="1400" dirty="0" err="1"/>
              <a:t>armed</a:t>
            </a:r>
            <a:r>
              <a:rPr lang="it-IT" altLang="en-US" sz="1400" dirty="0"/>
              <a:t> groups, the state and </a:t>
            </a:r>
            <a:r>
              <a:rPr lang="it-IT" altLang="en-US" sz="1400" dirty="0" err="1"/>
              <a:t>illicit</a:t>
            </a:r>
            <a:r>
              <a:rPr lang="it-IT" altLang="en-US" sz="1400" dirty="0"/>
              <a:t> business in post-</a:t>
            </a:r>
            <a:r>
              <a:rPr lang="it-IT" altLang="en-US" sz="1400" dirty="0" err="1"/>
              <a:t>conflict</a:t>
            </a:r>
            <a:r>
              <a:rPr lang="it-IT" altLang="en-US" sz="1400" dirty="0"/>
              <a:t> Mali / Ivan </a:t>
            </a:r>
            <a:r>
              <a:rPr lang="it-IT" altLang="en-US" sz="1400" dirty="0" err="1"/>
              <a:t>Briscoe</a:t>
            </a:r>
            <a:r>
              <a:rPr lang="it-IT" altLang="en-US" sz="1400" dirty="0"/>
              <a:t>. -The Hague : </a:t>
            </a:r>
            <a:r>
              <a:rPr lang="it-IT" altLang="en-US" sz="1400" dirty="0" err="1"/>
              <a:t>Clingendael</a:t>
            </a:r>
            <a:r>
              <a:rPr lang="it-IT" altLang="en-US" sz="1400" dirty="0"/>
              <a:t>,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927" y="311449"/>
            <a:ext cx="4332871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3046" y="742951"/>
            <a:ext cx="3477078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Paesi con alte percentuali di rifugiati e sfollati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5069" y="492573"/>
            <a:ext cx="551324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/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000" b="1"/>
              <a:t>Le politiche e la legislazione sulla terra sono parte integrante del processo di costruzione dello stato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38200" y="2952750"/>
            <a:ext cx="10515600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S. Berry, </a:t>
            </a:r>
            <a:r>
              <a:rPr lang="en-US" altLang="en-US" sz="2800" i="1">
                <a:latin typeface="Calibri" panose="020F0502020204030204" pitchFamily="34" charset="0"/>
              </a:rPr>
              <a:t>Debating the Land Question in Africa</a:t>
            </a:r>
            <a:r>
              <a:rPr lang="en-US" altLang="en-US" sz="2800">
                <a:latin typeface="Calibri" panose="020F0502020204030204" pitchFamily="34" charset="0"/>
              </a:rPr>
              <a:t>, “Comparative Studies in Society and History”, vol. 44, n.4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47700" y="863600"/>
            <a:ext cx="105156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5425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Letteratura di riferimento</a:t>
            </a:r>
            <a:r>
              <a:rPr lang="en-US" altLang="en-US" sz="2800">
                <a:latin typeface="Calibri" panose="020F0502020204030204" pitchFamily="34" charset="0"/>
              </a:rPr>
              <a:t>:</a:t>
            </a:r>
          </a:p>
          <a:p>
            <a:pPr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Annamaria Gentili, </a:t>
            </a:r>
            <a:r>
              <a:rPr lang="en-US" altLang="en-US" sz="2800" i="1">
                <a:latin typeface="Calibri" panose="020F0502020204030204" pitchFamily="34" charset="0"/>
              </a:rPr>
              <a:t>Lo stato in Africa subsahariana: da sudditi a cittadini</a:t>
            </a:r>
            <a:r>
              <a:rPr lang="en-US" altLang="en-US" sz="2800">
                <a:latin typeface="Calibri" panose="020F0502020204030204" pitchFamily="34" charset="0"/>
              </a:rPr>
              <a:t>, “Scienza e politica”, n. 34, 2006</a:t>
            </a:r>
          </a:p>
          <a:p>
            <a:pPr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Gian Paolo Calchi Novati, Pierluigi Valsecchi, </a:t>
            </a:r>
            <a:r>
              <a:rPr lang="en-US" altLang="en-US" sz="2800" i="1">
                <a:latin typeface="Calibri" panose="020F0502020204030204" pitchFamily="34" charset="0"/>
              </a:rPr>
              <a:t>La storia ritrovata. Dalle prime forme politiche agli stati nazionali</a:t>
            </a:r>
            <a:r>
              <a:rPr lang="en-US" altLang="en-US" sz="2800">
                <a:latin typeface="Calibri" panose="020F0502020204030204" pitchFamily="34" charset="0"/>
              </a:rPr>
              <a:t>,  Carocci 2016 (seconda ed.)</a:t>
            </a:r>
          </a:p>
          <a:p>
            <a:pPr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A. M. Gentili, </a:t>
            </a:r>
            <a:r>
              <a:rPr lang="en-US" altLang="en-US" sz="2800" i="1">
                <a:latin typeface="Calibri" panose="020F0502020204030204" pitchFamily="34" charset="0"/>
              </a:rPr>
              <a:t>Il Leone e il cacciatore. Storia dell’Africa subsahariana</a:t>
            </a:r>
            <a:r>
              <a:rPr lang="en-US" altLang="en-US" sz="2800">
                <a:latin typeface="Calibri" panose="020F0502020204030204" pitchFamily="34" charset="0"/>
              </a:rPr>
              <a:t>, Carocci, 2008</a:t>
            </a:r>
          </a:p>
          <a:p>
            <a:pPr indent="-227013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Marcella Emiliani, </a:t>
            </a:r>
            <a:r>
              <a:rPr lang="en-US" altLang="en-US" sz="2800" i="1">
                <a:latin typeface="Calibri" panose="020F0502020204030204" pitchFamily="34" charset="0"/>
              </a:rPr>
              <a:t>Islam e Democrazia: il Maghreb</a:t>
            </a:r>
            <a:r>
              <a:rPr lang="en-US" altLang="en-US" sz="2800">
                <a:latin typeface="Calibri" panose="020F0502020204030204" pitchFamily="34" charset="0"/>
              </a:rPr>
              <a:t>, in </a:t>
            </a:r>
            <a:r>
              <a:rPr lang="en-US" altLang="en-US" sz="2800" i="1">
                <a:latin typeface="Calibri" panose="020F0502020204030204" pitchFamily="34" charset="0"/>
              </a:rPr>
              <a:t>Medio Oriente. Una storia dal 1991 a oggi</a:t>
            </a:r>
            <a:r>
              <a:rPr lang="en-US" altLang="en-US" sz="2800">
                <a:latin typeface="Calibri" panose="020F0502020204030204" pitchFamily="34" charset="0"/>
              </a:rPr>
              <a:t>, Laterza 2012, pp. 56-108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365125"/>
            <a:ext cx="10777537" cy="930275"/>
          </a:xfrm>
          <a:ln/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3200" b="1"/>
              <a:t>54 stati  + 2 non riconosciuti (Sahara Occidentale e Somaliland)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07231" y="1066800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il </a:t>
            </a:r>
            <a:r>
              <a:rPr lang="en-US" altLang="en-US" sz="2800" dirty="0" err="1">
                <a:latin typeface="Calibri" panose="020F0502020204030204" pitchFamily="34" charset="0"/>
              </a:rPr>
              <a:t>continente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più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frammentato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l’ultimo</a:t>
            </a:r>
            <a:r>
              <a:rPr lang="en-US" altLang="en-US" sz="2800" dirty="0">
                <a:latin typeface="Calibri" panose="020F0502020204030204" pitchFamily="34" charset="0"/>
              </a:rPr>
              <a:t> a </a:t>
            </a:r>
            <a:r>
              <a:rPr lang="en-US" altLang="en-US" sz="2800" dirty="0" err="1">
                <a:latin typeface="Calibri" panose="020F0502020204030204" pitchFamily="34" charset="0"/>
              </a:rPr>
              <a:t>essere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colonizzato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formalmente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l’ultimo</a:t>
            </a:r>
            <a:r>
              <a:rPr lang="en-US" altLang="en-US" sz="2800" dirty="0">
                <a:latin typeface="Calibri" panose="020F0502020204030204" pitchFamily="34" charset="0"/>
              </a:rPr>
              <a:t> a </a:t>
            </a:r>
            <a:r>
              <a:rPr lang="en-US" altLang="en-US" sz="2800" dirty="0" err="1">
                <a:latin typeface="Calibri" panose="020F0502020204030204" pitchFamily="34" charset="0"/>
              </a:rPr>
              <a:t>essere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decolonizzato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abitanti</a:t>
            </a:r>
            <a:r>
              <a:rPr lang="en-US" altLang="en-US" sz="2800" dirty="0">
                <a:latin typeface="Calibri" panose="020F0502020204030204" pitchFamily="34" charset="0"/>
              </a:rPr>
              <a:t>: 1,300.000.000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Paese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più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esteso</a:t>
            </a:r>
            <a:r>
              <a:rPr lang="en-US" altLang="en-US" sz="2800" dirty="0">
                <a:latin typeface="Calibri" panose="020F0502020204030204" pitchFamily="34" charset="0"/>
              </a:rPr>
              <a:t>: Algeria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Paese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più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popolato</a:t>
            </a:r>
            <a:r>
              <a:rPr lang="en-US" altLang="en-US" sz="2800" dirty="0">
                <a:latin typeface="Calibri" panose="020F0502020204030204" pitchFamily="34" charset="0"/>
              </a:rPr>
              <a:t>: Nigeria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Calibri" panose="020F0502020204030204" pitchFamily="34" charset="0"/>
              </a:rPr>
              <a:t>densità</a:t>
            </a:r>
            <a:r>
              <a:rPr lang="en-US" altLang="en-US" sz="2800" dirty="0">
                <a:latin typeface="Calibri" panose="020F0502020204030204" pitchFamily="34" charset="0"/>
              </a:rPr>
              <a:t> di </a:t>
            </a:r>
            <a:r>
              <a:rPr lang="en-US" altLang="en-US" sz="2800" dirty="0" err="1">
                <a:latin typeface="Calibri" panose="020F0502020204030204" pitchFamily="34" charset="0"/>
              </a:rPr>
              <a:t>popolazione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più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alta</a:t>
            </a:r>
            <a:r>
              <a:rPr lang="en-US" altLang="en-US" sz="2800" dirty="0">
                <a:latin typeface="Calibri" panose="020F0502020204030204" pitchFamily="34" charset="0"/>
              </a:rPr>
              <a:t> : Rwanda e Burundi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905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81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6923" y="1153572"/>
            <a:ext cx="3200817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Capire la storia politica dell’Africa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1385" y="2455479"/>
            <a:ext cx="408396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47887" y="591344"/>
            <a:ext cx="6907390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5425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228600" defTabSz="914400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Pct val="45000"/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tx1"/>
                </a:solidFill>
                <a:latin typeface="Aharoni" panose="020B0604020202020204" pitchFamily="2" charset="-79"/>
                <a:ea typeface="+mn-ea"/>
                <a:cs typeface="Aharoni" panose="020B0604020202020204" pitchFamily="2" charset="-79"/>
              </a:rPr>
              <a:t>The Africanist is akin to a person learning a foreign language who must translate every word back into his/her mother tongue,  in the process missing precisely what is new in the new experience</a:t>
            </a:r>
          </a:p>
          <a:p>
            <a:pPr indent="-228600" defTabSz="914400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chemeClr val="tx1"/>
                </a:solidFill>
                <a:latin typeface="+mn-lt"/>
                <a:ea typeface="+mn-ea"/>
              </a:rPr>
              <a:t>Tribù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  <a:latin typeface="+mn-lt"/>
                <a:ea typeface="+mn-ea"/>
              </a:rPr>
              <a:t>Etnia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  <a:latin typeface="+mn-lt"/>
                <a:ea typeface="+mn-ea"/>
              </a:rPr>
              <a:t>Nazione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en-US" sz="2000" b="1" dirty="0" err="1">
                <a:solidFill>
                  <a:schemeClr val="tx1"/>
                </a:solidFill>
                <a:latin typeface="+mn-lt"/>
                <a:ea typeface="+mn-ea"/>
              </a:rPr>
              <a:t>Stato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  <a:ea typeface="+mn-ea"/>
              </a:rPr>
              <a:t>: 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processi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storici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che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si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sono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evoluti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condizioni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concrete sempre diverse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nello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spazio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e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nel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tempo</a:t>
            </a:r>
          </a:p>
          <a:p>
            <a:pPr indent="-228600" defTabSz="914400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chemeClr val="tx1"/>
                </a:solidFill>
                <a:latin typeface="+mn-lt"/>
                <a:ea typeface="+mn-ea"/>
              </a:rPr>
              <a:t>Cittadinanza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+mn-lt"/>
                <a:ea typeface="+mn-ea"/>
              </a:rPr>
              <a:t>società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+mn-ea"/>
              </a:rPr>
              <a:t> civile</a:t>
            </a:r>
          </a:p>
          <a:p>
            <a:pPr indent="-228600" defTabSz="914400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chemeClr val="tx1"/>
                </a:solidFill>
                <a:latin typeface="+mn-lt"/>
                <a:ea typeface="+mn-ea"/>
              </a:rPr>
              <a:t>Globalizzazione</a:t>
            </a:r>
            <a:endParaRPr lang="en-US" altLang="en-US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M. Mamdani, </a:t>
            </a:r>
            <a:r>
              <a:rPr lang="en-US" altLang="en-US" i="1" dirty="0">
                <a:solidFill>
                  <a:schemeClr val="tx1"/>
                </a:solidFill>
                <a:latin typeface="+mn-lt"/>
                <a:ea typeface="+mn-ea"/>
              </a:rPr>
              <a:t>What is a Tribe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, in </a:t>
            </a:r>
            <a:r>
              <a:rPr lang="en-US" altLang="en-US" i="1" dirty="0">
                <a:solidFill>
                  <a:schemeClr val="tx1"/>
                </a:solidFill>
                <a:latin typeface="+mn-lt"/>
                <a:ea typeface="+mn-ea"/>
              </a:rPr>
              <a:t>London Review of Books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, vol. 34, n. 7, 13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settembre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828443" y="228600"/>
            <a:ext cx="10515600" cy="787400"/>
          </a:xfrm>
          <a:ln/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 b="1">
                <a:latin typeface="Calibri Light" panose="020F0302020204030204" pitchFamily="34" charset="0"/>
              </a:rPr>
              <a:t>Periodizzazione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93556" y="1145381"/>
            <a:ext cx="10250487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5425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2800" b="1" i="1" dirty="0">
                <a:cs typeface="Arial" panose="020B0604020202020204" pitchFamily="34" charset="0"/>
              </a:rPr>
              <a:t>La </a:t>
            </a:r>
            <a:r>
              <a:rPr lang="en-US" altLang="en-US" sz="2800" b="1" i="1" dirty="0" err="1">
                <a:cs typeface="Arial" panose="020B0604020202020204" pitchFamily="34" charset="0"/>
              </a:rPr>
              <a:t>tratta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atlantica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degli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cs typeface="Arial" panose="020B0604020202020204" pitchFamily="34" charset="0"/>
              </a:rPr>
              <a:t>schiavi</a:t>
            </a:r>
            <a:r>
              <a:rPr lang="en-US" altLang="en-US" sz="2800" b="1" i="1" dirty="0">
                <a:cs typeface="Arial" panose="020B0604020202020204" pitchFamily="34" charset="0"/>
              </a:rPr>
              <a:t> </a:t>
            </a:r>
            <a:r>
              <a:rPr lang="en-US" altLang="en-US" sz="2800" b="1" i="1" dirty="0">
                <a:latin typeface="Calibri" panose="020F0502020204030204" pitchFamily="34" charset="0"/>
              </a:rPr>
              <a:t>(XV-XIX </a:t>
            </a:r>
            <a:r>
              <a:rPr lang="en-US" altLang="en-US" sz="2800" b="1" i="1" dirty="0" err="1">
                <a:latin typeface="Calibri" panose="020F0502020204030204" pitchFamily="34" charset="0"/>
              </a:rPr>
              <a:t>secolo</a:t>
            </a:r>
            <a:r>
              <a:rPr lang="en-US" altLang="en-US" sz="2800" b="1" i="1" dirty="0">
                <a:latin typeface="Calibri" panose="020F0502020204030204" pitchFamily="34" charset="0"/>
              </a:rPr>
              <a:t>)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10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  <a:tab pos="10134600" algn="l"/>
              </a:tabLst>
            </a:pPr>
            <a:r>
              <a:rPr lang="en-US" altLang="en-US" sz="2800" b="1" dirty="0"/>
              <a:t>La </a:t>
            </a:r>
            <a:r>
              <a:rPr lang="en-US" altLang="en-US" sz="2800" b="1" dirty="0" err="1"/>
              <a:t>spartizione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coloniale</a:t>
            </a:r>
            <a:r>
              <a:rPr lang="en-US" altLang="en-US" sz="2800" b="1" dirty="0"/>
              <a:t>: “The Scramble” 1884-85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Congresso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Berlino</a:t>
            </a:r>
            <a:r>
              <a:rPr lang="en-US" altLang="en-US" sz="2800" dirty="0"/>
              <a:t>)</a:t>
            </a:r>
          </a:p>
          <a:p>
            <a:pPr marL="0" indent="0">
              <a:spcBef>
                <a:spcPts val="10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  <a:tab pos="10134600" algn="l"/>
              </a:tabLst>
            </a:pPr>
            <a:endParaRPr lang="en-US" altLang="en-US" sz="2800" dirty="0"/>
          </a:p>
          <a:p>
            <a:pPr marL="0" indent="0">
              <a:spcBef>
                <a:spcPts val="10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  <a:tab pos="10134600" algn="l"/>
              </a:tabLst>
            </a:pPr>
            <a:r>
              <a:rPr lang="en-US" altLang="en-US" sz="2800" b="1" dirty="0"/>
              <a:t>Le </a:t>
            </a:r>
            <a:r>
              <a:rPr lang="en-US" altLang="en-US" sz="2800" b="1" dirty="0" err="1"/>
              <a:t>decolonizzazioni</a:t>
            </a:r>
            <a:r>
              <a:rPr lang="en-US" altLang="en-US" sz="2800" b="1" dirty="0"/>
              <a:t> del secondo </a:t>
            </a:r>
            <a:r>
              <a:rPr lang="en-US" altLang="en-US" sz="2800" b="1" dirty="0" err="1"/>
              <a:t>dopoguerra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dagli</a:t>
            </a:r>
            <a:r>
              <a:rPr lang="en-US" altLang="en-US" sz="2800" b="1" dirty="0"/>
              <a:t> anni ’50; 1957; 1960 e </a:t>
            </a:r>
            <a:r>
              <a:rPr lang="en-US" altLang="en-US" sz="2800" b="1" dirty="0" err="1"/>
              <a:t>seguenti</a:t>
            </a:r>
            <a:r>
              <a:rPr lang="en-US" altLang="en-US" sz="2800" b="1" dirty="0"/>
              <a:t> </a:t>
            </a:r>
          </a:p>
          <a:p>
            <a:pPr marL="0" indent="0">
              <a:spcBef>
                <a:spcPts val="10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  <a:tab pos="10134600" algn="l"/>
              </a:tabLst>
            </a:pPr>
            <a:endParaRPr lang="en-US" altLang="en-US" sz="2800" b="1" dirty="0"/>
          </a:p>
          <a:p>
            <a:pPr marL="0" indent="0">
              <a:spcBef>
                <a:spcPts val="10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  <a:tab pos="10134600" algn="l"/>
              </a:tabLst>
            </a:pPr>
            <a:r>
              <a:rPr lang="en-US" altLang="en-US" sz="2800" b="1" dirty="0"/>
              <a:t>Le </a:t>
            </a:r>
            <a:r>
              <a:rPr lang="en-US" altLang="en-US" sz="2800" b="1" dirty="0" err="1"/>
              <a:t>indipendenze</a:t>
            </a:r>
            <a:r>
              <a:rPr lang="en-US" altLang="en-US" sz="2800" b="1" dirty="0"/>
              <a:t> via lotte </a:t>
            </a:r>
            <a:r>
              <a:rPr lang="en-US" altLang="en-US" sz="2800" b="1" dirty="0" err="1"/>
              <a:t>armate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liberazione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nazionale</a:t>
            </a:r>
            <a:r>
              <a:rPr lang="en-US" altLang="en-US" sz="2800" dirty="0"/>
              <a:t> e </a:t>
            </a:r>
            <a:r>
              <a:rPr lang="en-US" altLang="en-US" sz="2800" dirty="0" err="1"/>
              <a:t>negoziati</a:t>
            </a:r>
            <a:r>
              <a:rPr lang="en-US" altLang="en-US" sz="2800" dirty="0"/>
              <a:t> </a:t>
            </a:r>
            <a:r>
              <a:rPr lang="en-US" altLang="en-US" sz="2800" b="1" dirty="0"/>
              <a:t>Guinea Bissau </a:t>
            </a:r>
            <a:r>
              <a:rPr lang="en-US" altLang="en-US" sz="2800" dirty="0"/>
              <a:t>(1974), </a:t>
            </a:r>
            <a:r>
              <a:rPr lang="en-US" altLang="en-US" sz="2800" b="1" dirty="0"/>
              <a:t>Angola</a:t>
            </a:r>
            <a:r>
              <a:rPr lang="en-US" altLang="en-US" sz="2800" dirty="0"/>
              <a:t> (1975), </a:t>
            </a:r>
            <a:r>
              <a:rPr lang="en-US" altLang="en-US" sz="2800" b="1" dirty="0" err="1"/>
              <a:t>Mozambico</a:t>
            </a:r>
            <a:r>
              <a:rPr lang="en-US" altLang="en-US" sz="2800" dirty="0"/>
              <a:t> (1975), </a:t>
            </a:r>
            <a:r>
              <a:rPr lang="en-US" altLang="en-US" sz="2800" b="1" dirty="0"/>
              <a:t>Zimbabwe</a:t>
            </a:r>
            <a:r>
              <a:rPr lang="en-US" altLang="en-US" sz="2800" dirty="0"/>
              <a:t> (1980), </a:t>
            </a:r>
            <a:r>
              <a:rPr lang="en-US" altLang="en-US" sz="2800" b="1" dirty="0"/>
              <a:t>Sud Africa</a:t>
            </a:r>
            <a:r>
              <a:rPr lang="en-US" altLang="en-US" sz="2800" dirty="0"/>
              <a:t> (1994), </a:t>
            </a:r>
            <a:r>
              <a:rPr lang="en-US" altLang="en-US" sz="2800" b="1" dirty="0"/>
              <a:t>Namibia</a:t>
            </a:r>
            <a:r>
              <a:rPr lang="en-US" altLang="en-US" sz="2800" dirty="0"/>
              <a:t> (1990)</a:t>
            </a:r>
          </a:p>
          <a:p>
            <a:pPr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 rot="11040000">
            <a:off x="-9613900" y="-1330325"/>
            <a:ext cx="10515600" cy="1325562"/>
          </a:xfrm>
          <a:ln/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br>
              <a:rPr lang="en-US" altLang="en-US" sz="4400">
                <a:latin typeface="Calibri Light" panose="020F0302020204030204" pitchFamily="34" charset="0"/>
              </a:rPr>
            </a:br>
            <a:endParaRPr lang="en-US" altLang="en-US" sz="4400">
              <a:latin typeface="Calibri Light" panose="020F030202020403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2163" y="498475"/>
            <a:ext cx="10515600" cy="5549900"/>
          </a:xfrm>
          <a:ln/>
        </p:spPr>
        <p:txBody>
          <a:bodyPr lIns="0" tIns="36360" rIns="0" bIns="0"/>
          <a:lstStyle/>
          <a:p>
            <a:pPr marL="228600" indent="-225425">
              <a:spcBef>
                <a:spcPts val="1000"/>
              </a:spcBef>
              <a:buClrTx/>
              <a:buSzPct val="45000"/>
              <a:buFontTx/>
              <a:buNone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410700" algn="l"/>
                <a:tab pos="10134600" algn="l"/>
              </a:tabLst>
            </a:pPr>
            <a:r>
              <a:rPr lang="en-US" altLang="en-US" sz="3600" b="1" dirty="0"/>
              <a:t>Le parole </a:t>
            </a:r>
            <a:r>
              <a:rPr lang="en-US" altLang="en-US" sz="3600" b="1" dirty="0" err="1"/>
              <a:t>chiave</a:t>
            </a:r>
            <a:endParaRPr lang="en-US" altLang="en-US" sz="3600" b="1" dirty="0"/>
          </a:p>
          <a:p>
            <a:pPr marL="228600" indent="-227013"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410700" algn="l"/>
                <a:tab pos="10134600" algn="l"/>
              </a:tabLst>
            </a:pPr>
            <a:r>
              <a:rPr lang="en-US" altLang="en-US" dirty="0" err="1"/>
              <a:t>Sovranità</a:t>
            </a:r>
            <a:r>
              <a:rPr lang="en-US" altLang="en-US" dirty="0"/>
              <a:t>; </a:t>
            </a:r>
            <a:r>
              <a:rPr lang="en-US" altLang="en-US" dirty="0" err="1"/>
              <a:t>Sviluppo</a:t>
            </a:r>
            <a:r>
              <a:rPr lang="en-US" altLang="en-US" dirty="0"/>
              <a:t>; </a:t>
            </a:r>
            <a:r>
              <a:rPr lang="en-US" altLang="en-US" dirty="0" err="1"/>
              <a:t>Neocolonialismo</a:t>
            </a:r>
            <a:r>
              <a:rPr lang="en-US" altLang="en-US" dirty="0"/>
              <a:t>; Guerra </a:t>
            </a:r>
            <a:r>
              <a:rPr lang="en-US" altLang="en-US" dirty="0" err="1"/>
              <a:t>fredda</a:t>
            </a:r>
            <a:r>
              <a:rPr lang="en-US" altLang="en-US" dirty="0"/>
              <a:t>; </a:t>
            </a:r>
            <a:r>
              <a:rPr lang="en-US" altLang="en-US" dirty="0" err="1"/>
              <a:t>Aggiustamento</a:t>
            </a:r>
            <a:r>
              <a:rPr lang="en-US" altLang="en-US" dirty="0"/>
              <a:t> </a:t>
            </a:r>
            <a:r>
              <a:rPr lang="en-US" altLang="en-US" dirty="0" err="1"/>
              <a:t>strutturale</a:t>
            </a:r>
            <a:r>
              <a:rPr lang="en-US" altLang="en-US" dirty="0"/>
              <a:t>; Governance.</a:t>
            </a:r>
          </a:p>
          <a:p>
            <a:pPr marL="228600" indent="-227013"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410700" algn="l"/>
                <a:tab pos="10134600" algn="l"/>
              </a:tabLst>
            </a:pPr>
            <a:r>
              <a:rPr lang="en-US" altLang="en-US" dirty="0"/>
              <a:t> Il </a:t>
            </a:r>
            <a:r>
              <a:rPr lang="en-US" altLang="en-US" dirty="0" err="1"/>
              <a:t>paradosso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democrazia</a:t>
            </a:r>
            <a:endParaRPr lang="en-US" altLang="en-US" dirty="0"/>
          </a:p>
          <a:p>
            <a:pPr marL="228600" indent="-227013"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410700" algn="l"/>
                <a:tab pos="10134600" algn="l"/>
              </a:tabLst>
            </a:pPr>
            <a:r>
              <a:rPr lang="en-US" altLang="en-US" dirty="0"/>
              <a:t>Prima </a:t>
            </a:r>
            <a:r>
              <a:rPr lang="en-US" altLang="en-US" dirty="0" err="1"/>
              <a:t>vittima</a:t>
            </a:r>
            <a:r>
              <a:rPr lang="en-US" altLang="en-US" dirty="0"/>
              <a:t> </a:t>
            </a:r>
            <a:r>
              <a:rPr lang="en-US" altLang="en-US" dirty="0" err="1"/>
              <a:t>illustre</a:t>
            </a:r>
            <a:r>
              <a:rPr lang="en-US" altLang="en-US" dirty="0"/>
              <a:t> il </a:t>
            </a:r>
            <a:r>
              <a:rPr lang="en-US" altLang="en-US" dirty="0" err="1"/>
              <a:t>presidente</a:t>
            </a:r>
            <a:r>
              <a:rPr lang="en-US" altLang="en-US" dirty="0"/>
              <a:t> del Togo, </a:t>
            </a:r>
            <a:r>
              <a:rPr lang="en-US" altLang="en-US" b="1" dirty="0"/>
              <a:t>Sylvanus </a:t>
            </a:r>
            <a:r>
              <a:rPr lang="en-US" altLang="en-US" b="1" dirty="0" err="1"/>
              <a:t>Olimpio</a:t>
            </a:r>
            <a:r>
              <a:rPr lang="en-US" altLang="en-US" dirty="0"/>
              <a:t> </a:t>
            </a:r>
            <a:r>
              <a:rPr lang="en-US" altLang="en-US" dirty="0" err="1"/>
              <a:t>assassinato</a:t>
            </a:r>
            <a:r>
              <a:rPr lang="en-US" altLang="en-US" dirty="0"/>
              <a:t> la </a:t>
            </a:r>
            <a:r>
              <a:rPr lang="en-US" altLang="en-US" dirty="0" err="1"/>
              <a:t>notte</a:t>
            </a:r>
            <a:r>
              <a:rPr lang="en-US" altLang="en-US" dirty="0"/>
              <a:t> del 12- 13 </a:t>
            </a:r>
            <a:r>
              <a:rPr lang="en-US" altLang="en-US" dirty="0" err="1"/>
              <a:t>gennaio</a:t>
            </a:r>
            <a:r>
              <a:rPr lang="en-US" altLang="en-US" dirty="0"/>
              <a:t> 1963</a:t>
            </a:r>
          </a:p>
          <a:p>
            <a:pPr marL="228600" indent="-227013"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410700" algn="l"/>
                <a:tab pos="10134600" algn="l"/>
              </a:tabLst>
            </a:pPr>
            <a:r>
              <a:rPr lang="en-US" altLang="en-US" b="1" dirty="0"/>
              <a:t>Patrice Lumumba</a:t>
            </a:r>
            <a:r>
              <a:rPr lang="en-US" altLang="en-US" dirty="0"/>
              <a:t>, Repubblica </a:t>
            </a:r>
            <a:r>
              <a:rPr lang="en-US" altLang="en-US" dirty="0" err="1"/>
              <a:t>democratica</a:t>
            </a:r>
            <a:r>
              <a:rPr lang="en-US" altLang="en-US" dirty="0"/>
              <a:t> del Congo – </a:t>
            </a:r>
            <a:r>
              <a:rPr lang="en-US" altLang="en-US" dirty="0" err="1"/>
              <a:t>gennaio</a:t>
            </a:r>
            <a:r>
              <a:rPr lang="en-US" altLang="en-US" dirty="0"/>
              <a:t> 1961</a:t>
            </a:r>
          </a:p>
          <a:p>
            <a:pPr marL="228600" indent="-227013"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410700" algn="l"/>
                <a:tab pos="10134600" algn="l"/>
              </a:tabLst>
            </a:pPr>
            <a:r>
              <a:rPr lang="en-US" altLang="en-US" b="1" dirty="0" err="1"/>
              <a:t>Samora</a:t>
            </a:r>
            <a:r>
              <a:rPr lang="en-US" altLang="en-US" b="1" dirty="0"/>
              <a:t> Machel</a:t>
            </a:r>
            <a:r>
              <a:rPr lang="en-US" altLang="en-US" dirty="0"/>
              <a:t>, </a:t>
            </a:r>
            <a:r>
              <a:rPr lang="en-US" altLang="en-US" dirty="0" err="1"/>
              <a:t>Mozambico</a:t>
            </a:r>
            <a:r>
              <a:rPr lang="en-US" altLang="en-US" dirty="0"/>
              <a:t> – </a:t>
            </a:r>
            <a:r>
              <a:rPr lang="en-US" altLang="en-US" dirty="0" err="1"/>
              <a:t>ottobre</a:t>
            </a:r>
            <a:r>
              <a:rPr lang="en-US" altLang="en-US" dirty="0"/>
              <a:t> 1986</a:t>
            </a:r>
          </a:p>
          <a:p>
            <a:pPr marL="228600" indent="-227013"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  <a:tabLst>
                <a:tab pos="228600" algn="l"/>
                <a:tab pos="333375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410700" algn="l"/>
                <a:tab pos="10134600" algn="l"/>
              </a:tabLst>
            </a:pPr>
            <a:r>
              <a:rPr lang="en-US" altLang="en-US" b="1" dirty="0"/>
              <a:t>Thomas Sankara</a:t>
            </a:r>
            <a:r>
              <a:rPr lang="en-US" altLang="en-US" dirty="0"/>
              <a:t>, Burkina Faso - 1987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927" y="311449"/>
            <a:ext cx="4332871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3046" y="742951"/>
            <a:ext cx="3477078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L'Africa: motore della crescita demografica nel XXI secolo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864" y="492573"/>
            <a:ext cx="485165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/>
        </p:spPr>
        <p:txBody>
          <a:bodyPr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US" altLang="en-US" sz="4400">
                <a:latin typeface="Calibri Light" panose="020F0302020204030204" pitchFamily="34" charset="0"/>
              </a:rPr>
              <a:t>Il continente dei giovani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412875"/>
            <a:ext cx="8256588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837</Words>
  <Application>Microsoft Office PowerPoint</Application>
  <PresentationFormat>Personalizzato</PresentationFormat>
  <Paragraphs>113</Paragraphs>
  <Slides>22</Slides>
  <Notes>21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54 stati  + 2 non riconosciuti (Sahara Occidentale e Somaliland)</vt:lpstr>
      <vt:lpstr>Capire la storia politica dell’Africa</vt:lpstr>
      <vt:lpstr>Periodizzazione</vt:lpstr>
      <vt:lpstr> </vt:lpstr>
      <vt:lpstr>L'Africa: motore della crescita demografica nel XXI secolo</vt:lpstr>
      <vt:lpstr>Il continente dei giovani</vt:lpstr>
      <vt:lpstr>Il continente dei giovani</vt:lpstr>
      <vt:lpstr>Africa occidentale</vt:lpstr>
      <vt:lpstr>Nigeria</vt:lpstr>
      <vt:lpstr>Africa occidentale</vt:lpstr>
      <vt:lpstr>Africa australe</vt:lpstr>
      <vt:lpstr>Africa australe</vt:lpstr>
      <vt:lpstr>Africa orientale</vt:lpstr>
      <vt:lpstr>Africa Orientale</vt:lpstr>
      <vt:lpstr>Africa centrale </vt:lpstr>
      <vt:lpstr>Africa centrale </vt:lpstr>
      <vt:lpstr>Presentazione standard di PowerPoint</vt:lpstr>
      <vt:lpstr>Paesi con alte percentuali di rifugiati e sfollati</vt:lpstr>
      <vt:lpstr>Le politiche e la legislazione sulla terra sono parte integrante del processo di costruzione dello stato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Maria Gentili</dc:creator>
  <cp:lastModifiedBy>Anna Maria Gentili</cp:lastModifiedBy>
  <cp:revision>1</cp:revision>
  <dcterms:created xsi:type="dcterms:W3CDTF">2020-10-13T14:10:07Z</dcterms:created>
  <dcterms:modified xsi:type="dcterms:W3CDTF">2020-10-13T14:16:42Z</dcterms:modified>
</cp:coreProperties>
</file>