
<file path=[Content_Types].xml><?xml version="1.0" encoding="utf-8"?>
<Types xmlns="http://schemas.openxmlformats.org/package/2006/content-types">
  <Default Extension="png" ContentType="image/png"/>
  <Default Extension="jpg_larg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handoutMasterIdLst>
    <p:handoutMasterId r:id="rId51"/>
  </p:handoutMasterIdLst>
  <p:sldIdLst>
    <p:sldId id="370" r:id="rId2"/>
    <p:sldId id="577" r:id="rId3"/>
    <p:sldId id="648" r:id="rId4"/>
    <p:sldId id="649" r:id="rId5"/>
    <p:sldId id="650" r:id="rId6"/>
    <p:sldId id="651" r:id="rId7"/>
    <p:sldId id="652" r:id="rId8"/>
    <p:sldId id="653" r:id="rId9"/>
    <p:sldId id="654" r:id="rId10"/>
    <p:sldId id="655" r:id="rId11"/>
    <p:sldId id="656" r:id="rId12"/>
    <p:sldId id="617" r:id="rId13"/>
    <p:sldId id="618" r:id="rId14"/>
    <p:sldId id="619" r:id="rId15"/>
    <p:sldId id="647" r:id="rId16"/>
    <p:sldId id="620" r:id="rId17"/>
    <p:sldId id="621" r:id="rId18"/>
    <p:sldId id="622" r:id="rId19"/>
    <p:sldId id="623" r:id="rId20"/>
    <p:sldId id="625" r:id="rId21"/>
    <p:sldId id="624" r:id="rId22"/>
    <p:sldId id="657" r:id="rId23"/>
    <p:sldId id="626" r:id="rId24"/>
    <p:sldId id="627" r:id="rId25"/>
    <p:sldId id="628" r:id="rId26"/>
    <p:sldId id="630" r:id="rId27"/>
    <p:sldId id="631" r:id="rId28"/>
    <p:sldId id="632" r:id="rId29"/>
    <p:sldId id="633" r:id="rId30"/>
    <p:sldId id="634" r:id="rId31"/>
    <p:sldId id="636" r:id="rId32"/>
    <p:sldId id="637" r:id="rId33"/>
    <p:sldId id="638" r:id="rId34"/>
    <p:sldId id="639" r:id="rId35"/>
    <p:sldId id="640" r:id="rId36"/>
    <p:sldId id="641" r:id="rId37"/>
    <p:sldId id="642" r:id="rId38"/>
    <p:sldId id="578" r:id="rId39"/>
    <p:sldId id="477" r:id="rId40"/>
    <p:sldId id="478" r:id="rId41"/>
    <p:sldId id="486" r:id="rId42"/>
    <p:sldId id="552" r:id="rId43"/>
    <p:sldId id="561" r:id="rId44"/>
    <p:sldId id="593" r:id="rId45"/>
    <p:sldId id="594" r:id="rId46"/>
    <p:sldId id="643" r:id="rId47"/>
    <p:sldId id="644" r:id="rId48"/>
    <p:sldId id="574" r:id="rId49"/>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1"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Windows" initials="UW" lastIdx="1" clrIdx="0">
    <p:extLst>
      <p:ext uri="{19B8F6BF-5375-455C-9EA6-DF929625EA0E}">
        <p15:presenceInfo xmlns:p15="http://schemas.microsoft.com/office/powerpoint/2012/main" userId="Utent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6" autoAdjust="0"/>
    <p:restoredTop sz="94643" autoAdjust="0"/>
  </p:normalViewPr>
  <p:slideViewPr>
    <p:cSldViewPr>
      <p:cViewPr varScale="1">
        <p:scale>
          <a:sx n="111" d="100"/>
          <a:sy n="111" d="100"/>
        </p:scale>
        <p:origin x="954" y="102"/>
      </p:cViewPr>
      <p:guideLst/>
    </p:cSldViewPr>
  </p:slideViewPr>
  <p:outlineViewPr>
    <p:cViewPr>
      <p:scale>
        <a:sx n="33" d="100"/>
        <a:sy n="33" d="100"/>
      </p:scale>
      <p:origin x="0" y="71490"/>
    </p:cViewPr>
  </p:outlineViewPr>
  <p:notesTextViewPr>
    <p:cViewPr>
      <p:scale>
        <a:sx n="100" d="100"/>
        <a:sy n="100" d="100"/>
      </p:scale>
      <p:origin x="0" y="0"/>
    </p:cViewPr>
  </p:notesTextViewPr>
  <p:sorterViewPr>
    <p:cViewPr>
      <p:scale>
        <a:sx n="66" d="100"/>
        <a:sy n="66" d="100"/>
      </p:scale>
      <p:origin x="0" y="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C089D03-33A8-4CCC-A1F6-F80305A0BDC7}" type="datetime1">
              <a:rPr lang="it-IT"/>
              <a:pPr>
                <a:defRPr/>
              </a:pPr>
              <a:t>30/09/2019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810F7E-89D2-47E7-A091-87BA9537A28C}"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it-IT"/>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96CE84-447F-4B12-A822-267AA59710B0}"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ln/>
        </p:spPr>
        <p:txBody>
          <a:bodyPr/>
          <a:lstStyle/>
          <a:p>
            <a:endParaRPr lang="it-IT" smtClean="0">
              <a:latin typeface="Times New Roman" pitchFamily="18" charset="0"/>
              <a:ea typeface="ヒラギノ角ゴ Pro W3" pitchFamily="-1" charset="-128"/>
            </a:endParaRPr>
          </a:p>
        </p:txBody>
      </p:sp>
      <p:sp>
        <p:nvSpPr>
          <p:cNvPr id="67588" name="Segnaposto numero diapositiva 3"/>
          <p:cNvSpPr>
            <a:spLocks noGrp="1"/>
          </p:cNvSpPr>
          <p:nvPr>
            <p:ph type="sldNum" sz="quarter" idx="5"/>
          </p:nvPr>
        </p:nvSpPr>
        <p:spPr>
          <a:noFill/>
        </p:spPr>
        <p:txBody>
          <a:bodyPr/>
          <a:lstStyle/>
          <a:p>
            <a:fld id="{862D10C3-C515-4C4D-96DC-482CD01787C9}"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F96CE84-447F-4B12-A822-267AA59710B0}" type="slidenum">
              <a:rPr lang="it-IT" smtClean="0"/>
              <a:pPr>
                <a:defRPr/>
              </a:pPr>
              <a:t>33</a:t>
            </a:fld>
            <a:endParaRPr lang="it-IT"/>
          </a:p>
        </p:txBody>
      </p:sp>
    </p:spTree>
    <p:extLst>
      <p:ext uri="{BB962C8B-B14F-4D97-AF65-F5344CB8AC3E}">
        <p14:creationId xmlns:p14="http://schemas.microsoft.com/office/powerpoint/2010/main" val="8699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F96CE84-447F-4B12-A822-267AA59710B0}" type="slidenum">
              <a:rPr lang="it-IT" smtClean="0"/>
              <a:pPr>
                <a:defRPr/>
              </a:pPr>
              <a:t>34</a:t>
            </a:fld>
            <a:endParaRPr lang="it-IT"/>
          </a:p>
        </p:txBody>
      </p:sp>
    </p:spTree>
    <p:extLst>
      <p:ext uri="{BB962C8B-B14F-4D97-AF65-F5344CB8AC3E}">
        <p14:creationId xmlns:p14="http://schemas.microsoft.com/office/powerpoint/2010/main" val="88233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F96CE84-447F-4B12-A822-267AA59710B0}" type="slidenum">
              <a:rPr lang="it-IT" smtClean="0"/>
              <a:pPr>
                <a:defRPr/>
              </a:pPr>
              <a:t>35</a:t>
            </a:fld>
            <a:endParaRPr lang="it-IT"/>
          </a:p>
        </p:txBody>
      </p:sp>
    </p:spTree>
    <p:extLst>
      <p:ext uri="{BB962C8B-B14F-4D97-AF65-F5344CB8AC3E}">
        <p14:creationId xmlns:p14="http://schemas.microsoft.com/office/powerpoint/2010/main" val="128979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endParaRPr lang="it-IT"/>
          </a:p>
        </p:txBody>
      </p:sp>
      <p:sp>
        <p:nvSpPr>
          <p:cNvPr id="5" name="Segnaposto piè di pagina 18"/>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26"/>
          <p:cNvSpPr>
            <a:spLocks noGrp="1"/>
          </p:cNvSpPr>
          <p:nvPr>
            <p:ph type="sldNum" sz="quarter" idx="12"/>
          </p:nvPr>
        </p:nvSpPr>
        <p:spPr/>
        <p:txBody>
          <a:bodyPr/>
          <a:lstStyle>
            <a:lvl1pPr>
              <a:defRPr/>
            </a:lvl1pPr>
          </a:lstStyle>
          <a:p>
            <a:pPr>
              <a:defRPr/>
            </a:pPr>
            <a:fld id="{AE960635-31F5-4879-A127-C04365D17F0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0D39CCF7-864F-4DAE-B7B1-0DC7D6168D1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E8284532-3769-4144-B596-F8F3CF462D6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17"/>
          <p:cNvSpPr>
            <a:spLocks noGrp="1"/>
          </p:cNvSpPr>
          <p:nvPr>
            <p:ph type="sldNum" sz="quarter" idx="12"/>
          </p:nvPr>
        </p:nvSpPr>
        <p:spPr/>
        <p:txBody>
          <a:bodyPr/>
          <a:lstStyle>
            <a:lvl1pPr>
              <a:defRPr/>
            </a:lvl1pPr>
          </a:lstStyle>
          <a:p>
            <a:pPr>
              <a:defRPr/>
            </a:pPr>
            <a:fld id="{943CA47D-B2F0-4AFF-AA56-86255AF6076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B2E8CF-0A21-4F6C-B157-3B397CB39AB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7" name="Segnaposto numero diapositiva 17"/>
          <p:cNvSpPr>
            <a:spLocks noGrp="1"/>
          </p:cNvSpPr>
          <p:nvPr>
            <p:ph type="sldNum" sz="quarter" idx="12"/>
          </p:nvPr>
        </p:nvSpPr>
        <p:spPr/>
        <p:txBody>
          <a:bodyPr/>
          <a:lstStyle>
            <a:lvl1pPr>
              <a:defRPr/>
            </a:lvl1pPr>
          </a:lstStyle>
          <a:p>
            <a:pPr>
              <a:defRPr/>
            </a:pPr>
            <a:fld id="{399F623C-D4A0-4D6B-982C-EB2EA0CC6C6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9" name="Segnaposto numero diapositiva 17"/>
          <p:cNvSpPr>
            <a:spLocks noGrp="1"/>
          </p:cNvSpPr>
          <p:nvPr>
            <p:ph type="sldNum" sz="quarter" idx="12"/>
          </p:nvPr>
        </p:nvSpPr>
        <p:spPr/>
        <p:txBody>
          <a:bodyPr/>
          <a:lstStyle>
            <a:lvl1pPr>
              <a:defRPr/>
            </a:lvl1pPr>
          </a:lstStyle>
          <a:p>
            <a:pPr>
              <a:defRPr/>
            </a:pPr>
            <a:fld id="{BB8B0F0D-E3F5-44D9-ABAD-50B2E0A56EF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5" name="Segnaposto numero diapositiva 17"/>
          <p:cNvSpPr>
            <a:spLocks noGrp="1"/>
          </p:cNvSpPr>
          <p:nvPr>
            <p:ph type="sldNum" sz="quarter" idx="12"/>
          </p:nvPr>
        </p:nvSpPr>
        <p:spPr/>
        <p:txBody>
          <a:bodyPr/>
          <a:lstStyle>
            <a:lvl1pPr>
              <a:defRPr/>
            </a:lvl1pPr>
          </a:lstStyle>
          <a:p>
            <a:pPr>
              <a:defRPr/>
            </a:pPr>
            <a:fld id="{FB81D97F-DEAE-4B56-BF76-1FD37A569FB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4" name="Segnaposto numero diapositiva 17"/>
          <p:cNvSpPr>
            <a:spLocks noGrp="1"/>
          </p:cNvSpPr>
          <p:nvPr>
            <p:ph type="sldNum" sz="quarter" idx="12"/>
          </p:nvPr>
        </p:nvSpPr>
        <p:spPr/>
        <p:txBody>
          <a:bodyPr/>
          <a:lstStyle>
            <a:lvl1pPr>
              <a:defRPr/>
            </a:lvl1pPr>
          </a:lstStyle>
          <a:p>
            <a:pPr>
              <a:defRPr/>
            </a:pPr>
            <a:fld id="{9FC68008-3DC7-441C-AD91-3FA4FC49AB5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7" name="Segnaposto numero diapositiva 17"/>
          <p:cNvSpPr>
            <a:spLocks noGrp="1"/>
          </p:cNvSpPr>
          <p:nvPr>
            <p:ph type="sldNum" sz="quarter" idx="12"/>
          </p:nvPr>
        </p:nvSpPr>
        <p:spPr/>
        <p:txBody>
          <a:bodyPr/>
          <a:lstStyle>
            <a:lvl1pPr>
              <a:defRPr/>
            </a:lvl1pPr>
          </a:lstStyle>
          <a:p>
            <a:pPr>
              <a:defRPr/>
            </a:pPr>
            <a:fld id="{5E8892E6-91C9-4539-8405-91C61188C47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r>
              <a:rPr lang="it-IT" smtClean="0"/>
              <a:t>Calzolaio Master CIRPS (10.2012)</a:t>
            </a: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CC78CA91-2128-404F-BCCE-76803B0EDFB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it-IT" smtClean="0"/>
              <a:t>Calzolaio Master CIRPS (10.2012)</a:t>
            </a: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0E84B01-23FF-4241-A18C-EF93000E5DE6}"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75" r:id="rId1"/>
    <p:sldLayoutId id="2147483767" r:id="rId2"/>
    <p:sldLayoutId id="2147483776" r:id="rId3"/>
    <p:sldLayoutId id="2147483768" r:id="rId4"/>
    <p:sldLayoutId id="2147483769" r:id="rId5"/>
    <p:sldLayoutId id="2147483770" r:id="rId6"/>
    <p:sldLayoutId id="2147483771" r:id="rId7"/>
    <p:sldLayoutId id="2147483772" r:id="rId8"/>
    <p:sldLayoutId id="2147483777" r:id="rId9"/>
    <p:sldLayoutId id="2147483773" r:id="rId10"/>
    <p:sldLayoutId id="2147483774"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lbiagioni@wmo.int" TargetMode="External"/><Relationship Id="rId2" Type="http://schemas.openxmlformats.org/officeDocument/2006/relationships/hyperlink" Target="mailto:calzolaiov@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om.int/" TargetMode="External"/><Relationship Id="rId2" Type="http://schemas.openxmlformats.org/officeDocument/2006/relationships/hyperlink" Target="https://refugeesmigrants.un.org/migration-compact" TargetMode="External"/><Relationship Id="rId1" Type="http://schemas.openxmlformats.org/officeDocument/2006/relationships/slideLayout" Target="../slideLayouts/slideLayout2.xml"/><Relationship Id="rId5" Type="http://schemas.openxmlformats.org/officeDocument/2006/relationships/hyperlink" Target="http://www.internal-displacement.org/" TargetMode="External"/><Relationship Id="rId4" Type="http://schemas.openxmlformats.org/officeDocument/2006/relationships/hyperlink" Target="http://www.unhcr.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_large"/><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metrocosm.com/global-immigration-map/" TargetMode="Externa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mailto:calzolaiov@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4"/>
          <p:cNvSpPr>
            <a:spLocks noChangeArrowheads="1"/>
          </p:cNvSpPr>
          <p:nvPr/>
        </p:nvSpPr>
        <p:spPr bwMode="auto">
          <a:xfrm>
            <a:off x="304800" y="357188"/>
            <a:ext cx="8458200" cy="246221"/>
          </a:xfrm>
          <a:prstGeom prst="rect">
            <a:avLst/>
          </a:prstGeom>
          <a:noFill/>
          <a:ln w="9525">
            <a:noFill/>
            <a:miter lim="800000"/>
            <a:headEnd/>
            <a:tailEnd/>
          </a:ln>
        </p:spPr>
        <p:txBody>
          <a:bodyPr>
            <a:spAutoFit/>
          </a:bodyPr>
          <a:lstStyle/>
          <a:p>
            <a:pPr algn="ctr"/>
            <a:r>
              <a:rPr lang="it-IT" sz="1000" dirty="0" smtClean="0"/>
              <a:t>2019</a:t>
            </a:r>
            <a:endParaRPr lang="it-IT" sz="1000" dirty="0"/>
          </a:p>
        </p:txBody>
      </p:sp>
      <p:sp>
        <p:nvSpPr>
          <p:cNvPr id="5123" name="CasellaDiTesto 6"/>
          <p:cNvSpPr txBox="1">
            <a:spLocks noChangeArrowheads="1"/>
          </p:cNvSpPr>
          <p:nvPr/>
        </p:nvSpPr>
        <p:spPr bwMode="auto">
          <a:xfrm>
            <a:off x="-180528" y="1124744"/>
            <a:ext cx="9324528" cy="5832366"/>
          </a:xfrm>
          <a:prstGeom prst="rect">
            <a:avLst/>
          </a:prstGeom>
          <a:noFill/>
          <a:ln w="9525">
            <a:noFill/>
            <a:miter lim="800000"/>
            <a:headEnd/>
            <a:tailEnd/>
          </a:ln>
        </p:spPr>
        <p:txBody>
          <a:bodyPr wrap="square">
            <a:spAutoFit/>
          </a:bodyPr>
          <a:lstStyle/>
          <a:p>
            <a:pPr algn="ctr"/>
            <a:r>
              <a:rPr lang="it-IT" sz="1400" b="1" dirty="0" smtClean="0"/>
              <a:t>I cambiamenti </a:t>
            </a:r>
            <a:r>
              <a:rPr lang="it-IT" sz="1400" b="1" dirty="0"/>
              <a:t>climatici e </a:t>
            </a:r>
            <a:r>
              <a:rPr lang="it-IT" sz="1400" b="1" dirty="0" smtClean="0"/>
              <a:t>il loro </a:t>
            </a:r>
            <a:r>
              <a:rPr lang="it-IT" sz="1400" b="1" dirty="0"/>
              <a:t>impatto sulla </a:t>
            </a:r>
            <a:r>
              <a:rPr lang="it-IT" sz="1400" b="1" dirty="0" smtClean="0"/>
              <a:t>sfera ambientale, economica, sociale </a:t>
            </a:r>
            <a:r>
              <a:rPr lang="it-IT" sz="1400" b="1" dirty="0"/>
              <a:t>e sanitaria</a:t>
            </a:r>
            <a:endParaRPr lang="it-IT" sz="1400" b="1" dirty="0"/>
          </a:p>
          <a:p>
            <a:pPr algn="ctr"/>
            <a:r>
              <a:rPr lang="it-IT" sz="1400" b="1" dirty="0" smtClean="0"/>
              <a:t> </a:t>
            </a:r>
            <a:endParaRPr lang="it-IT" sz="1400" dirty="0" smtClean="0"/>
          </a:p>
          <a:p>
            <a:pPr algn="ctr"/>
            <a:endParaRPr lang="it-IT" sz="1200" b="1" dirty="0">
              <a:cs typeface="Times New Roman" pitchFamily="18" charset="0"/>
            </a:endParaRPr>
          </a:p>
          <a:p>
            <a:pPr algn="ctr"/>
            <a:r>
              <a:rPr lang="it-IT" sz="3200" b="1" dirty="0" smtClean="0">
                <a:solidFill>
                  <a:srgbClr val="FF0000"/>
                </a:solidFill>
                <a:cs typeface="Times New Roman" pitchFamily="18" charset="0"/>
              </a:rPr>
              <a:t>Clima e migrazioni, un tema caldo per l’Europa </a:t>
            </a:r>
          </a:p>
          <a:p>
            <a:pPr algn="ctr"/>
            <a:r>
              <a:rPr lang="it-IT" sz="1800" b="1" dirty="0" smtClean="0">
                <a:cs typeface="Times New Roman" pitchFamily="18" charset="0"/>
              </a:rPr>
              <a:t>Ora, in prospettiva e in </a:t>
            </a:r>
            <a:r>
              <a:rPr lang="it-IT" sz="1800" b="1" dirty="0">
                <a:cs typeface="Times New Roman" pitchFamily="18" charset="0"/>
              </a:rPr>
              <a:t>una prospettiva </a:t>
            </a:r>
            <a:r>
              <a:rPr lang="it-IT" sz="1800" b="1" dirty="0" smtClean="0">
                <a:cs typeface="Times New Roman" pitchFamily="18" charset="0"/>
              </a:rPr>
              <a:t>evoluzionistica</a:t>
            </a:r>
          </a:p>
          <a:p>
            <a:pPr algn="ctr"/>
            <a:endParaRPr lang="it-IT" sz="1800" b="1" dirty="0">
              <a:solidFill>
                <a:schemeClr val="tx2"/>
              </a:solidFill>
              <a:cs typeface="Times New Roman" pitchFamily="18" charset="0"/>
            </a:endParaRPr>
          </a:p>
          <a:p>
            <a:pPr algn="ctr"/>
            <a:endParaRPr lang="it-IT" sz="1400" dirty="0">
              <a:cs typeface="Times New Roman" pitchFamily="18" charset="0"/>
            </a:endParaRPr>
          </a:p>
          <a:p>
            <a:pPr algn="ctr"/>
            <a:r>
              <a:rPr lang="it-IT" dirty="0">
                <a:solidFill>
                  <a:schemeClr val="tx2"/>
                </a:solidFill>
                <a:cs typeface="Times New Roman" pitchFamily="18" charset="0"/>
              </a:rPr>
              <a:t>Valerio </a:t>
            </a:r>
            <a:r>
              <a:rPr lang="it-IT" dirty="0" smtClean="0">
                <a:solidFill>
                  <a:schemeClr val="tx2"/>
                </a:solidFill>
                <a:cs typeface="Times New Roman" pitchFamily="18" charset="0"/>
              </a:rPr>
              <a:t>Calzolaio</a:t>
            </a:r>
          </a:p>
          <a:p>
            <a:pPr algn="ctr"/>
            <a:endParaRPr lang="it-IT" dirty="0" smtClean="0">
              <a:solidFill>
                <a:schemeClr val="tx2"/>
              </a:solidFill>
              <a:cs typeface="Times New Roman" pitchFamily="18" charset="0"/>
            </a:endParaRPr>
          </a:p>
          <a:p>
            <a:pPr algn="ctr"/>
            <a:endParaRPr lang="it-IT" dirty="0" smtClean="0">
              <a:solidFill>
                <a:schemeClr val="tx2"/>
              </a:solidFill>
              <a:cs typeface="Times New Roman" pitchFamily="18" charset="0"/>
            </a:endParaRPr>
          </a:p>
          <a:p>
            <a:pPr algn="ctr"/>
            <a:endParaRPr lang="it-IT" dirty="0">
              <a:solidFill>
                <a:schemeClr val="tx2"/>
              </a:solidFill>
              <a:cs typeface="Times New Roman" pitchFamily="18" charset="0"/>
            </a:endParaRPr>
          </a:p>
          <a:p>
            <a:pPr algn="ctr"/>
            <a:r>
              <a:rPr lang="it-IT" sz="1600" b="1" dirty="0" smtClean="0"/>
              <a:t>TRENTO</a:t>
            </a:r>
            <a:endParaRPr lang="it-IT" sz="1600" b="1" dirty="0"/>
          </a:p>
          <a:p>
            <a:pPr algn="ctr"/>
            <a:r>
              <a:rPr lang="it-IT" sz="1400" b="1" dirty="0"/>
              <a:t>Giovedì, 3 ottobre 2019 – ore 17.30</a:t>
            </a:r>
          </a:p>
          <a:p>
            <a:pPr algn="ctr"/>
            <a:r>
              <a:rPr lang="it-IT" sz="1400" b="1" dirty="0"/>
              <a:t>presso la sala dell’Associazione Culturale “Antonio </a:t>
            </a:r>
            <a:r>
              <a:rPr lang="it-IT" sz="1400" b="1" dirty="0" err="1"/>
              <a:t>Rosmini</a:t>
            </a:r>
            <a:r>
              <a:rPr lang="it-IT" sz="1400" b="1" dirty="0"/>
              <a:t>”</a:t>
            </a:r>
            <a:endParaRPr lang="it-IT" sz="1400" dirty="0"/>
          </a:p>
          <a:p>
            <a:pPr algn="ctr"/>
            <a:endParaRPr lang="it-IT" sz="1600" dirty="0" smtClean="0"/>
          </a:p>
          <a:p>
            <a:endParaRPr lang="it-IT" sz="1600" b="1" dirty="0" smtClean="0">
              <a:cs typeface="Times New Roman" pitchFamily="18" charset="0"/>
            </a:endParaRPr>
          </a:p>
          <a:p>
            <a:pPr algn="ctr"/>
            <a:endParaRPr lang="it-IT" sz="1400" i="1" dirty="0" smtClean="0"/>
          </a:p>
          <a:p>
            <a:pPr algn="ctr"/>
            <a:endParaRPr lang="it-IT" sz="1700" b="1" dirty="0"/>
          </a:p>
          <a:p>
            <a:pPr algn="ctr"/>
            <a:endParaRPr lang="it-IT" dirty="0">
              <a:cs typeface="Times New Roman" pitchFamily="18" charset="0"/>
            </a:endParaRPr>
          </a:p>
          <a:p>
            <a:pPr algn="ctr"/>
            <a:endParaRPr lang="it-IT" dirty="0">
              <a:latin typeface="Verdana" pitchFamily="34" charset="0"/>
            </a:endParaRPr>
          </a:p>
        </p:txBody>
      </p:sp>
      <p:sp>
        <p:nvSpPr>
          <p:cNvPr id="5124" name="CasellaDiTesto 4"/>
          <p:cNvSpPr txBox="1">
            <a:spLocks noChangeArrowheads="1"/>
          </p:cNvSpPr>
          <p:nvPr/>
        </p:nvSpPr>
        <p:spPr bwMode="auto">
          <a:xfrm rot="10800000" flipV="1">
            <a:off x="1" y="6338857"/>
            <a:ext cx="9144000" cy="400110"/>
          </a:xfrm>
          <a:prstGeom prst="rect">
            <a:avLst/>
          </a:prstGeom>
          <a:noFill/>
          <a:ln w="9525">
            <a:noFill/>
            <a:miter lim="800000"/>
            <a:headEnd/>
            <a:tailEnd/>
          </a:ln>
        </p:spPr>
        <p:txBody>
          <a:bodyPr wrap="square">
            <a:spAutoFit/>
          </a:bodyPr>
          <a:lstStyle/>
          <a:p>
            <a:r>
              <a:rPr lang="it-IT" sz="1000" b="1" dirty="0">
                <a:solidFill>
                  <a:srgbClr val="FF0000"/>
                </a:solidFill>
              </a:rPr>
              <a:t>Conferenze </a:t>
            </a:r>
            <a:r>
              <a:rPr lang="it-IT" sz="1000" b="1" dirty="0" smtClean="0">
                <a:solidFill>
                  <a:srgbClr val="FF0000"/>
                </a:solidFill>
              </a:rPr>
              <a:t>2019 su questi temi: </a:t>
            </a:r>
            <a:r>
              <a:rPr lang="it-IT" sz="1000" i="1" dirty="0"/>
              <a:t>Roma 12.1, Civitanova 17.1, Cesena </a:t>
            </a:r>
            <a:r>
              <a:rPr lang="it-IT" sz="1000" i="1" dirty="0" smtClean="0"/>
              <a:t>20.2, </a:t>
            </a:r>
            <a:r>
              <a:rPr lang="it-IT" sz="1000" dirty="0" smtClean="0"/>
              <a:t>Forlì 20.2, Roma 27.2, Ischia 8.3, Rimini 21.3, Modena 30.3, … …, Cecina 7.9, </a:t>
            </a:r>
            <a:r>
              <a:rPr lang="it-IT" sz="1000" dirty="0" smtClean="0"/>
              <a:t>Montebelluna</a:t>
            </a:r>
            <a:r>
              <a:rPr lang="it-IT" sz="1000" b="1" dirty="0"/>
              <a:t>,</a:t>
            </a:r>
            <a:r>
              <a:rPr lang="it-IT" sz="1000" b="1" dirty="0" smtClean="0"/>
              <a:t> Trento, </a:t>
            </a:r>
            <a:r>
              <a:rPr lang="it-IT" sz="1000" dirty="0" smtClean="0"/>
              <a:t>Cagliari, Pescara, </a:t>
            </a:r>
            <a:endParaRPr lang="it-IT" sz="1000" dirty="0"/>
          </a:p>
        </p:txBody>
      </p:sp>
      <p:sp>
        <p:nvSpPr>
          <p:cNvPr id="8" name="Segnaposto numero diapositiva 7"/>
          <p:cNvSpPr>
            <a:spLocks noGrp="1"/>
          </p:cNvSpPr>
          <p:nvPr>
            <p:ph type="sldNum" sz="quarter" idx="12"/>
          </p:nvPr>
        </p:nvSpPr>
        <p:spPr>
          <a:xfrm>
            <a:off x="8028384" y="6415800"/>
            <a:ext cx="734616" cy="397575"/>
          </a:xfrm>
        </p:spPr>
        <p:txBody>
          <a:bodyPr/>
          <a:lstStyle/>
          <a:p>
            <a:pPr>
              <a:defRPr/>
            </a:pPr>
            <a:fld id="{9FC68008-3DC7-441C-AD91-3FA4FC49AB5F}" type="slidenum">
              <a:rPr lang="it-IT" smtClean="0"/>
              <a:pPr>
                <a:defRPr/>
              </a:pPr>
              <a:t>1</a:t>
            </a:fld>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323528" y="116632"/>
            <a:ext cx="8363272" cy="720081"/>
          </a:xfrm>
        </p:spPr>
        <p:txBody>
          <a:bodyPr/>
          <a:lstStyle/>
          <a:p>
            <a:r>
              <a:rPr lang="it-IT" dirty="0" smtClean="0">
                <a:latin typeface="Times New Roman" panose="02020603050405020304" pitchFamily="18" charset="0"/>
                <a:cs typeface="Times New Roman" panose="02020603050405020304" pitchFamily="18" charset="0"/>
              </a:rPr>
              <a:t>INCISI</a:t>
            </a:r>
            <a:endParaRPr lang="it-IT" dirty="0">
              <a:latin typeface="Times New Roman" panose="02020603050405020304" pitchFamily="18" charset="0"/>
              <a:cs typeface="Times New Roman" panose="02020603050405020304" pitchFamily="18" charset="0"/>
            </a:endParaRPr>
          </a:p>
        </p:txBody>
      </p:sp>
      <p:sp>
        <p:nvSpPr>
          <p:cNvPr id="13" name="Segnaposto contenuto 12"/>
          <p:cNvSpPr>
            <a:spLocks noGrp="1"/>
          </p:cNvSpPr>
          <p:nvPr>
            <p:ph idx="1"/>
          </p:nvPr>
        </p:nvSpPr>
        <p:spPr>
          <a:xfrm>
            <a:off x="0" y="836713"/>
            <a:ext cx="9144000" cy="5884762"/>
          </a:xfrm>
        </p:spPr>
        <p:txBody>
          <a:bodyPr/>
          <a:lstStyle/>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L’</a:t>
            </a:r>
            <a:r>
              <a:rPr lang="it-IT" sz="2400" b="1" dirty="0" smtClean="0">
                <a:latin typeface="Times New Roman" panose="02020603050405020304" pitchFamily="18" charset="0"/>
                <a:cs typeface="Times New Roman" panose="02020603050405020304" pitchFamily="18" charset="0"/>
              </a:rPr>
              <a:t>Onu</a:t>
            </a:r>
            <a:r>
              <a:rPr lang="it-IT" sz="2400" dirty="0" smtClean="0">
                <a:latin typeface="Times New Roman" panose="02020603050405020304" pitchFamily="18" charset="0"/>
                <a:cs typeface="Times New Roman" panose="02020603050405020304" pitchFamily="18" charset="0"/>
              </a:rPr>
              <a:t>, il diritto internazionale, il negoziare (</a:t>
            </a:r>
            <a:r>
              <a:rPr lang="it-IT" sz="2400" dirty="0" smtClean="0">
                <a:latin typeface="Times New Roman" panose="02020603050405020304" pitchFamily="18" charset="0"/>
                <a:cs typeface="Times New Roman" panose="02020603050405020304" pitchFamily="18" charset="0"/>
                <a:hlinkClick r:id="rId2"/>
              </a:rPr>
              <a:t>calzolaiov@gmail.com</a:t>
            </a:r>
            <a:r>
              <a:rPr lang="it-IT" sz="2400" dirty="0" smtClean="0">
                <a:latin typeface="Times New Roman" panose="02020603050405020304" pitchFamily="18" charset="0"/>
                <a:cs typeface="Times New Roman" panose="02020603050405020304" pitchFamily="18" charset="0"/>
              </a:rPr>
              <a:t>,) </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Protocollo di Kyoto, </a:t>
            </a:r>
            <a:r>
              <a:rPr lang="it-IT" sz="2400" b="1" dirty="0" err="1" smtClean="0">
                <a:latin typeface="Times New Roman" panose="02020603050405020304" pitchFamily="18" charset="0"/>
                <a:cs typeface="Times New Roman" panose="02020603050405020304" pitchFamily="18" charset="0"/>
              </a:rPr>
              <a:t>Annex</a:t>
            </a:r>
            <a:r>
              <a:rPr lang="it-IT" sz="2400" b="1" dirty="0" smtClean="0">
                <a:latin typeface="Times New Roman" panose="02020603050405020304" pitchFamily="18" charset="0"/>
                <a:cs typeface="Times New Roman" panose="02020603050405020304" pitchFamily="18" charset="0"/>
              </a:rPr>
              <a:t> I </a:t>
            </a:r>
            <a:r>
              <a:rPr lang="it-IT" sz="2400" dirty="0" smtClean="0">
                <a:latin typeface="Times New Roman" panose="02020603050405020304" pitchFamily="18" charset="0"/>
                <a:cs typeface="Times New Roman" panose="02020603050405020304" pitchFamily="18" charset="0"/>
              </a:rPr>
              <a:t>(39 paesi responsabili!)</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Accordo di Parigi (</a:t>
            </a:r>
            <a:r>
              <a:rPr lang="it-IT" sz="2400" b="1" dirty="0" smtClean="0">
                <a:latin typeface="Times New Roman" panose="02020603050405020304" pitchFamily="18" charset="0"/>
                <a:cs typeface="Times New Roman" panose="02020603050405020304" pitchFamily="18" charset="0"/>
              </a:rPr>
              <a:t>Cina e Usa</a:t>
            </a:r>
            <a:r>
              <a:rPr lang="it-IT" sz="2400" dirty="0" smtClean="0">
                <a:latin typeface="Times New Roman" panose="02020603050405020304" pitchFamily="18" charset="0"/>
                <a:cs typeface="Times New Roman" panose="02020603050405020304" pitchFamily="18" charset="0"/>
              </a:rPr>
              <a:t>)</a:t>
            </a:r>
          </a:p>
          <a:p>
            <a:pPr>
              <a:spcBef>
                <a:spcPts val="400"/>
              </a:spcBef>
              <a:buFont typeface="Wingdings" panose="05000000000000000000" pitchFamily="2" charset="2"/>
              <a:buChar char="Ø"/>
            </a:pPr>
            <a:r>
              <a:rPr lang="it-IT" sz="2400" b="1" dirty="0" smtClean="0">
                <a:latin typeface="Times New Roman" panose="02020603050405020304" pitchFamily="18" charset="0"/>
                <a:cs typeface="Times New Roman" panose="02020603050405020304" pitchFamily="18" charset="0"/>
              </a:rPr>
              <a:t>IPCC </a:t>
            </a:r>
            <a:r>
              <a:rPr lang="it-IT" sz="2400" dirty="0" smtClean="0">
                <a:latin typeface="Times New Roman" panose="02020603050405020304" pitchFamily="18" charset="0"/>
                <a:cs typeface="Times New Roman" panose="02020603050405020304" pitchFamily="18" charset="0"/>
              </a:rPr>
              <a:t>Report, vari volumi ciascuno (</a:t>
            </a:r>
            <a:r>
              <a:rPr lang="it-IT" sz="2400" dirty="0" smtClean="0">
                <a:latin typeface="Times New Roman" panose="02020603050405020304" pitchFamily="18" charset="0"/>
                <a:cs typeface="Times New Roman" panose="02020603050405020304" pitchFamily="18" charset="0"/>
                <a:hlinkClick r:id="rId3"/>
              </a:rPr>
              <a:t>lbiagioni@wmo.int</a:t>
            </a:r>
            <a:r>
              <a:rPr lang="it-IT" sz="2400" dirty="0" smtClean="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a:p>
            <a:pPr>
              <a:spcBef>
                <a:spcPts val="400"/>
              </a:spcBef>
              <a:buFont typeface="Wingdings" panose="05000000000000000000" pitchFamily="2" charset="2"/>
              <a:buChar char="Ø"/>
            </a:pPr>
            <a:r>
              <a:rPr lang="it-IT" sz="2400" dirty="0" err="1" smtClean="0">
                <a:latin typeface="Times New Roman" panose="02020603050405020304" pitchFamily="18" charset="0"/>
                <a:cs typeface="Times New Roman" panose="02020603050405020304" pitchFamily="18" charset="0"/>
              </a:rPr>
              <a:t>Climate</a:t>
            </a:r>
            <a:r>
              <a:rPr lang="it-IT" sz="2400" dirty="0" smtClean="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a:t>
            </a:r>
            <a:r>
              <a:rPr lang="it-IT" sz="2400" dirty="0" err="1" smtClean="0">
                <a:latin typeface="Times New Roman" panose="02020603050405020304" pitchFamily="18" charset="0"/>
                <a:cs typeface="Times New Roman" panose="02020603050405020304" pitchFamily="18" charset="0"/>
              </a:rPr>
              <a:t>hange</a:t>
            </a:r>
            <a:r>
              <a:rPr lang="it-IT" sz="2400" b="1" dirty="0" smtClean="0">
                <a:latin typeface="Times New Roman" panose="02020603050405020304" pitchFamily="18" charset="0"/>
                <a:cs typeface="Times New Roman" panose="02020603050405020304" pitchFamily="18" charset="0"/>
              </a:rPr>
              <a:t> &amp; </a:t>
            </a:r>
            <a:r>
              <a:rPr lang="it-IT" sz="2400" dirty="0" err="1" smtClean="0">
                <a:latin typeface="Times New Roman" panose="02020603050405020304" pitchFamily="18" charset="0"/>
                <a:cs typeface="Times New Roman" panose="02020603050405020304" pitchFamily="18" charset="0"/>
              </a:rPr>
              <a:t>Forced</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Migrations</a:t>
            </a:r>
            <a:endParaRPr lang="it-IT" sz="2400" dirty="0" smtClean="0">
              <a:latin typeface="Times New Roman" panose="02020603050405020304" pitchFamily="18" charset="0"/>
              <a:cs typeface="Times New Roman" panose="02020603050405020304" pitchFamily="18" charset="0"/>
            </a:endParaRP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Cambiamenti nel </a:t>
            </a:r>
            <a:r>
              <a:rPr lang="it-IT" sz="2400" b="1" dirty="0" smtClean="0">
                <a:latin typeface="Times New Roman" panose="02020603050405020304" pitchFamily="18" charset="0"/>
                <a:cs typeface="Times New Roman" panose="02020603050405020304" pitchFamily="18" charset="0"/>
              </a:rPr>
              <a:t>fenomeno migratorio </a:t>
            </a:r>
            <a:r>
              <a:rPr lang="it-IT" sz="2400" dirty="0" smtClean="0">
                <a:latin typeface="Times New Roman" panose="02020603050405020304" pitchFamily="18" charset="0"/>
                <a:cs typeface="Times New Roman" panose="02020603050405020304" pitchFamily="18" charset="0"/>
              </a:rPr>
              <a:t>di «ogni» specie in «ogni» ecosistema</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Parliamo delle</a:t>
            </a:r>
            <a:r>
              <a:rPr lang="it-IT" sz="2400" b="1" dirty="0" smtClean="0">
                <a:latin typeface="Times New Roman" panose="02020603050405020304" pitchFamily="18" charset="0"/>
                <a:cs typeface="Times New Roman" panose="02020603050405020304" pitchFamily="18" charset="0"/>
              </a:rPr>
              <a:t> specie </a:t>
            </a:r>
            <a:r>
              <a:rPr lang="it-IT" sz="2400" dirty="0" smtClean="0">
                <a:latin typeface="Times New Roman" panose="02020603050405020304" pitchFamily="18" charset="0"/>
                <a:cs typeface="Times New Roman" panose="02020603050405020304" pitchFamily="18" charset="0"/>
              </a:rPr>
              <a:t>animali e anche vegetali, delle specie migratorie e delle altre che comunque migrano</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Parliamo di e</a:t>
            </a:r>
            <a:r>
              <a:rPr lang="it-IT" sz="2400" b="1" dirty="0" smtClean="0">
                <a:latin typeface="Times New Roman" panose="02020603050405020304" pitchFamily="18" charset="0"/>
                <a:cs typeface="Times New Roman" panose="02020603050405020304" pitchFamily="18" charset="0"/>
              </a:rPr>
              <a:t>cosistemi</a:t>
            </a:r>
            <a:r>
              <a:rPr lang="it-IT" sz="2400" dirty="0" smtClean="0">
                <a:latin typeface="Times New Roman" panose="02020603050405020304" pitchFamily="18" charset="0"/>
                <a:cs typeface="Times New Roman" panose="02020603050405020304" pitchFamily="18" charset="0"/>
              </a:rPr>
              <a:t> (ove mitigare e adattare) più che di ambiente</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Parliamo di «emigrazioni» e «immigrazioni» </a:t>
            </a:r>
            <a:r>
              <a:rPr lang="it-IT" sz="2400" b="1" dirty="0" smtClean="0">
                <a:latin typeface="Times New Roman" panose="02020603050405020304" pitchFamily="18" charset="0"/>
                <a:cs typeface="Times New Roman" panose="02020603050405020304" pitchFamily="18" charset="0"/>
              </a:rPr>
              <a:t>in senso lato </a:t>
            </a:r>
            <a:r>
              <a:rPr lang="it-IT" sz="2400" dirty="0" smtClean="0">
                <a:latin typeface="Times New Roman" panose="02020603050405020304" pitchFamily="18" charset="0"/>
                <a:cs typeface="Times New Roman" panose="02020603050405020304" pitchFamily="18" charset="0"/>
              </a:rPr>
              <a:t>negli ecosistemi</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Infine parliamo anche delle </a:t>
            </a:r>
            <a:r>
              <a:rPr lang="it-IT" sz="2400" b="1" dirty="0" smtClean="0">
                <a:latin typeface="Times New Roman" panose="02020603050405020304" pitchFamily="18" charset="0"/>
                <a:cs typeface="Times New Roman" panose="02020603050405020304" pitchFamily="18" charset="0"/>
              </a:rPr>
              <a:t>migrazioni forzate umane</a:t>
            </a:r>
            <a:r>
              <a:rPr lang="it-IT" sz="2400" dirty="0" smtClean="0">
                <a:latin typeface="Times New Roman" panose="02020603050405020304" pitchFamily="18" charset="0"/>
                <a:cs typeface="Times New Roman" panose="02020603050405020304" pitchFamily="18" charset="0"/>
              </a:rPr>
              <a:t>…</a:t>
            </a:r>
          </a:p>
          <a:p>
            <a:pPr>
              <a:spcBef>
                <a:spcPts val="400"/>
              </a:spcBef>
              <a:buFont typeface="Wingdings" panose="05000000000000000000" pitchFamily="2" charset="2"/>
              <a:buChar char="Ø"/>
            </a:pPr>
            <a:r>
              <a:rPr lang="it-IT" sz="2400" dirty="0" smtClean="0">
                <a:latin typeface="Times New Roman" panose="02020603050405020304" pitchFamily="18" charset="0"/>
                <a:cs typeface="Times New Roman" panose="02020603050405020304" pitchFamily="18" charset="0"/>
              </a:rPr>
              <a:t>… e delle specie «</a:t>
            </a:r>
            <a:r>
              <a:rPr lang="it-IT" sz="2400" b="1" dirty="0" smtClean="0">
                <a:latin typeface="Times New Roman" panose="02020603050405020304" pitchFamily="18" charset="0"/>
                <a:cs typeface="Times New Roman" panose="02020603050405020304" pitchFamily="18" charset="0"/>
              </a:rPr>
              <a:t>aliene</a:t>
            </a:r>
            <a:r>
              <a:rPr lang="it-IT" sz="2400" dirty="0" smtClean="0">
                <a:latin typeface="Times New Roman" panose="02020603050405020304" pitchFamily="18" charset="0"/>
                <a:cs typeface="Times New Roman" panose="02020603050405020304" pitchFamily="18" charset="0"/>
              </a:rPr>
              <a:t>» che facciamo migrare noi!</a:t>
            </a:r>
          </a:p>
          <a:p>
            <a:pPr>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a:xfrm>
            <a:off x="179512" y="6356350"/>
            <a:ext cx="5840288" cy="501650"/>
          </a:xfrm>
        </p:spPr>
        <p:txBody>
          <a:bodyPr/>
          <a:lstStyle/>
          <a:p>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fld id="{399F623C-D4A0-4D6B-982C-EB2EA0CC6C6D}" type="slidenum">
              <a:rPr lang="it-IT" smtClean="0"/>
              <a:pPr/>
              <a:t>10</a:t>
            </a:fld>
            <a:endParaRPr lang="it-IT"/>
          </a:p>
        </p:txBody>
      </p:sp>
      <p:sp>
        <p:nvSpPr>
          <p:cNvPr id="14" name="Rectangle 1"/>
          <p:cNvSpPr>
            <a:spLocks noChangeArrowheads="1"/>
          </p:cNvSpPr>
          <p:nvPr/>
        </p:nvSpPr>
        <p:spPr bwMode="auto">
          <a:xfrm flipV="1">
            <a:off x="0" y="-224199"/>
            <a:ext cx="457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6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840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251520" y="116633"/>
            <a:ext cx="8435280" cy="720079"/>
          </a:xfrm>
        </p:spPr>
        <p:txBody>
          <a:bodyPr/>
          <a:lstStyle/>
          <a:p>
            <a:r>
              <a:rPr lang="it-IT" sz="3200" b="1" dirty="0" smtClean="0">
                <a:latin typeface="Times New Roman" panose="02020603050405020304" pitchFamily="18" charset="0"/>
                <a:ea typeface="ヒラギノ角ゴ Pro W3" pitchFamily="-1" charset="-128"/>
                <a:cs typeface="Times New Roman" panose="02020603050405020304" pitchFamily="18" charset="0"/>
              </a:rPr>
              <a:t>Inciso su terminologia e definizioni</a:t>
            </a:r>
            <a:endParaRPr lang="it-IT" sz="3200" dirty="0" smtClean="0">
              <a:latin typeface="Times New Roman" panose="02020603050405020304" pitchFamily="18" charset="0"/>
              <a:cs typeface="Times New Roman" panose="02020603050405020304" pitchFamily="18" charset="0"/>
            </a:endParaRPr>
          </a:p>
        </p:txBody>
      </p:sp>
      <p:sp>
        <p:nvSpPr>
          <p:cNvPr id="9219" name="Segnaposto contenuto 2"/>
          <p:cNvSpPr>
            <a:spLocks noGrp="1"/>
          </p:cNvSpPr>
          <p:nvPr>
            <p:ph sz="half" idx="1"/>
          </p:nvPr>
        </p:nvSpPr>
        <p:spPr>
          <a:xfrm>
            <a:off x="251520" y="764704"/>
            <a:ext cx="3384376" cy="5904656"/>
          </a:xfrm>
        </p:spPr>
        <p:txBody>
          <a:bodyPr/>
          <a:lstStyle/>
          <a:p>
            <a:pPr algn="just" eaLnBrk="1" hangingPunct="1">
              <a:buFontTx/>
              <a:buNone/>
            </a:pPr>
            <a:endParaRPr lang="it-IT" sz="1600" dirty="0" smtClean="0">
              <a:ea typeface="ヒラギノ角ゴ Pro W3" pitchFamily="-1" charset="-128"/>
            </a:endParaRPr>
          </a:p>
          <a:p>
            <a:pPr marL="0" indent="0" algn="just" eaLnBrk="1" hangingPunct="1">
              <a:buFontTx/>
              <a:buNone/>
            </a:pPr>
            <a:r>
              <a:rPr lang="it-IT" sz="1600" dirty="0" smtClean="0">
                <a:latin typeface="Times New Roman" panose="02020603050405020304" pitchFamily="18" charset="0"/>
                <a:ea typeface="ヒラギノ角ゴ Pro W3" pitchFamily="-1" charset="-128"/>
                <a:cs typeface="Times New Roman" panose="02020603050405020304" pitchFamily="18" charset="0"/>
              </a:rPr>
              <a:t>Utilizzerei con parsimonia il termine “ambiente”: </a:t>
            </a:r>
          </a:p>
          <a:p>
            <a:pPr algn="just" eaLnBrk="1" hangingPunct="1">
              <a:buFontTx/>
              <a:buNone/>
            </a:pPr>
            <a:endParaRPr lang="it-IT" sz="1600" dirty="0" smtClean="0">
              <a:latin typeface="Times New Roman" panose="02020603050405020304" pitchFamily="18" charset="0"/>
              <a:ea typeface="ヒラギノ角ゴ Pro W3" pitchFamily="-1" charset="-128"/>
              <a:cs typeface="Times New Roman" panose="02020603050405020304" pitchFamily="18" charset="0"/>
            </a:endParaRP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ha troppi apparenti usi e sinonimi, scientificamente è spesso </a:t>
            </a:r>
            <a:r>
              <a:rPr lang="it-IT" sz="1600" b="1" dirty="0" smtClean="0">
                <a:latin typeface="Times New Roman" panose="02020603050405020304" pitchFamily="18" charset="0"/>
                <a:ea typeface="ヒラギノ角ゴ Pro W3" pitchFamily="-1" charset="-128"/>
                <a:cs typeface="Times New Roman" panose="02020603050405020304" pitchFamily="18" charset="0"/>
              </a:rPr>
              <a:t>sostituibile</a:t>
            </a:r>
            <a:r>
              <a:rPr lang="it-IT" sz="1600" dirty="0" smtClean="0">
                <a:latin typeface="Times New Roman" panose="02020603050405020304" pitchFamily="18" charset="0"/>
                <a:ea typeface="ヒラギノ角ゴ Pro W3" pitchFamily="-1" charset="-128"/>
                <a:cs typeface="Times New Roman" panose="02020603050405020304" pitchFamily="18" charset="0"/>
              </a:rPr>
              <a:t> da «ecosistema», discorsivamente è spesso preferibile “contesto”; </a:t>
            </a: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comunque non è un oggetto perché tutti gli </a:t>
            </a:r>
            <a:r>
              <a:rPr lang="it-IT" sz="1600" b="1" dirty="0" smtClean="0">
                <a:latin typeface="Times New Roman" panose="02020603050405020304" pitchFamily="18" charset="0"/>
                <a:ea typeface="ヒラギノ角ゴ Pro W3" pitchFamily="-1" charset="-128"/>
                <a:cs typeface="Times New Roman" panose="02020603050405020304" pitchFamily="18" charset="0"/>
              </a:rPr>
              <a:t>individui</a:t>
            </a:r>
            <a:r>
              <a:rPr lang="it-IT" sz="1600" dirty="0" smtClean="0">
                <a:latin typeface="Times New Roman" panose="02020603050405020304" pitchFamily="18" charset="0"/>
                <a:ea typeface="ヒラギノ角ゴ Pro W3" pitchFamily="-1" charset="-128"/>
                <a:cs typeface="Times New Roman" panose="02020603050405020304" pitchFamily="18" charset="0"/>
              </a:rPr>
              <a:t> (umani e non umani, </a:t>
            </a:r>
            <a:r>
              <a:rPr lang="it-IT" sz="1600" b="1" dirty="0" smtClean="0">
                <a:latin typeface="Times New Roman" panose="02020603050405020304" pitchFamily="18" charset="0"/>
                <a:ea typeface="ヒラギノ角ゴ Pro W3" pitchFamily="-1" charset="-128"/>
                <a:cs typeface="Times New Roman" panose="02020603050405020304" pitchFamily="18" charset="0"/>
              </a:rPr>
              <a:t>fattori</a:t>
            </a:r>
            <a:r>
              <a:rPr lang="it-IT" sz="1600" dirty="0" smtClean="0">
                <a:latin typeface="Times New Roman" panose="02020603050405020304" pitchFamily="18" charset="0"/>
                <a:ea typeface="ヒラギノ角ゴ Pro W3" pitchFamily="-1" charset="-128"/>
                <a:cs typeface="Times New Roman" panose="02020603050405020304" pitchFamily="18" charset="0"/>
              </a:rPr>
              <a:t> biotici e abiotici) ne fanno parte e dunque spesso è sostituibile da “ecosistema” o da “biodiversità”; </a:t>
            </a: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formalmente non c’era nella </a:t>
            </a:r>
            <a:r>
              <a:rPr lang="it-IT" sz="1600" b="1" dirty="0" smtClean="0">
                <a:latin typeface="Times New Roman" panose="02020603050405020304" pitchFamily="18" charset="0"/>
                <a:ea typeface="ヒラギノ角ゴ Pro W3" pitchFamily="-1" charset="-128"/>
                <a:cs typeface="Times New Roman" panose="02020603050405020304" pitchFamily="18" charset="0"/>
              </a:rPr>
              <a:t>Costituzione italiana </a:t>
            </a:r>
            <a:r>
              <a:rPr lang="it-IT" sz="1600" dirty="0" smtClean="0">
                <a:latin typeface="Times New Roman" panose="02020603050405020304" pitchFamily="18" charset="0"/>
                <a:ea typeface="ヒラギノ角ゴ Pro W3" pitchFamily="-1" charset="-128"/>
                <a:cs typeface="Times New Roman" panose="02020603050405020304" pitchFamily="18" charset="0"/>
              </a:rPr>
              <a:t>(ora all’art.117, insieme a «ecosistema»), sarebbe meglio inserirlo come l’insieme dei fattori biotici e abiotici di un luogo, di un bioma, di un territorio nazionale, della Terra. </a:t>
            </a:r>
          </a:p>
          <a:p>
            <a:endParaRPr lang="it-IT" sz="1200" dirty="0" smtClean="0"/>
          </a:p>
        </p:txBody>
      </p:sp>
      <p:pic>
        <p:nvPicPr>
          <p:cNvPr id="9220" name="Segnaposto contenuto 5" descr="Ambiente - 10.jpg"/>
          <p:cNvPicPr>
            <a:picLocks noGrp="1" noChangeAspect="1"/>
          </p:cNvPicPr>
          <p:nvPr>
            <p:ph sz="half" idx="2"/>
          </p:nvPr>
        </p:nvPicPr>
        <p:blipFill>
          <a:blip r:embed="rId2" cstate="print"/>
          <a:srcRect/>
          <a:stretch>
            <a:fillRect/>
          </a:stretch>
        </p:blipFill>
        <p:spPr>
          <a:xfrm>
            <a:off x="3941820" y="1772555"/>
            <a:ext cx="5220072" cy="3960813"/>
          </a:xfrm>
        </p:spPr>
      </p:pic>
      <p:sp>
        <p:nvSpPr>
          <p:cNvPr id="5" name="Segnaposto numero diapositiva 4"/>
          <p:cNvSpPr>
            <a:spLocks noGrp="1"/>
          </p:cNvSpPr>
          <p:nvPr>
            <p:ph type="sldNum" sz="quarter" idx="12"/>
          </p:nvPr>
        </p:nvSpPr>
        <p:spPr/>
        <p:txBody>
          <a:bodyPr/>
          <a:lstStyle/>
          <a:p>
            <a:pPr>
              <a:defRPr/>
            </a:pPr>
            <a:fld id="{0F63292A-88E8-4049-BA5F-599F6FD0B8A2}" type="slidenum">
              <a:rPr lang="it-IT" smtClean="0"/>
              <a:pPr>
                <a:defRPr/>
              </a:pPr>
              <a:t>11</a:t>
            </a:fld>
            <a:endParaRPr lang="it-IT"/>
          </a:p>
        </p:txBody>
      </p:sp>
      <p:sp>
        <p:nvSpPr>
          <p:cNvPr id="6" name="Segnaposto piè di pagina 5"/>
          <p:cNvSpPr>
            <a:spLocks noGrp="1"/>
          </p:cNvSpPr>
          <p:nvPr>
            <p:ph type="ftr" sz="quarter" idx="11"/>
          </p:nvPr>
        </p:nvSpPr>
        <p:spPr>
          <a:xfrm>
            <a:off x="179512" y="6492875"/>
            <a:ext cx="3173288" cy="365125"/>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2957166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0" y="116632"/>
            <a:ext cx="9144000" cy="647749"/>
          </a:xfrm>
        </p:spPr>
        <p:txBody>
          <a:bodyPr/>
          <a:lstStyle/>
          <a:p>
            <a:pPr eaLnBrk="1" hangingPunct="1"/>
            <a:r>
              <a:rPr lang="it-IT" sz="2800" b="1" dirty="0" smtClean="0">
                <a:latin typeface="Times New Roman" panose="02020603050405020304" pitchFamily="18" charset="0"/>
                <a:ea typeface="ヒラギノ角ゴ Pro W3" pitchFamily="-1" charset="-128"/>
                <a:cs typeface="Times New Roman" panose="02020603050405020304" pitchFamily="18" charset="0"/>
              </a:rPr>
              <a:t>La storia del migrare, </a:t>
            </a:r>
            <a:r>
              <a:rPr lang="it-IT" sz="2000" b="1" dirty="0" smtClean="0">
                <a:latin typeface="Times New Roman" panose="02020603050405020304" pitchFamily="18" charset="0"/>
                <a:ea typeface="ヒラギノ角ゴ Pro W3" pitchFamily="-1" charset="-128"/>
                <a:cs typeface="Times New Roman" panose="02020603050405020304" pitchFamily="18" charset="0"/>
              </a:rPr>
              <a:t>e-migrazioni e </a:t>
            </a:r>
            <a:r>
              <a:rPr lang="it-IT" sz="2000" b="1" dirty="0" err="1" smtClean="0">
                <a:latin typeface="Times New Roman" panose="02020603050405020304" pitchFamily="18" charset="0"/>
                <a:ea typeface="ヒラギノ角ゴ Pro W3" pitchFamily="-1" charset="-128"/>
                <a:cs typeface="Times New Roman" panose="02020603050405020304" pitchFamily="18" charset="0"/>
              </a:rPr>
              <a:t>im</a:t>
            </a:r>
            <a:r>
              <a:rPr lang="it-IT" sz="2000" b="1" dirty="0" smtClean="0">
                <a:latin typeface="Times New Roman" panose="02020603050405020304" pitchFamily="18" charset="0"/>
                <a:ea typeface="ヒラギノ角ゴ Pro W3" pitchFamily="-1" charset="-128"/>
                <a:cs typeface="Times New Roman" panose="02020603050405020304" pitchFamily="18" charset="0"/>
              </a:rPr>
              <a:t>-migrazioni</a:t>
            </a:r>
            <a:endParaRPr lang="it-IT" sz="4000" b="1"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3076" name="Segnaposto testo 3"/>
          <p:cNvSpPr>
            <a:spLocks noGrp="1"/>
          </p:cNvSpPr>
          <p:nvPr>
            <p:ph type="body" idx="2"/>
          </p:nvPr>
        </p:nvSpPr>
        <p:spPr>
          <a:xfrm>
            <a:off x="0" y="1052736"/>
            <a:ext cx="4427984" cy="5616624"/>
          </a:xfrm>
        </p:spPr>
        <p:txBody>
          <a:bodyPr>
            <a:normAutofit lnSpcReduction="10000"/>
          </a:bodyPr>
          <a:lstStyle/>
          <a:p>
            <a:pPr algn="just" eaLnBrk="1" fontAlgn="auto" hangingPunct="1">
              <a:spcAft>
                <a:spcPts val="0"/>
              </a:spcAft>
              <a:buClr>
                <a:schemeClr val="accent3"/>
              </a:buClr>
              <a:buFont typeface="Arial" pitchFamily="34" charset="0"/>
              <a:buChar char="•"/>
              <a:defRPr/>
            </a:pPr>
            <a:r>
              <a:rPr lang="it-IT" sz="1600" dirty="0" smtClean="0">
                <a:latin typeface="Times New Roman" panose="02020603050405020304" pitchFamily="18" charset="0"/>
                <a:ea typeface="ヒラギノ角ゴ Pro W3" pitchFamily="-1" charset="-128"/>
                <a:cs typeface="Times New Roman" panose="02020603050405020304" pitchFamily="18" charset="0"/>
              </a:rPr>
              <a:t> Dopo circa 20 anni di conferenze Onu (e varie attività connesse) su questi temi a fine 2010 era uscito </a:t>
            </a:r>
            <a:r>
              <a:rPr lang="it-IT" sz="1600" b="1" dirty="0" smtClean="0">
                <a:latin typeface="Times New Roman" panose="02020603050405020304" pitchFamily="18" charset="0"/>
                <a:ea typeface="ヒラギノ角ゴ Pro W3" pitchFamily="-1" charset="-128"/>
                <a:cs typeface="Times New Roman" panose="02020603050405020304" pitchFamily="18" charset="0"/>
              </a:rPr>
              <a:t>un mio libro, </a:t>
            </a:r>
            <a:r>
              <a:rPr lang="it-IT" sz="1600" dirty="0" smtClean="0">
                <a:latin typeface="Times New Roman" panose="02020603050405020304" pitchFamily="18" charset="0"/>
                <a:ea typeface="ヒラギノ角ゴ Pro W3" pitchFamily="-1" charset="-128"/>
                <a:cs typeface="Times New Roman" panose="02020603050405020304" pitchFamily="18" charset="0"/>
              </a:rPr>
              <a:t>esaurito, ad aprile 2016 ne è uscita l’edizione tascabile. </a:t>
            </a:r>
          </a:p>
          <a:p>
            <a:pPr algn="just" eaLnBrk="1" fontAlgn="auto" hangingPunct="1">
              <a:spcAft>
                <a:spcPts val="0"/>
              </a:spcAft>
              <a:buClr>
                <a:schemeClr val="accent3"/>
              </a:buClr>
              <a:buFont typeface="Arial" pitchFamily="34" charset="0"/>
              <a:buChar char="•"/>
              <a:defRPr/>
            </a:pPr>
            <a:r>
              <a:rPr lang="it-IT" sz="1600" dirty="0">
                <a:latin typeface="Times New Roman" panose="02020603050405020304" pitchFamily="18" charset="0"/>
                <a:ea typeface="ヒラギノ角ゴ Pro W3" pitchFamily="-1" charset="-128"/>
                <a:cs typeface="Times New Roman" panose="02020603050405020304" pitchFamily="18" charset="0"/>
              </a:rPr>
              <a:t> </a:t>
            </a:r>
            <a:r>
              <a:rPr lang="it-IT" sz="1600" dirty="0" smtClean="0">
                <a:latin typeface="Times New Roman" panose="02020603050405020304" pitchFamily="18" charset="0"/>
                <a:ea typeface="ヒラギノ角ゴ Pro W3" pitchFamily="-1" charset="-128"/>
                <a:cs typeface="Times New Roman" panose="02020603050405020304" pitchFamily="18" charset="0"/>
              </a:rPr>
              <a:t> «</a:t>
            </a:r>
            <a:r>
              <a:rPr lang="it-IT" sz="1600" dirty="0" err="1" smtClean="0">
                <a:latin typeface="Times New Roman" panose="02020603050405020304" pitchFamily="18" charset="0"/>
                <a:ea typeface="ヒラギノ角ゴ Pro W3" pitchFamily="-1" charset="-128"/>
                <a:cs typeface="Times New Roman" panose="02020603050405020304" pitchFamily="18" charset="0"/>
              </a:rPr>
              <a:t>Ecoprofughi</a:t>
            </a:r>
            <a:r>
              <a:rPr lang="it-IT" sz="1600" dirty="0" smtClean="0">
                <a:latin typeface="Times New Roman" panose="02020603050405020304" pitchFamily="18" charset="0"/>
                <a:ea typeface="ヒラギノ角ゴ Pro W3" pitchFamily="-1" charset="-128"/>
                <a:cs typeface="Times New Roman" panose="02020603050405020304" pitchFamily="18" charset="0"/>
              </a:rPr>
              <a:t>» è una prima storia del migrare, come attività diversa dal muoversi, che presuppone una geografia di luoghi (ambienti diversi, </a:t>
            </a:r>
            <a:r>
              <a:rPr lang="it-IT" sz="1600" b="1" dirty="0" smtClean="0">
                <a:latin typeface="Times New Roman" panose="02020603050405020304" pitchFamily="18" charset="0"/>
                <a:ea typeface="ヒラギノ角ゴ Pro W3" pitchFamily="-1" charset="-128"/>
                <a:cs typeface="Times New Roman" panose="02020603050405020304" pitchFamily="18" charset="0"/>
              </a:rPr>
              <a:t>confini</a:t>
            </a:r>
            <a:r>
              <a:rPr lang="it-IT" sz="1600" dirty="0" smtClean="0">
                <a:latin typeface="Times New Roman" panose="02020603050405020304" pitchFamily="18" charset="0"/>
                <a:ea typeface="ヒラギノ角ゴ Pro W3" pitchFamily="-1" charset="-128"/>
                <a:cs typeface="Times New Roman" panose="02020603050405020304" pitchFamily="18" charset="0"/>
              </a:rPr>
              <a:t>, </a:t>
            </a:r>
            <a:r>
              <a:rPr lang="it-IT" sz="1600" b="1" dirty="0" smtClean="0">
                <a:latin typeface="Times New Roman" panose="02020603050405020304" pitchFamily="18" charset="0"/>
                <a:ea typeface="ヒラギノ角ゴ Pro W3" pitchFamily="-1" charset="-128"/>
                <a:cs typeface="Times New Roman" panose="02020603050405020304" pitchFamily="18" charset="0"/>
              </a:rPr>
              <a:t>ecosistemi</a:t>
            </a:r>
            <a:r>
              <a:rPr lang="it-IT" sz="1600" dirty="0" smtClean="0">
                <a:latin typeface="Times New Roman" panose="02020603050405020304" pitchFamily="18" charset="0"/>
                <a:ea typeface="ヒラギノ角ゴ Pro W3" pitchFamily="-1" charset="-128"/>
                <a:cs typeface="Times New Roman" panose="02020603050405020304" pitchFamily="18" charset="0"/>
              </a:rPr>
              <a:t>), all’interno dell’ecosistema terrestre (atmosfera-acqua-terra, fattori biotici e abiotici), iniziata da specie (individui, comunità) precedenti quelle umane. </a:t>
            </a:r>
          </a:p>
          <a:p>
            <a:pPr algn="just" eaLnBrk="1" fontAlgn="auto" hangingPunct="1">
              <a:spcAft>
                <a:spcPts val="0"/>
              </a:spcAft>
              <a:buClr>
                <a:schemeClr val="accent3"/>
              </a:buClr>
              <a:buFont typeface="Arial" pitchFamily="34" charset="0"/>
              <a:buChar char="•"/>
              <a:defRPr/>
            </a:pPr>
            <a:r>
              <a:rPr lang="it-IT" sz="1600" dirty="0" smtClean="0">
                <a:latin typeface="Times New Roman" panose="02020603050405020304" pitchFamily="18" charset="0"/>
                <a:ea typeface="ヒラギノ角ゴ Pro W3" pitchFamily="-1" charset="-128"/>
                <a:cs typeface="Times New Roman" panose="02020603050405020304" pitchFamily="18" charset="0"/>
              </a:rPr>
              <a:t> Il </a:t>
            </a:r>
            <a:r>
              <a:rPr lang="it-IT" sz="1600" b="1" dirty="0" smtClean="0">
                <a:latin typeface="Times New Roman" panose="02020603050405020304" pitchFamily="18" charset="0"/>
                <a:ea typeface="ヒラギノ角ゴ Pro W3" pitchFamily="-1" charset="-128"/>
                <a:cs typeface="Times New Roman" panose="02020603050405020304" pitchFamily="18" charset="0"/>
              </a:rPr>
              <a:t>migrare</a:t>
            </a:r>
            <a:r>
              <a:rPr lang="it-IT" sz="1600" dirty="0" smtClean="0">
                <a:latin typeface="Times New Roman" panose="02020603050405020304" pitchFamily="18" charset="0"/>
                <a:ea typeface="ヒラギノ角ゴ Pro W3" pitchFamily="-1" charset="-128"/>
                <a:cs typeface="Times New Roman" panose="02020603050405020304" pitchFamily="18" charset="0"/>
              </a:rPr>
              <a:t> ha una sua storia, una sua evoluzione per </a:t>
            </a:r>
            <a:r>
              <a:rPr lang="it-IT" sz="1600" dirty="0">
                <a:latin typeface="Times New Roman" panose="02020603050405020304" pitchFamily="18" charset="0"/>
                <a:ea typeface="ヒラギノ角ゴ Pro W3" pitchFamily="-1" charset="-128"/>
                <a:cs typeface="Times New Roman" panose="02020603050405020304" pitchFamily="18" charset="0"/>
              </a:rPr>
              <a:t>molte specie </a:t>
            </a:r>
            <a:r>
              <a:rPr lang="it-IT" sz="1600" dirty="0" smtClean="0">
                <a:latin typeface="Times New Roman" panose="02020603050405020304" pitchFamily="18" charset="0"/>
                <a:ea typeface="ヒラギノ角ゴ Pro W3" pitchFamily="-1" charset="-128"/>
                <a:cs typeface="Times New Roman" panose="02020603050405020304" pitchFamily="18" charset="0"/>
              </a:rPr>
              <a:t>(descritte nel volume) e poi, in particolare, per la specie umana sapiente (non saremmo chi, dove, come siamo senza aver migrato, emigrato e immigrato con l’agricoltura e l’allevamento stanziali). </a:t>
            </a:r>
          </a:p>
          <a:p>
            <a:pPr algn="just" eaLnBrk="1" fontAlgn="auto" hangingPunct="1">
              <a:spcAft>
                <a:spcPts val="0"/>
              </a:spcAft>
              <a:buClr>
                <a:schemeClr val="accent3"/>
              </a:buClr>
              <a:buFont typeface="Arial" pitchFamily="34" charset="0"/>
              <a:buChar char="•"/>
              <a:defRPr/>
            </a:pPr>
            <a:r>
              <a:rPr lang="it-IT" sz="1600" dirty="0" smtClean="0">
                <a:latin typeface="Times New Roman" panose="02020603050405020304" pitchFamily="18" charset="0"/>
                <a:ea typeface="ヒラギノ角ゴ Pro W3" pitchFamily="-1" charset="-128"/>
                <a:cs typeface="Times New Roman" panose="02020603050405020304" pitchFamily="18" charset="0"/>
              </a:rPr>
              <a:t> La </a:t>
            </a:r>
            <a:r>
              <a:rPr lang="it-IT" sz="1600" b="1" dirty="0" smtClean="0">
                <a:latin typeface="Times New Roman" panose="02020603050405020304" pitchFamily="18" charset="0"/>
                <a:ea typeface="ヒラギノ角ゴ Pro W3" pitchFamily="-1" charset="-128"/>
                <a:cs typeface="Times New Roman" panose="02020603050405020304" pitchFamily="18" charset="0"/>
              </a:rPr>
              <a:t>sostenibilità </a:t>
            </a:r>
            <a:r>
              <a:rPr lang="it-IT" sz="1600" dirty="0" smtClean="0">
                <a:latin typeface="Times New Roman" panose="02020603050405020304" pitchFamily="18" charset="0"/>
                <a:ea typeface="ヒラギノ角ゴ Pro W3" pitchFamily="-1" charset="-128"/>
                <a:cs typeface="Times New Roman" panose="02020603050405020304" pitchFamily="18" charset="0"/>
              </a:rPr>
              <a:t>della presenza della nostra specie sulla Terra si pone da quando diventiamo soprattutto stanziali (</a:t>
            </a:r>
            <a:r>
              <a:rPr lang="it-IT" sz="1600" b="1" dirty="0" smtClean="0">
                <a:latin typeface="Times New Roman" panose="02020603050405020304" pitchFamily="18" charset="0"/>
                <a:ea typeface="ヒラギノ角ゴ Pro W3" pitchFamily="-1" charset="-128"/>
                <a:cs typeface="Times New Roman" panose="02020603050405020304" pitchFamily="18" charset="0"/>
              </a:rPr>
              <a:t>agricoltura</a:t>
            </a:r>
            <a:r>
              <a:rPr lang="it-IT" sz="1600" dirty="0" smtClean="0">
                <a:latin typeface="Times New Roman" panose="02020603050405020304" pitchFamily="18" charset="0"/>
                <a:ea typeface="ヒラギノ角ゴ Pro W3" pitchFamily="-1" charset="-128"/>
                <a:cs typeface="Times New Roman" panose="02020603050405020304" pitchFamily="18" charset="0"/>
              </a:rPr>
              <a:t>, Olocene, Neolitico).</a:t>
            </a:r>
          </a:p>
          <a:p>
            <a:pPr algn="just" eaLnBrk="1" fontAlgn="auto" hangingPunct="1">
              <a:spcAft>
                <a:spcPts val="0"/>
              </a:spcAft>
              <a:buClr>
                <a:schemeClr val="accent3"/>
              </a:buClr>
              <a:buFont typeface="Arial" pitchFamily="34" charset="0"/>
              <a:buChar char="•"/>
              <a:defRPr/>
            </a:pPr>
            <a:r>
              <a:rPr lang="it-IT" sz="1600" b="1" dirty="0" smtClean="0">
                <a:latin typeface="Times New Roman" panose="02020603050405020304" pitchFamily="18" charset="0"/>
                <a:ea typeface="ヒラギノ角ゴ Pro W3" pitchFamily="-1" charset="-128"/>
                <a:cs typeface="Times New Roman" panose="02020603050405020304" pitchFamily="18" charset="0"/>
              </a:rPr>
              <a:t>Servono ormai una teoria e un atlante storico globale delle migrazioni in una prospettiva evoluzionistica.</a:t>
            </a:r>
            <a:endParaRPr lang="it-IT" sz="1600" dirty="0" smtClean="0">
              <a:latin typeface="Times New Roman" panose="02020603050405020304" pitchFamily="18" charset="0"/>
              <a:ea typeface="ヒラギノ角ゴ Pro W3" pitchFamily="-1" charset="-128"/>
              <a:cs typeface="Times New Roman" panose="02020603050405020304" pitchFamily="18" charset="0"/>
            </a:endParaRPr>
          </a:p>
          <a:p>
            <a:pPr algn="just" eaLnBrk="1" fontAlgn="auto" hangingPunct="1">
              <a:spcAft>
                <a:spcPts val="0"/>
              </a:spcAft>
              <a:buClr>
                <a:schemeClr val="accent3"/>
              </a:buClr>
              <a:buFontTx/>
              <a:buChar char="•"/>
              <a:defRPr/>
            </a:pPr>
            <a:endParaRPr lang="it-IT" dirty="0" smtClean="0">
              <a:ea typeface="ヒラギノ角ゴ Pro W3" pitchFamily="-1" charset="-128"/>
            </a:endParaRPr>
          </a:p>
        </p:txBody>
      </p:sp>
      <p:pic>
        <p:nvPicPr>
          <p:cNvPr id="8196" name="Segnaposto contenuto 5" descr="ECOPROFUGHI-DEFINITIVA cover.JPG"/>
          <p:cNvPicPr>
            <a:picLocks noGrp="1" noChangeAspect="1"/>
          </p:cNvPicPr>
          <p:nvPr>
            <p:ph sz="half" idx="1"/>
          </p:nvPr>
        </p:nvPicPr>
        <p:blipFill>
          <a:blip r:embed="rId2" cstate="print"/>
          <a:srcRect/>
          <a:stretch>
            <a:fillRect/>
          </a:stretch>
        </p:blipFill>
        <p:spPr>
          <a:xfrm>
            <a:off x="6648782" y="764381"/>
            <a:ext cx="2171689" cy="3096667"/>
          </a:xfrm>
        </p:spPr>
      </p:pic>
      <p:sp>
        <p:nvSpPr>
          <p:cNvPr id="3077" name="Segnaposto numero diapositiva 4"/>
          <p:cNvSpPr>
            <a:spLocks noGrp="1"/>
          </p:cNvSpPr>
          <p:nvPr>
            <p:ph type="sldNum" sz="quarter" idx="12"/>
          </p:nvPr>
        </p:nvSpPr>
        <p:spPr/>
        <p:txBody>
          <a:bodyPr/>
          <a:lstStyle/>
          <a:p>
            <a:pPr>
              <a:defRPr/>
            </a:pPr>
            <a:fld id="{B0AEBBBC-3C16-435E-AEB7-A39FA523AD4D}" type="slidenum">
              <a:rPr lang="it-IT" smtClean="0"/>
              <a:pPr>
                <a:defRPr/>
              </a:pPr>
              <a:t>12</a:t>
            </a:fld>
            <a:endParaRPr lang="it-IT"/>
          </a:p>
        </p:txBody>
      </p:sp>
      <p:sp>
        <p:nvSpPr>
          <p:cNvPr id="6" name="Segnaposto piè di pagina 5"/>
          <p:cNvSpPr>
            <a:spLocks noGrp="1"/>
          </p:cNvSpPr>
          <p:nvPr>
            <p:ph type="ftr" sz="quarter" idx="11"/>
          </p:nvPr>
        </p:nvSpPr>
        <p:spPr>
          <a:xfrm>
            <a:off x="35496" y="6492876"/>
            <a:ext cx="3317304" cy="320824"/>
          </a:xfrm>
        </p:spPr>
        <p:txBody>
          <a:bodyPr/>
          <a:lstStyle/>
          <a:p>
            <a:pPr>
              <a:defRPr/>
            </a:pPr>
            <a:r>
              <a:rPr lang="it-IT" sz="1000" dirty="0" smtClean="0"/>
              <a:t>Calzolaio 2019</a:t>
            </a:r>
            <a:endParaRPr lang="it-IT" sz="1000"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032" y="3603235"/>
            <a:ext cx="1809750" cy="2905125"/>
          </a:xfrm>
          <a:prstGeom prst="rect">
            <a:avLst/>
          </a:prstGeom>
        </p:spPr>
      </p:pic>
    </p:spTree>
    <p:extLst>
      <p:ext uri="{BB962C8B-B14F-4D97-AF65-F5344CB8AC3E}">
        <p14:creationId xmlns:p14="http://schemas.microsoft.com/office/powerpoint/2010/main" val="208706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620688"/>
            <a:ext cx="4176464" cy="5976665"/>
          </a:xfrm>
        </p:spPr>
        <p:txBody>
          <a:bodyPr/>
          <a:lstStyle/>
          <a:p>
            <a:pPr marL="108000" indent="-285750">
              <a:buFont typeface="Arial" panose="020B0604020202020204" pitchFamily="34" charset="0"/>
              <a:buChar char="•"/>
            </a:pP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Pag. 133 euro 12 (ristampato)</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Oltre 70 presentazioni</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Presidente Boldrini Camera 10.11.16</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m</a:t>
            </a:r>
            <a:r>
              <a:rPr lang="it-IT" sz="1800" dirty="0" smtClean="0">
                <a:solidFill>
                  <a:srgbClr val="FF0000"/>
                </a:solidFill>
                <a:latin typeface="Times New Roman" panose="02020603050405020304" pitchFamily="18" charset="0"/>
                <a:cs typeface="Times New Roman" panose="02020603050405020304" pitchFamily="18" charset="0"/>
              </a:rPr>
              <a:t>olte autorevoli recensioni</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b="1" dirty="0" smtClean="0">
                <a:solidFill>
                  <a:srgbClr val="FF0000"/>
                </a:solidFill>
                <a:latin typeface="Times New Roman" panose="02020603050405020304" pitchFamily="18" charset="0"/>
                <a:cs typeface="Times New Roman" panose="02020603050405020304" pitchFamily="18" charset="0"/>
              </a:rPr>
              <a:t>Pagina</a:t>
            </a:r>
            <a:r>
              <a:rPr lang="it-IT" sz="1800" dirty="0" smtClean="0">
                <a:solidFill>
                  <a:srgbClr val="FF0000"/>
                </a:solidFill>
                <a:latin typeface="Times New Roman" panose="02020603050405020304" pitchFamily="18" charset="0"/>
                <a:cs typeface="Times New Roman" panose="02020603050405020304" pitchFamily="18" charset="0"/>
              </a:rPr>
              <a:t> omonima </a:t>
            </a:r>
            <a:r>
              <a:rPr lang="it-IT" sz="1800" b="1" dirty="0" err="1" smtClean="0">
                <a:solidFill>
                  <a:srgbClr val="FF0000"/>
                </a:solidFill>
                <a:latin typeface="Times New Roman" panose="02020603050405020304" pitchFamily="18" charset="0"/>
                <a:cs typeface="Times New Roman" panose="02020603050405020304" pitchFamily="18" charset="0"/>
              </a:rPr>
              <a:t>Facebook</a:t>
            </a: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Più o meno, uno dei concetti principali è il seguente: oggi e in futuro (non nel passato) non si diventa profughi se si rispetta il </a:t>
            </a:r>
            <a:r>
              <a:rPr lang="it-IT" sz="2000" b="1" dirty="0" smtClean="0">
                <a:solidFill>
                  <a:schemeClr val="tx1"/>
                </a:solidFill>
                <a:latin typeface="Times New Roman" panose="02020603050405020304" pitchFamily="18" charset="0"/>
                <a:cs typeface="Times New Roman" panose="02020603050405020304" pitchFamily="18" charset="0"/>
              </a:rPr>
              <a:t>diritto di restare</a:t>
            </a:r>
            <a:r>
              <a:rPr lang="it-IT" sz="2000" dirty="0" smtClean="0">
                <a:solidFill>
                  <a:schemeClr val="tx1"/>
                </a:solidFill>
                <a:latin typeface="Times New Roman" panose="02020603050405020304" pitchFamily="18" charset="0"/>
                <a:cs typeface="Times New Roman" panose="02020603050405020304" pitchFamily="18" charset="0"/>
              </a:rPr>
              <a:t> all’interno dei «propri» confini, nel «proprio» ambiente, nel luogo dove si è nati e cresciuti e si sceglierebbe di restare. E una certa </a:t>
            </a:r>
            <a:r>
              <a:rPr lang="it-IT" sz="2000" b="1" dirty="0" smtClean="0">
                <a:solidFill>
                  <a:schemeClr val="tx1"/>
                </a:solidFill>
                <a:latin typeface="Times New Roman" panose="02020603050405020304" pitchFamily="18" charset="0"/>
                <a:cs typeface="Times New Roman" panose="02020603050405020304" pitchFamily="18" charset="0"/>
              </a:rPr>
              <a:t>libertà di migrare </a:t>
            </a:r>
            <a:r>
              <a:rPr lang="it-IT" sz="2000" dirty="0" smtClean="0">
                <a:solidFill>
                  <a:schemeClr val="tx1"/>
                </a:solidFill>
                <a:latin typeface="Times New Roman" panose="02020603050405020304" pitchFamily="18" charset="0"/>
                <a:cs typeface="Times New Roman" panose="02020603050405020304" pitchFamily="18" charset="0"/>
              </a:rPr>
              <a:t>serve ai gruppi, ai popoli, agli Stati, a tutti.</a:t>
            </a:r>
            <a:r>
              <a:rPr lang="it-IT" sz="2400" dirty="0" smtClean="0"/>
              <a:t/>
            </a:r>
            <a:br>
              <a:rPr lang="it-IT" sz="2400" dirty="0" smtClean="0"/>
            </a:br>
            <a:r>
              <a:rPr lang="it-IT" sz="2400" dirty="0" smtClean="0"/>
              <a:t/>
            </a:r>
            <a:br>
              <a:rPr lang="it-IT" sz="2400" dirty="0" smtClean="0"/>
            </a:br>
            <a:endParaRPr lang="it-IT" sz="2400" dirty="0"/>
          </a:p>
        </p:txBody>
      </p:sp>
      <p:pic>
        <p:nvPicPr>
          <p:cNvPr id="6" name="Segnaposto contenuto 5" descr="IMMAGINE COPERTINA.jpg"/>
          <p:cNvPicPr>
            <a:picLocks noGrp="1" noChangeAspect="1"/>
          </p:cNvPicPr>
          <p:nvPr>
            <p:ph idx="1"/>
          </p:nvPr>
        </p:nvPicPr>
        <p:blipFill>
          <a:blip r:embed="rId2" cstate="print"/>
          <a:stretch>
            <a:fillRect/>
          </a:stretch>
        </p:blipFill>
        <p:spPr>
          <a:xfrm>
            <a:off x="4788024" y="404664"/>
            <a:ext cx="4032448" cy="6000684"/>
          </a:xfrm>
        </p:spPr>
      </p:pic>
      <p:sp>
        <p:nvSpPr>
          <p:cNvPr id="4" name="Segnaposto piè di pagina 3"/>
          <p:cNvSpPr>
            <a:spLocks noGrp="1"/>
          </p:cNvSpPr>
          <p:nvPr>
            <p:ph type="ftr" sz="quarter" idx="11"/>
          </p:nvPr>
        </p:nvSpPr>
        <p:spPr>
          <a:xfrm>
            <a:off x="35496" y="6525345"/>
            <a:ext cx="5984304" cy="288032"/>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13</a:t>
            </a:fld>
            <a:endParaRPr lang="it-IT"/>
          </a:p>
        </p:txBody>
      </p:sp>
    </p:spTree>
    <p:extLst>
      <p:ext uri="{BB962C8B-B14F-4D97-AF65-F5344CB8AC3E}">
        <p14:creationId xmlns:p14="http://schemas.microsoft.com/office/powerpoint/2010/main" val="80153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0"/>
            <a:ext cx="4320480" cy="7101408"/>
          </a:xfrm>
        </p:spPr>
        <p:txBody>
          <a:bodyPr/>
          <a:lstStyle/>
          <a:p>
            <a:pPr marL="108000" indent="-285750">
              <a:buFont typeface="Arial" panose="020B0604020202020204" pitchFamily="34" charset="0"/>
              <a:buChar char="•"/>
            </a:pP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Uscito a giugno 2019</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Già </a:t>
            </a:r>
            <a:r>
              <a:rPr lang="it-IT" sz="1800" dirty="0" smtClean="0">
                <a:solidFill>
                  <a:srgbClr val="FF0000"/>
                </a:solidFill>
                <a:latin typeface="Times New Roman" panose="02020603050405020304" pitchFamily="18" charset="0"/>
                <a:cs typeface="Times New Roman" panose="02020603050405020304" pitchFamily="18" charset="0"/>
              </a:rPr>
              <a:t>circa</a:t>
            </a:r>
            <a:r>
              <a:rPr lang="it-IT" sz="1800" dirty="0" smtClean="0">
                <a:solidFill>
                  <a:srgbClr val="FF0000"/>
                </a:solidFill>
                <a:latin typeface="Times New Roman" panose="02020603050405020304" pitchFamily="18" charset="0"/>
                <a:cs typeface="Times New Roman" panose="02020603050405020304" pitchFamily="18" charset="0"/>
              </a:rPr>
              <a:t> </a:t>
            </a:r>
            <a:r>
              <a:rPr lang="it-IT" sz="1800" dirty="0">
                <a:solidFill>
                  <a:srgbClr val="FF0000"/>
                </a:solidFill>
                <a:latin typeface="Times New Roman" panose="02020603050405020304" pitchFamily="18" charset="0"/>
                <a:cs typeface="Times New Roman" panose="02020603050405020304" pitchFamily="18" charset="0"/>
              </a:rPr>
              <a:t>1</a:t>
            </a:r>
            <a:r>
              <a:rPr lang="it-IT" sz="1800" dirty="0" smtClean="0">
                <a:solidFill>
                  <a:srgbClr val="FF0000"/>
                </a:solidFill>
                <a:latin typeface="Times New Roman" panose="02020603050405020304" pitchFamily="18" charset="0"/>
                <a:cs typeface="Times New Roman" panose="02020603050405020304" pitchFamily="18" charset="0"/>
              </a:rPr>
              <a:t>0 presentazioni</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Alcune autorevoli recensioni</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Parte dall’approvazione a fine 2018 di due Global Compact, accordi internazionali globali </a:t>
            </a:r>
            <a:r>
              <a:rPr lang="it-IT" sz="2000" i="1" dirty="0" smtClean="0">
                <a:solidFill>
                  <a:schemeClr val="tx1"/>
                </a:solidFill>
                <a:latin typeface="Times New Roman" panose="02020603050405020304" pitchFamily="18" charset="0"/>
                <a:cs typeface="Times New Roman" panose="02020603050405020304" pitchFamily="18" charset="0"/>
              </a:rPr>
              <a:t>for Migration</a:t>
            </a:r>
            <a:r>
              <a:rPr lang="it-IT" sz="2000" dirty="0" smtClean="0">
                <a:solidFill>
                  <a:schemeClr val="tx1"/>
                </a:solidFill>
                <a:latin typeface="Times New Roman" panose="02020603050405020304" pitchFamily="18" charset="0"/>
                <a:cs typeface="Times New Roman" panose="02020603050405020304" pitchFamily="18" charset="0"/>
              </a:rPr>
              <a:t> e </a:t>
            </a:r>
            <a:r>
              <a:rPr lang="it-IT" sz="2000" i="1" dirty="0" smtClean="0">
                <a:solidFill>
                  <a:schemeClr val="tx1"/>
                </a:solidFill>
                <a:latin typeface="Times New Roman" panose="02020603050405020304" pitchFamily="18" charset="0"/>
                <a:cs typeface="Times New Roman" panose="02020603050405020304" pitchFamily="18" charset="0"/>
              </a:rPr>
              <a:t>on </a:t>
            </a:r>
            <a:r>
              <a:rPr lang="it-IT" sz="2000" i="1" dirty="0" err="1" smtClean="0">
                <a:solidFill>
                  <a:schemeClr val="tx1"/>
                </a:solidFill>
                <a:latin typeface="Times New Roman" panose="02020603050405020304" pitchFamily="18" charset="0"/>
                <a:cs typeface="Times New Roman" panose="02020603050405020304" pitchFamily="18" charset="0"/>
              </a:rPr>
              <a:t>Refugees</a:t>
            </a:r>
            <a:r>
              <a:rPr lang="it-IT" sz="2000" dirty="0" smtClean="0">
                <a:solidFill>
                  <a:schemeClr val="tx1"/>
                </a:solidFill>
                <a:latin typeface="Times New Roman" panose="02020603050405020304" pitchFamily="18" charset="0"/>
                <a:cs typeface="Times New Roman" panose="02020603050405020304" pitchFamily="18" charset="0"/>
              </a:rPr>
              <a:t>.</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Risulta la prima volta nella storia dell’umanità.</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Poi ripercorre sinteticamente l’uso del termine «Migrazione» nelle varie discipline scientifiche, per le specie prima di primati e umani (ovvero per piante e animali anche prima di sei milioni di anni fa), per le forme umane, per noi </a:t>
            </a:r>
            <a:r>
              <a:rPr lang="it-IT" sz="2000" i="1" dirty="0" smtClean="0">
                <a:solidFill>
                  <a:schemeClr val="tx1"/>
                </a:solidFill>
                <a:latin typeface="Times New Roman" panose="02020603050405020304" pitchFamily="18" charset="0"/>
                <a:cs typeface="Times New Roman" panose="02020603050405020304" pitchFamily="18" charset="0"/>
              </a:rPr>
              <a:t>sapiens</a:t>
            </a:r>
            <a:r>
              <a:rPr lang="it-IT" sz="2000" dirty="0" smtClean="0">
                <a:solidFill>
                  <a:schemeClr val="tx1"/>
                </a:solidFill>
                <a:latin typeface="Times New Roman" panose="02020603050405020304" pitchFamily="18" charset="0"/>
                <a:cs typeface="Times New Roman" panose="02020603050405020304" pitchFamily="18" charset="0"/>
              </a:rPr>
              <a:t> per aggiornare infine dati e problemi del fenomeno in corso.</a:t>
            </a:r>
            <a:r>
              <a:rPr lang="it-IT" sz="2400" dirty="0" smtClean="0"/>
              <a:t/>
            </a:r>
            <a:br>
              <a:rPr lang="it-IT" sz="2400" dirty="0" smtClean="0"/>
            </a:br>
            <a:r>
              <a:rPr lang="it-IT" sz="2400" dirty="0" smtClean="0"/>
              <a:t/>
            </a:r>
            <a:br>
              <a:rPr lang="it-IT" sz="2400" dirty="0" smtClean="0"/>
            </a:br>
            <a:endParaRPr lang="it-IT" sz="24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497102"/>
            <a:ext cx="4184814" cy="6000684"/>
          </a:xfrm>
        </p:spPr>
      </p:pic>
      <p:sp>
        <p:nvSpPr>
          <p:cNvPr id="4" name="Segnaposto piè di pagina 3"/>
          <p:cNvSpPr>
            <a:spLocks noGrp="1"/>
          </p:cNvSpPr>
          <p:nvPr>
            <p:ph type="ftr" sz="quarter" idx="11"/>
          </p:nvPr>
        </p:nvSpPr>
        <p:spPr>
          <a:xfrm>
            <a:off x="35496" y="6525345"/>
            <a:ext cx="5984304" cy="288032"/>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14</a:t>
            </a:fld>
            <a:endParaRPr lang="it-IT"/>
          </a:p>
        </p:txBody>
      </p:sp>
    </p:spTree>
    <p:extLst>
      <p:ext uri="{BB962C8B-B14F-4D97-AF65-F5344CB8AC3E}">
        <p14:creationId xmlns:p14="http://schemas.microsoft.com/office/powerpoint/2010/main" val="3699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49" y="332656"/>
            <a:ext cx="4711299" cy="6264696"/>
          </a:xfrm>
        </p:spPr>
        <p:txBody>
          <a:bodyPr/>
          <a:lstStyle/>
          <a:p>
            <a:r>
              <a:rPr lang="it-IT" sz="1800" dirty="0">
                <a:solidFill>
                  <a:srgbClr val="FF0000"/>
                </a:solidFill>
                <a:latin typeface="Times New Roman" panose="02020603050405020304" pitchFamily="18" charset="0"/>
                <a:cs typeface="Times New Roman" panose="02020603050405020304" pitchFamily="18" charset="0"/>
              </a:rPr>
              <a:t/>
            </a:r>
            <a:br>
              <a:rPr lang="it-IT" sz="1800" dirty="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Esce </a:t>
            </a:r>
            <a:r>
              <a:rPr lang="it-IT" sz="1800" dirty="0">
                <a:solidFill>
                  <a:srgbClr val="FF0000"/>
                </a:solidFill>
                <a:latin typeface="Times New Roman" panose="02020603050405020304" pitchFamily="18" charset="0"/>
                <a:cs typeface="Times New Roman" panose="02020603050405020304" pitchFamily="18" charset="0"/>
              </a:rPr>
              <a:t>a fine ottobre </a:t>
            </a:r>
            <a:r>
              <a:rPr lang="it-IT" sz="1800" dirty="0" smtClean="0">
                <a:solidFill>
                  <a:srgbClr val="FF0000"/>
                </a:solidFill>
                <a:latin typeface="Times New Roman" panose="02020603050405020304" pitchFamily="18" charset="0"/>
                <a:cs typeface="Times New Roman" panose="02020603050405020304" pitchFamily="18" charset="0"/>
              </a:rPr>
              <a:t>2019</a:t>
            </a: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1800" dirty="0" smtClean="0">
                <a:solidFill>
                  <a:srgbClr val="FF0000"/>
                </a:solidFill>
                <a:latin typeface="Times New Roman" panose="02020603050405020304" pitchFamily="18" charset="0"/>
                <a:cs typeface="Times New Roman" panose="02020603050405020304" pitchFamily="18" charset="0"/>
              </a:rPr>
              <a:t/>
            </a:r>
            <a:br>
              <a:rPr lang="it-IT" sz="1800" dirty="0" smtClean="0">
                <a:solidFill>
                  <a:srgbClr val="FF0000"/>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Parte </a:t>
            </a:r>
            <a:r>
              <a:rPr lang="it-IT" sz="2000" dirty="0" smtClean="0">
                <a:solidFill>
                  <a:schemeClr val="tx1"/>
                </a:solidFill>
                <a:latin typeface="Times New Roman" panose="02020603050405020304" pitchFamily="18" charset="0"/>
                <a:cs typeface="Times New Roman" panose="02020603050405020304" pitchFamily="18" charset="0"/>
              </a:rPr>
              <a:t>da questa domanda: </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“E se fosse stata la capacità di fuggire e comunque di migrare a rendere sapiente l’evoluzione umana, quella straordinaria capacità, lentamente maturata, di riuscire sempre a scappare da disastri e guai, comunque di spostarsi mantenendosi vivi e fertili, di sopravvivere e riprodursi, di adattarsi e mescolarsi in ogni ambiente, in ogni permeabile ecosistema della Terra?” </a:t>
            </a:r>
            <a:r>
              <a:rPr lang="it-IT" dirty="0"/>
              <a:t/>
            </a:r>
            <a:br>
              <a:rPr lang="it-IT" dirty="0"/>
            </a:br>
            <a:r>
              <a:rPr lang="it-IT" sz="2000" dirty="0" smtClean="0">
                <a:solidFill>
                  <a:schemeClr val="tx1"/>
                </a:solidFill>
                <a:latin typeface="Times New Roman" panose="02020603050405020304" pitchFamily="18" charset="0"/>
                <a:cs typeface="Times New Roman" panose="02020603050405020304" pitchFamily="18" charset="0"/>
              </a:rPr>
              <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E cerca di dimostrare scientificamente che da decine di migliaia di anni </a:t>
            </a:r>
            <a:r>
              <a:rPr lang="it-IT" sz="2000" i="1" dirty="0" smtClean="0">
                <a:solidFill>
                  <a:schemeClr val="tx1"/>
                </a:solidFill>
                <a:latin typeface="Times New Roman" panose="02020603050405020304" pitchFamily="18" charset="0"/>
                <a:cs typeface="Times New Roman" panose="02020603050405020304" pitchFamily="18" charset="0"/>
              </a:rPr>
              <a:t>Homo sapiens</a:t>
            </a:r>
            <a:r>
              <a:rPr lang="it-IT" sz="2000" dirty="0" smtClean="0">
                <a:solidFill>
                  <a:schemeClr val="tx1"/>
                </a:solidFill>
                <a:latin typeface="Times New Roman" panose="02020603050405020304" pitchFamily="18" charset="0"/>
                <a:cs typeface="Times New Roman" panose="02020603050405020304" pitchFamily="18" charset="0"/>
              </a:rPr>
              <a:t> è una specie meticcia. Mescolanze e migrazioni sono la sua principale caratteristica di successo come specie.</a:t>
            </a:r>
            <a:r>
              <a:rPr lang="it-IT" sz="2400" dirty="0" smtClean="0"/>
              <a:t/>
            </a:r>
            <a:br>
              <a:rPr lang="it-IT" sz="2400" dirty="0" smtClean="0"/>
            </a:br>
            <a:r>
              <a:rPr lang="it-IT" sz="2400" dirty="0" smtClean="0"/>
              <a:t/>
            </a:r>
            <a:br>
              <a:rPr lang="it-IT" sz="2400" dirty="0" smtClean="0"/>
            </a:br>
            <a:endParaRPr lang="it-IT" sz="24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332656"/>
            <a:ext cx="4283967" cy="6165130"/>
          </a:xfrm>
        </p:spPr>
      </p:pic>
      <p:sp>
        <p:nvSpPr>
          <p:cNvPr id="4" name="Segnaposto piè di pagina 3"/>
          <p:cNvSpPr>
            <a:spLocks noGrp="1"/>
          </p:cNvSpPr>
          <p:nvPr>
            <p:ph type="ftr" sz="quarter" idx="11"/>
          </p:nvPr>
        </p:nvSpPr>
        <p:spPr>
          <a:xfrm>
            <a:off x="35496" y="6525345"/>
            <a:ext cx="5984304" cy="288032"/>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15</a:t>
            </a:fld>
            <a:endParaRPr lang="it-IT"/>
          </a:p>
        </p:txBody>
      </p:sp>
    </p:spTree>
    <p:extLst>
      <p:ext uri="{BB962C8B-B14F-4D97-AF65-F5344CB8AC3E}">
        <p14:creationId xmlns:p14="http://schemas.microsoft.com/office/powerpoint/2010/main" val="380754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p:spPr>
        <p:txBody>
          <a:bodyPr/>
          <a:lstStyle/>
          <a:p>
            <a:r>
              <a:rPr lang="it-IT" sz="3200" b="1" dirty="0" smtClean="0">
                <a:latin typeface="Times New Roman" panose="02020603050405020304" pitchFamily="18" charset="0"/>
                <a:cs typeface="Times New Roman" panose="02020603050405020304" pitchFamily="18" charset="0"/>
              </a:rPr>
              <a:t>Anche </a:t>
            </a:r>
            <a:r>
              <a:rPr lang="it-IT" sz="3200" b="1" dirty="0" smtClean="0">
                <a:solidFill>
                  <a:srgbClr val="FF0000"/>
                </a:solidFill>
                <a:latin typeface="Times New Roman" panose="02020603050405020304" pitchFamily="18" charset="0"/>
                <a:cs typeface="Times New Roman" panose="02020603050405020304" pitchFamily="18" charset="0"/>
              </a:rPr>
              <a:t>le piante </a:t>
            </a:r>
            <a:r>
              <a:rPr lang="it-IT" sz="3200" b="1" dirty="0" smtClean="0">
                <a:latin typeface="Times New Roman" panose="02020603050405020304" pitchFamily="18" charset="0"/>
                <a:cs typeface="Times New Roman" panose="02020603050405020304" pitchFamily="18" charset="0"/>
              </a:rPr>
              <a:t>migrano </a:t>
            </a:r>
            <a:r>
              <a:rPr lang="it-IT" sz="1600" b="1" dirty="0" smtClean="0">
                <a:latin typeface="Times New Roman" panose="02020603050405020304" pitchFamily="18" charset="0"/>
                <a:cs typeface="Times New Roman" panose="02020603050405020304" pitchFamily="18" charset="0"/>
              </a:rPr>
              <a:t>(non solo passivamente)</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8" y="884273"/>
            <a:ext cx="4716015" cy="2952328"/>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16</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411" y="884273"/>
            <a:ext cx="4746212" cy="295232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840749"/>
            <a:ext cx="3839093" cy="2284745"/>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8040" y="4153661"/>
            <a:ext cx="3812991" cy="2383120"/>
          </a:xfrm>
          <a:prstGeom prst="rect">
            <a:avLst/>
          </a:prstGeom>
        </p:spPr>
      </p:pic>
    </p:spTree>
    <p:extLst>
      <p:ext uri="{BB962C8B-B14F-4D97-AF65-F5344CB8AC3E}">
        <p14:creationId xmlns:p14="http://schemas.microsoft.com/office/powerpoint/2010/main" val="396084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12587"/>
          </a:xfrm>
        </p:spPr>
        <p:txBody>
          <a:bodyPr/>
          <a:lstStyle/>
          <a:p>
            <a:r>
              <a:rPr lang="it-IT" sz="3200" b="1" dirty="0">
                <a:latin typeface="Times New Roman" panose="02020603050405020304" pitchFamily="18" charset="0"/>
                <a:cs typeface="Times New Roman" panose="02020603050405020304" pitchFamily="18" charset="0"/>
              </a:rPr>
              <a:t>A</a:t>
            </a:r>
            <a:r>
              <a:rPr lang="it-IT" sz="3200" b="1" dirty="0" smtClean="0">
                <a:latin typeface="Times New Roman" panose="02020603050405020304" pitchFamily="18" charset="0"/>
                <a:cs typeface="Times New Roman" panose="02020603050405020304" pitchFamily="18" charset="0"/>
              </a:rPr>
              <a:t>nimali migrano </a:t>
            </a:r>
            <a:r>
              <a:rPr lang="it-IT" sz="1600" b="1" dirty="0" smtClean="0">
                <a:latin typeface="Times New Roman" panose="02020603050405020304" pitchFamily="18" charset="0"/>
                <a:cs typeface="Times New Roman" panose="02020603050405020304" pitchFamily="18" charset="0"/>
              </a:rPr>
              <a:t>(alcune specie sono propriamente migratorie), qualcuno </a:t>
            </a:r>
            <a:r>
              <a:rPr lang="it-IT" sz="1600" b="1" dirty="0" smtClean="0">
                <a:solidFill>
                  <a:srgbClr val="FF0000"/>
                </a:solidFill>
                <a:latin typeface="Times New Roman" panose="02020603050405020304" pitchFamily="18" charset="0"/>
                <a:cs typeface="Times New Roman" panose="02020603050405020304" pitchFamily="18" charset="0"/>
              </a:rPr>
              <a:t>volando</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9" y="712587"/>
            <a:ext cx="4042066" cy="2769361"/>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17</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617" y="712588"/>
            <a:ext cx="4663433" cy="2769361"/>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067496"/>
            <a:ext cx="2592288" cy="168778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872" y="3678486"/>
            <a:ext cx="2009127" cy="2677864"/>
          </a:xfrm>
          <a:prstGeom prst="rect">
            <a:avLst/>
          </a:prstGeom>
        </p:spPr>
      </p:pic>
      <p:sp>
        <p:nvSpPr>
          <p:cNvPr id="3" name="Rettangolo 2"/>
          <p:cNvSpPr/>
          <p:nvPr/>
        </p:nvSpPr>
        <p:spPr>
          <a:xfrm>
            <a:off x="3995937" y="3678485"/>
            <a:ext cx="3138935" cy="2910540"/>
          </a:xfrm>
          <a:prstGeom prst="rect">
            <a:avLst/>
          </a:prstGeom>
        </p:spPr>
        <p:txBody>
          <a:bodyPr wrap="square">
            <a:spAutoFit/>
          </a:bodyPr>
          <a:lstStyle/>
          <a:p>
            <a:pPr algn="just">
              <a:lnSpc>
                <a:spcPct val="107000"/>
              </a:lnSpc>
              <a:spcAft>
                <a:spcPts val="800"/>
              </a:spcAft>
            </a:pPr>
            <a:r>
              <a:rPr lang="it-IT" sz="1000" b="1" dirty="0">
                <a:ea typeface="Calibri" panose="020F0502020204030204" pitchFamily="34" charset="0"/>
                <a:cs typeface="Times New Roman" panose="02020603050405020304" pitchFamily="18" charset="0"/>
              </a:rPr>
              <a:t>SEMBRA </a:t>
            </a:r>
            <a:r>
              <a:rPr lang="it-IT" sz="1000" b="1" dirty="0" smtClean="0">
                <a:ea typeface="Calibri" panose="020F0502020204030204" pitchFamily="34" charset="0"/>
                <a:cs typeface="Times New Roman" panose="02020603050405020304" pitchFamily="18" charset="0"/>
              </a:rPr>
              <a:t>CHE la farfalla monarca…: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(una delle specie migratorie più significative)</a:t>
            </a: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Ordine </a:t>
            </a:r>
            <a:r>
              <a:rPr lang="it-IT" sz="1000" dirty="0">
                <a:ea typeface="Calibri" panose="020F0502020204030204" pitchFamily="34" charset="0"/>
                <a:cs typeface="Times New Roman" panose="02020603050405020304" pitchFamily="18" charset="0"/>
              </a:rPr>
              <a:t>lepidotteri, famiglie, </a:t>
            </a:r>
            <a:r>
              <a:rPr lang="it-IT" sz="1000" dirty="0" smtClean="0">
                <a:ea typeface="Calibri" panose="020F0502020204030204" pitchFamily="34" charset="0"/>
                <a:cs typeface="Times New Roman" panose="02020603050405020304" pitchFamily="18" charset="0"/>
              </a:rPr>
              <a:t>generi, …</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Calibri" panose="020F0502020204030204" pitchFamily="34" charset="0"/>
                <a:cs typeface="Times New Roman" panose="02020603050405020304" pitchFamily="18" charset="0"/>
              </a:rPr>
              <a:t>… e 120.000 specie</a:t>
            </a:r>
          </a:p>
          <a:p>
            <a:pPr marL="342900" indent="-342900" algn="just">
              <a:lnSpc>
                <a:spcPct val="107000"/>
              </a:lnSpc>
              <a:spcAft>
                <a:spcPts val="0"/>
              </a:spcAft>
              <a:buFont typeface="Wingdings" panose="05000000000000000000" pitchFamily="2" charset="2"/>
              <a:buChar char=""/>
            </a:pPr>
            <a:r>
              <a:rPr lang="it-IT" sz="1000" dirty="0"/>
              <a:t>Prima farfalla </a:t>
            </a:r>
            <a:r>
              <a:rPr lang="it-IT" sz="1000" dirty="0" smtClean="0"/>
              <a:t>fossile circa 40 </a:t>
            </a:r>
            <a:r>
              <a:rPr lang="it-IT" sz="1000" dirty="0"/>
              <a:t>milioni di anni </a:t>
            </a:r>
            <a:r>
              <a:rPr lang="it-IT" sz="1000" dirty="0" smtClean="0"/>
              <a:t>fa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i="1" dirty="0" err="1">
                <a:ea typeface="Times New Roman" panose="02020603050405020304" pitchFamily="18" charset="0"/>
                <a:cs typeface="Times New Roman" panose="02020603050405020304" pitchFamily="18" charset="0"/>
              </a:rPr>
              <a:t>Danaus</a:t>
            </a:r>
            <a:r>
              <a:rPr lang="it-IT" sz="1000" i="1" dirty="0">
                <a:ea typeface="Times New Roman" panose="02020603050405020304" pitchFamily="18" charset="0"/>
                <a:cs typeface="Times New Roman" panose="02020603050405020304" pitchFamily="18" charset="0"/>
              </a:rPr>
              <a:t> </a:t>
            </a:r>
            <a:r>
              <a:rPr lang="it-IT" sz="1000" i="1" dirty="0" err="1">
                <a:ea typeface="Times New Roman" panose="02020603050405020304" pitchFamily="18" charset="0"/>
                <a:cs typeface="Times New Roman" panose="02020603050405020304" pitchFamily="18" charset="0"/>
              </a:rPr>
              <a:t>plexippus</a:t>
            </a:r>
            <a:r>
              <a:rPr lang="it-IT" sz="1000" dirty="0">
                <a:ea typeface="Times New Roman" panose="02020603050405020304" pitchFamily="18" charset="0"/>
                <a:cs typeface="Times New Roman" panose="02020603050405020304" pitchFamily="18" charset="0"/>
              </a:rPr>
              <a:t>, migratoria autunno-primavera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Canada-Messico e </a:t>
            </a:r>
            <a:r>
              <a:rPr lang="it-IT" sz="1000" dirty="0" smtClean="0">
                <a:ea typeface="Times New Roman" panose="02020603050405020304" pitchFamily="18" charset="0"/>
                <a:cs typeface="Times New Roman" panose="02020603050405020304" pitchFamily="18" charset="0"/>
              </a:rPr>
              <a:t>oltre…</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smtClean="0">
                <a:ea typeface="Times New Roman" panose="02020603050405020304" pitchFamily="18" charset="0"/>
                <a:cs typeface="Times New Roman" panose="02020603050405020304" pitchFamily="18" charset="0"/>
              </a:rPr>
              <a:t>… 5.000 </a:t>
            </a:r>
            <a:r>
              <a:rPr lang="it-IT" sz="1000" dirty="0">
                <a:ea typeface="Times New Roman" panose="02020603050405020304" pitchFamily="18" charset="0"/>
                <a:cs typeface="Times New Roman" panose="02020603050405020304" pitchFamily="18" charset="0"/>
              </a:rPr>
              <a:t>km, </a:t>
            </a:r>
            <a:r>
              <a:rPr lang="it-IT" sz="1000" b="1" dirty="0">
                <a:ea typeface="Times New Roman" panose="02020603050405020304" pitchFamily="18" charset="0"/>
                <a:cs typeface="Times New Roman" panose="02020603050405020304" pitchFamily="18" charset="0"/>
              </a:rPr>
              <a:t>quattro generazioni! </a:t>
            </a:r>
            <a:endParaRPr lang="it-IT" sz="1000" b="1"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uova, larva (2 settimane), crisalide (10 giorni)</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Poi ogni generazione vive un po’ più dell’altra…</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 ma l’ultima resta a lungo a sud, sterile</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Rischio estinzione </a:t>
            </a:r>
            <a:r>
              <a:rPr lang="it-IT" sz="1000" dirty="0" smtClean="0">
                <a:ea typeface="Times New Roman" panose="02020603050405020304" pitchFamily="18" charset="0"/>
                <a:cs typeface="Times New Roman" panose="02020603050405020304" pitchFamily="18" charset="0"/>
              </a:rPr>
              <a:t>(causa distruzione </a:t>
            </a:r>
            <a:r>
              <a:rPr lang="it-IT" sz="1000" dirty="0">
                <a:ea typeface="Times New Roman" panose="02020603050405020304" pitchFamily="18" charset="0"/>
                <a:cs typeface="Times New Roman" panose="02020603050405020304" pitchFamily="18" charset="0"/>
              </a:rPr>
              <a:t>boschi)</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Genoma 101 </a:t>
            </a:r>
            <a:r>
              <a:rPr lang="it-IT" sz="1000" dirty="0" smtClean="0">
                <a:ea typeface="Times New Roman" panose="02020603050405020304" pitchFamily="18" charset="0"/>
                <a:cs typeface="Times New Roman" panose="02020603050405020304" pitchFamily="18" charset="0"/>
              </a:rPr>
              <a:t>esemplari più specie </a:t>
            </a:r>
            <a:r>
              <a:rPr lang="it-IT" sz="1000" dirty="0">
                <a:ea typeface="Times New Roman" panose="02020603050405020304" pitchFamily="18" charset="0"/>
                <a:cs typeface="Times New Roman" panose="02020603050405020304" pitchFamily="18" charset="0"/>
              </a:rPr>
              <a:t>(</a:t>
            </a:r>
            <a:r>
              <a:rPr lang="it-IT" sz="1000" dirty="0" err="1" smtClean="0">
                <a:ea typeface="Times New Roman" panose="02020603050405020304" pitchFamily="18" charset="0"/>
                <a:cs typeface="Times New Roman" panose="02020603050405020304" pitchFamily="18" charset="0"/>
              </a:rPr>
              <a:t>Univ</a:t>
            </a:r>
            <a:r>
              <a:rPr lang="it-IT" sz="1000" dirty="0" smtClean="0">
                <a:ea typeface="Times New Roman" panose="02020603050405020304" pitchFamily="18" charset="0"/>
                <a:cs typeface="Times New Roman" panose="02020603050405020304" pitchFamily="18" charset="0"/>
              </a:rPr>
              <a:t>. </a:t>
            </a:r>
            <a:r>
              <a:rPr lang="it-IT" sz="1000" dirty="0">
                <a:ea typeface="Times New Roman" panose="02020603050405020304" pitchFamily="18" charset="0"/>
                <a:cs typeface="Times New Roman" panose="02020603050405020304" pitchFamily="18" charset="0"/>
              </a:rPr>
              <a:t>Chicago)</a:t>
            </a:r>
            <a:endParaRPr lang="it-IT" sz="1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Un gene avrebbe favorito l’adattamento migratorio</a:t>
            </a:r>
            <a:endParaRPr lang="it-IT" sz="1000" dirty="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it-IT" sz="1000" dirty="0">
                <a:ea typeface="Times New Roman" panose="02020603050405020304" pitchFamily="18" charset="0"/>
                <a:cs typeface="Times New Roman" panose="02020603050405020304" pitchFamily="18" charset="0"/>
              </a:rPr>
              <a:t>(fra l’altro riconoscono l’albero degli antenati</a:t>
            </a:r>
            <a:r>
              <a:rPr lang="it-IT" sz="1000" dirty="0" smtClean="0">
                <a:ea typeface="Times New Roman" panose="02020603050405020304" pitchFamily="18" charset="0"/>
                <a:cs typeface="Times New Roman" panose="02020603050405020304" pitchFamily="18" charset="0"/>
              </a:rPr>
              <a:t>)</a:t>
            </a:r>
            <a:endParaRPr lang="it-IT" sz="1000" dirty="0">
              <a:ea typeface="Times New Roman" panose="02020603050405020304" pitchFamily="18" charset="0"/>
              <a:cs typeface="Times New Roman" panose="02020603050405020304" pitchFamily="18" charset="0"/>
            </a:endParaRPr>
          </a:p>
          <a:p>
            <a:pPr marL="342900" lvl="0" indent="-342900" algn="just">
              <a:spcAft>
                <a:spcPts val="800"/>
              </a:spcAft>
              <a:buFont typeface="Wingdings" panose="05000000000000000000" pitchFamily="2" charset="2"/>
              <a:buChar char=""/>
            </a:pPr>
            <a:endParaRPr lang="it-IT" sz="100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17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p:spPr>
        <p:txBody>
          <a:bodyPr/>
          <a:lstStyle/>
          <a:p>
            <a:r>
              <a:rPr lang="it-IT" sz="3200" b="1" dirty="0" smtClean="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altri </a:t>
            </a:r>
            <a:r>
              <a:rPr lang="it-IT" sz="1600" b="1" dirty="0" smtClean="0">
                <a:solidFill>
                  <a:srgbClr val="FF0000"/>
                </a:solidFill>
                <a:latin typeface="Times New Roman" panose="02020603050405020304" pitchFamily="18" charset="0"/>
                <a:cs typeface="Times New Roman" panose="02020603050405020304" pitchFamily="18" charset="0"/>
              </a:rPr>
              <a:t>nuotando </a:t>
            </a:r>
            <a:r>
              <a:rPr lang="it-IT" sz="1600" b="1" dirty="0" smtClean="0">
                <a:solidFill>
                  <a:schemeClr val="tx1"/>
                </a:solidFill>
                <a:latin typeface="Times New Roman" panose="02020603050405020304" pitchFamily="18" charset="0"/>
                <a:cs typeface="Times New Roman" panose="02020603050405020304" pitchFamily="18" charset="0"/>
              </a:rPr>
              <a:t>… </a:t>
            </a:r>
            <a:r>
              <a:rPr lang="it-IT" sz="3200" b="1" dirty="0" smtClean="0">
                <a:solidFill>
                  <a:schemeClr val="tx1"/>
                </a:solidFill>
                <a:latin typeface="Times New Roman" panose="02020603050405020304" pitchFamily="18" charset="0"/>
                <a:cs typeface="Times New Roman" panose="02020603050405020304" pitchFamily="18" charset="0"/>
              </a:rPr>
              <a:t>pesci e anche uccelli…</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0" y="1196752"/>
            <a:ext cx="4271496" cy="2144291"/>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18</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725" y="1000584"/>
            <a:ext cx="4685370" cy="3109914"/>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15" y="4668566"/>
            <a:ext cx="2470854" cy="1687784"/>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7239" y="4149081"/>
            <a:ext cx="3614961" cy="2702878"/>
          </a:xfrm>
          <a:prstGeom prst="rect">
            <a:avLst/>
          </a:prstGeom>
        </p:spPr>
      </p:pic>
    </p:spTree>
    <p:extLst>
      <p:ext uri="{BB962C8B-B14F-4D97-AF65-F5344CB8AC3E}">
        <p14:creationId xmlns:p14="http://schemas.microsoft.com/office/powerpoint/2010/main" val="72406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61859"/>
          </a:xfrm>
        </p:spPr>
        <p:txBody>
          <a:bodyPr/>
          <a:lstStyle/>
          <a:p>
            <a:r>
              <a:rPr lang="it-IT" sz="3200" b="1" dirty="0" smtClean="0">
                <a:latin typeface="Times New Roman" panose="02020603050405020304" pitchFamily="18" charset="0"/>
                <a:cs typeface="Times New Roman" panose="02020603050405020304" pitchFamily="18" charset="0"/>
              </a:rPr>
              <a:t>… tutti in vario modo… </a:t>
            </a:r>
            <a:r>
              <a:rPr lang="it-IT" sz="1600" b="1" dirty="0" smtClean="0">
                <a:latin typeface="Times New Roman" panose="02020603050405020304" pitchFamily="18" charset="0"/>
                <a:cs typeface="Times New Roman" panose="02020603050405020304" pitchFamily="18" charset="0"/>
              </a:rPr>
              <a:t>e con varie capacità (senza interdisciplinari </a:t>
            </a:r>
            <a:r>
              <a:rPr lang="it-IT" sz="1600" b="1" dirty="0" smtClean="0">
                <a:solidFill>
                  <a:srgbClr val="FF0000"/>
                </a:solidFill>
                <a:latin typeface="Times New Roman" panose="02020603050405020304" pitchFamily="18" charset="0"/>
                <a:cs typeface="Times New Roman" panose="02020603050405020304" pitchFamily="18" charset="0"/>
              </a:rPr>
              <a:t>teorie</a:t>
            </a:r>
            <a:r>
              <a:rPr lang="it-IT" sz="1600" b="1" dirty="0" smtClean="0">
                <a:solidFill>
                  <a:schemeClr val="tx1"/>
                </a:solidFill>
                <a:latin typeface="Times New Roman" panose="02020603050405020304" pitchFamily="18" charset="0"/>
                <a:cs typeface="Times New Roman" panose="02020603050405020304" pitchFamily="18" charset="0"/>
              </a:rPr>
              <a:t>)</a:t>
            </a:r>
            <a:endParaRPr lang="it-IT" sz="16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318" y="753761"/>
            <a:ext cx="4211960" cy="3158970"/>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19</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30" y="800401"/>
            <a:ext cx="3051570" cy="4068761"/>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312" y="4235615"/>
            <a:ext cx="1529591" cy="2303297"/>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701" y="4869160"/>
            <a:ext cx="2376264" cy="1944216"/>
          </a:xfrm>
          <a:prstGeom prst="rect">
            <a:avLst/>
          </a:prstGeom>
        </p:spPr>
      </p:pic>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980" y="5355605"/>
            <a:ext cx="2546886" cy="1856331"/>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3157" y="3948427"/>
            <a:ext cx="2547224" cy="1640232"/>
          </a:xfrm>
          <a:prstGeom prst="rect">
            <a:avLst/>
          </a:prstGeom>
        </p:spPr>
      </p:pic>
    </p:spTree>
    <p:extLst>
      <p:ext uri="{BB962C8B-B14F-4D97-AF65-F5344CB8AC3E}">
        <p14:creationId xmlns:p14="http://schemas.microsoft.com/office/powerpoint/2010/main" val="338785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20686"/>
          </a:xfrm>
        </p:spPr>
        <p:txBody>
          <a:bodyPr/>
          <a:lstStyle/>
          <a:p>
            <a:r>
              <a:rPr lang="it-IT" sz="3200" b="1" dirty="0" smtClean="0">
                <a:latin typeface="Times New Roman" panose="02020603050405020304" pitchFamily="18" charset="0"/>
                <a:cs typeface="Times New Roman" panose="02020603050405020304" pitchFamily="18" charset="0"/>
              </a:rPr>
              <a:t>Buongiorno a tutti! </a:t>
            </a:r>
            <a:r>
              <a:rPr lang="it-IT" sz="3200" b="1" dirty="0" smtClean="0">
                <a:latin typeface="Times New Roman" panose="02020603050405020304" pitchFamily="18" charset="0"/>
                <a:cs typeface="Times New Roman" panose="02020603050405020304" pitchFamily="18" charset="0"/>
              </a:rPr>
              <a:t>Buon pomeriggio!</a:t>
            </a:r>
            <a:endParaRPr lang="it-IT" sz="32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35496" y="6538912"/>
            <a:ext cx="9108504"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a:t>
            </a:fld>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654675"/>
            <a:ext cx="4248471" cy="6024985"/>
          </a:xfrm>
        </p:spPr>
      </p:pic>
      <p:sp>
        <p:nvSpPr>
          <p:cNvPr id="7" name="Rettangolo 6"/>
          <p:cNvSpPr/>
          <p:nvPr/>
        </p:nvSpPr>
        <p:spPr>
          <a:xfrm>
            <a:off x="4427984" y="671778"/>
            <a:ext cx="4716016" cy="5625194"/>
          </a:xfrm>
          <a:prstGeom prst="rect">
            <a:avLst/>
          </a:prstGeom>
        </p:spPr>
        <p:txBody>
          <a:bodyPr wrap="square">
            <a:spAutoFit/>
          </a:bodyPr>
          <a:lstStyle/>
          <a:p>
            <a:pPr algn="just">
              <a:lnSpc>
                <a:spcPct val="107000"/>
              </a:lnSpc>
              <a:spcAft>
                <a:spcPts val="0"/>
              </a:spcAft>
            </a:pPr>
            <a:r>
              <a:rPr lang="it-IT" sz="1600" dirty="0" smtClean="0">
                <a:ea typeface="Verdana" panose="020B0604030504040204" pitchFamily="34" charset="0"/>
                <a:cs typeface="Times New Roman" panose="02020603050405020304" pitchFamily="18" charset="0"/>
              </a:rPr>
              <a:t>È un onore e un piacere contribuire al ciclo di incontri che avete organizzato come </a:t>
            </a:r>
            <a:r>
              <a:rPr lang="it-IT" sz="1600" dirty="0" smtClean="0">
                <a:ea typeface="Verdana" panose="020B0604030504040204" pitchFamily="34" charset="0"/>
                <a:cs typeface="Times New Roman" panose="02020603050405020304" pitchFamily="18" charset="0"/>
              </a:rPr>
              <a:t>Associazione culturale Antonio </a:t>
            </a:r>
            <a:r>
              <a:rPr lang="it-IT" sz="1600" dirty="0" err="1" smtClean="0">
                <a:ea typeface="Verdana" panose="020B0604030504040204" pitchFamily="34" charset="0"/>
                <a:cs typeface="Times New Roman" panose="02020603050405020304" pitchFamily="18" charset="0"/>
              </a:rPr>
              <a:t>Rosmini</a:t>
            </a:r>
            <a:r>
              <a:rPr lang="it-IT" sz="1600" dirty="0" smtClean="0">
                <a:ea typeface="Verdana" panose="020B0604030504040204" pitchFamily="34" charset="0"/>
                <a:cs typeface="Times New Roman" panose="02020603050405020304" pitchFamily="18" charset="0"/>
              </a:rPr>
              <a:t>.</a:t>
            </a:r>
            <a:endParaRPr lang="it-IT" sz="1600" dirty="0" smtClean="0">
              <a:ea typeface="Calibri" panose="020F0502020204030204" pitchFamily="34" charset="0"/>
              <a:cs typeface="Times New Roman" panose="02020603050405020304" pitchFamily="18" charset="0"/>
            </a:endParaRPr>
          </a:p>
          <a:p>
            <a:pPr algn="ctr">
              <a:lnSpc>
                <a:spcPct val="107000"/>
              </a:lnSpc>
              <a:spcAft>
                <a:spcPts val="0"/>
              </a:spcAft>
            </a:pPr>
            <a:endParaRPr lang="it-IT" sz="1600" b="1" dirty="0">
              <a:ea typeface="Calibri" panose="020F0502020204030204" pitchFamily="34" charset="0"/>
              <a:cs typeface="Times New Roman" panose="02020603050405020304" pitchFamily="18" charset="0"/>
            </a:endParaRPr>
          </a:p>
          <a:p>
            <a:pPr algn="ctr">
              <a:lnSpc>
                <a:spcPct val="107000"/>
              </a:lnSpc>
              <a:spcAft>
                <a:spcPts val="0"/>
              </a:spcAft>
            </a:pPr>
            <a:r>
              <a:rPr lang="it-IT" sz="1600" b="1" dirty="0" smtClean="0">
                <a:ea typeface="Calibri" panose="020F0502020204030204" pitchFamily="34" charset="0"/>
                <a:cs typeface="Times New Roman" panose="02020603050405020304" pitchFamily="18" charset="0"/>
              </a:rPr>
              <a:t>CONTRIBUTO IN SINTESI</a:t>
            </a:r>
          </a:p>
          <a:p>
            <a:pPr algn="ctr">
              <a:lnSpc>
                <a:spcPct val="107000"/>
              </a:lnSpc>
              <a:spcAft>
                <a:spcPts val="0"/>
              </a:spcAft>
            </a:pPr>
            <a:endParaRPr lang="it-IT" sz="1600" b="1" dirty="0" smtClean="0">
              <a:ea typeface="Calibri" panose="020F0502020204030204" pitchFamily="34" charset="0"/>
              <a:cs typeface="Times New Roman" panose="02020603050405020304" pitchFamily="18" charset="0"/>
            </a:endParaRPr>
          </a:p>
          <a:p>
            <a:pPr algn="just">
              <a:lnSpc>
                <a:spcPct val="107000"/>
              </a:lnSpc>
              <a:spcAft>
                <a:spcPts val="0"/>
              </a:spcAft>
            </a:pPr>
            <a:r>
              <a:rPr lang="it-IT" sz="1600" dirty="0" smtClean="0">
                <a:ea typeface="Calibri" panose="020F0502020204030204" pitchFamily="34" charset="0"/>
                <a:cs typeface="Times New Roman" panose="02020603050405020304" pitchFamily="18" charset="0"/>
              </a:rPr>
              <a:t>Oggi c’è un </a:t>
            </a:r>
            <a:r>
              <a:rPr lang="it-IT" sz="1600" i="1" dirty="0" smtClean="0">
                <a:ea typeface="Calibri" panose="020F0502020204030204" pitchFamily="34" charset="0"/>
                <a:cs typeface="Times New Roman" panose="02020603050405020304" pitchFamily="18" charset="0"/>
              </a:rPr>
              <a:t>negoziato globale </a:t>
            </a:r>
            <a:r>
              <a:rPr lang="it-IT" sz="1600" dirty="0" smtClean="0">
                <a:ea typeface="Calibri" panose="020F0502020204030204" pitchFamily="34" charset="0"/>
                <a:cs typeface="Times New Roman" panose="02020603050405020304" pitchFamily="18" charset="0"/>
              </a:rPr>
              <a:t>fra gli Stati e i cittadini del pianeta perché le attività dell’uomo sulla terra stanno </a:t>
            </a:r>
            <a:r>
              <a:rPr lang="it-IT" sz="1600" dirty="0">
                <a:ea typeface="Calibri" panose="020F0502020204030204" pitchFamily="34" charset="0"/>
                <a:cs typeface="Times New Roman" panose="02020603050405020304" pitchFamily="18" charset="0"/>
              </a:rPr>
              <a:t>forse superando alcuni </a:t>
            </a:r>
            <a:r>
              <a:rPr lang="it-IT" sz="1600" i="1" dirty="0">
                <a:ea typeface="Calibri" panose="020F0502020204030204" pitchFamily="34" charset="0"/>
                <a:cs typeface="Times New Roman" panose="02020603050405020304" pitchFamily="18" charset="0"/>
              </a:rPr>
              <a:t>confini </a:t>
            </a:r>
            <a:r>
              <a:rPr lang="it-IT" sz="1600" i="1" dirty="0" smtClean="0">
                <a:ea typeface="Calibri" panose="020F0502020204030204" pitchFamily="34" charset="0"/>
                <a:cs typeface="Times New Roman" panose="02020603050405020304" pitchFamily="18" charset="0"/>
              </a:rPr>
              <a:t>planetari </a:t>
            </a:r>
            <a:r>
              <a:rPr lang="it-IT" sz="1600" dirty="0" smtClean="0">
                <a:ea typeface="Calibri" panose="020F0502020204030204" pitchFamily="34" charset="0"/>
                <a:cs typeface="Times New Roman" panose="02020603050405020304" pitchFamily="18" charset="0"/>
              </a:rPr>
              <a:t>di sostenibilità. Il clima è sempre stato causa ed effetto dei cambiamenti del pianeta, ove convivono </a:t>
            </a:r>
            <a:r>
              <a:rPr lang="it-IT" sz="1600" dirty="0">
                <a:ea typeface="Calibri" panose="020F0502020204030204" pitchFamily="34" charset="0"/>
                <a:cs typeface="Times New Roman" panose="02020603050405020304" pitchFamily="18" charset="0"/>
              </a:rPr>
              <a:t>ecosistemi diversi, in un intreccio biologico inestricabile e </a:t>
            </a:r>
            <a:r>
              <a:rPr lang="it-IT" sz="1600" dirty="0" smtClean="0">
                <a:ea typeface="Calibri" panose="020F0502020204030204" pitchFamily="34" charset="0"/>
                <a:cs typeface="Times New Roman" panose="02020603050405020304" pitchFamily="18" charset="0"/>
              </a:rPr>
              <a:t>interdipendente</a:t>
            </a:r>
            <a:r>
              <a:rPr lang="it-IT" sz="1600" dirty="0">
                <a:ea typeface="Calibri" panose="020F0502020204030204" pitchFamily="34" charset="0"/>
                <a:cs typeface="Times New Roman" panose="02020603050405020304" pitchFamily="18" charset="0"/>
              </a:rPr>
              <a:t>,</a:t>
            </a:r>
            <a:r>
              <a:rPr lang="it-IT" sz="1600" dirty="0" smtClean="0">
                <a:ea typeface="Calibri" panose="020F0502020204030204" pitchFamily="34" charset="0"/>
                <a:cs typeface="Times New Roman" panose="02020603050405020304" pitchFamily="18" charset="0"/>
              </a:rPr>
              <a:t> associabili a </a:t>
            </a:r>
            <a:r>
              <a:rPr lang="it-IT" sz="1600" i="1" dirty="0">
                <a:ea typeface="Calibri" panose="020F0502020204030204" pitchFamily="34" charset="0"/>
                <a:cs typeface="Times New Roman" panose="02020603050405020304" pitchFamily="18" charset="0"/>
              </a:rPr>
              <a:t>luoghi e tempi in continua evoluzione</a:t>
            </a:r>
            <a:r>
              <a:rPr lang="it-IT" sz="1600" dirty="0">
                <a:ea typeface="Calibri" panose="020F0502020204030204" pitchFamily="34" charset="0"/>
                <a:cs typeface="Times New Roman" panose="02020603050405020304" pitchFamily="18" charset="0"/>
              </a:rPr>
              <a:t>. Ogni specie sopravvive e si riproduce in relazione al clima e alle barriere degli habitat entro cui si muove, oltre le quali talora taluna ha la </a:t>
            </a:r>
            <a:r>
              <a:rPr lang="it-IT" sz="1600" i="1" dirty="0">
                <a:ea typeface="Calibri" panose="020F0502020204030204" pitchFamily="34" charset="0"/>
                <a:cs typeface="Times New Roman" panose="02020603050405020304" pitchFamily="18" charset="0"/>
              </a:rPr>
              <a:t>capacità di migrare</a:t>
            </a:r>
            <a:r>
              <a:rPr lang="it-IT" sz="1600" dirty="0">
                <a:ea typeface="Calibri" panose="020F0502020204030204" pitchFamily="34" charset="0"/>
                <a:cs typeface="Times New Roman" panose="02020603050405020304" pitchFamily="18" charset="0"/>
              </a:rPr>
              <a:t> (o talaltra comunque migra casualmente, pur non avendone la capacità). </a:t>
            </a:r>
          </a:p>
          <a:p>
            <a:pPr algn="just">
              <a:lnSpc>
                <a:spcPct val="107000"/>
              </a:lnSpc>
              <a:spcAft>
                <a:spcPts val="0"/>
              </a:spcAft>
            </a:pPr>
            <a:r>
              <a:rPr lang="it-IT" sz="1600" dirty="0" smtClean="0">
                <a:ea typeface="Calibri" panose="020F0502020204030204" pitchFamily="34" charset="0"/>
                <a:cs typeface="Times New Roman" panose="02020603050405020304" pitchFamily="18" charset="0"/>
              </a:rPr>
              <a:t>Homo sapiens è evoluto </a:t>
            </a:r>
            <a:r>
              <a:rPr lang="it-IT" sz="1600" dirty="0">
                <a:ea typeface="Calibri" panose="020F0502020204030204" pitchFamily="34" charset="0"/>
                <a:cs typeface="Times New Roman" panose="02020603050405020304" pitchFamily="18" charset="0"/>
              </a:rPr>
              <a:t>come una </a:t>
            </a:r>
            <a:r>
              <a:rPr lang="it-IT" sz="1600" i="1" dirty="0">
                <a:ea typeface="Calibri" panose="020F0502020204030204" pitchFamily="34" charset="0"/>
                <a:cs typeface="Times New Roman" panose="02020603050405020304" pitchFamily="18" charset="0"/>
              </a:rPr>
              <a:t>specie meticcia</a:t>
            </a:r>
            <a:r>
              <a:rPr lang="it-IT" sz="1600" dirty="0">
                <a:ea typeface="Calibri" panose="020F0502020204030204" pitchFamily="34" charset="0"/>
                <a:cs typeface="Times New Roman" panose="02020603050405020304" pitchFamily="18" charset="0"/>
              </a:rPr>
              <a:t>, sempre costretta a </a:t>
            </a:r>
            <a:r>
              <a:rPr lang="it-IT" sz="1600" i="1" dirty="0">
                <a:ea typeface="Calibri" panose="020F0502020204030204" pitchFamily="34" charset="0"/>
                <a:cs typeface="Times New Roman" panose="02020603050405020304" pitchFamily="18" charset="0"/>
              </a:rPr>
              <a:t>migrazioni forzate</a:t>
            </a:r>
            <a:r>
              <a:rPr lang="it-IT" sz="1600" dirty="0">
                <a:ea typeface="Calibri" panose="020F0502020204030204" pitchFamily="34" charset="0"/>
                <a:cs typeface="Times New Roman" panose="02020603050405020304" pitchFamily="18" charset="0"/>
              </a:rPr>
              <a:t> da clima e </a:t>
            </a:r>
            <a:r>
              <a:rPr lang="it-IT" sz="1600" dirty="0" smtClean="0">
                <a:ea typeface="Calibri" panose="020F0502020204030204" pitchFamily="34" charset="0"/>
                <a:cs typeface="Times New Roman" panose="02020603050405020304" pitchFamily="18" charset="0"/>
              </a:rPr>
              <a:t>conflitti, sempre più con qualche grado di libertà. </a:t>
            </a:r>
            <a:endParaRPr lang="it-IT"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18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548680"/>
          </a:xfrm>
        </p:spPr>
        <p:txBody>
          <a:bodyPr/>
          <a:lstStyle/>
          <a:p>
            <a:r>
              <a:rPr lang="it-IT" sz="2800" b="1" dirty="0" smtClean="0">
                <a:latin typeface="Times New Roman" panose="02020603050405020304" pitchFamily="18" charset="0"/>
                <a:cs typeface="Times New Roman" panose="02020603050405020304" pitchFamily="18" charset="0"/>
              </a:rPr>
              <a:t>Ben prima di sei milioni di anni fa …</a:t>
            </a:r>
            <a:endParaRPr lang="it-IT" sz="28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764704"/>
            <a:ext cx="9144000" cy="5904656"/>
          </a:xfrm>
        </p:spPr>
        <p:txBody>
          <a:bodyPr/>
          <a:lstStyle/>
          <a:p>
            <a:pPr algn="just"/>
            <a:r>
              <a:rPr lang="it-IT" sz="2000" dirty="0" smtClean="0">
                <a:latin typeface="Times New Roman" panose="02020603050405020304" pitchFamily="18" charset="0"/>
                <a:cs typeface="Times New Roman" panose="02020603050405020304" pitchFamily="18" charset="0"/>
              </a:rPr>
              <a:t>Senza tralasciare ere geologiche ed ere glaciali, Pangea e continenti attuali (circa 200 milioni di anni), grandi estinzioni e dinosauri (260-65) … da centinaia di milioni di anni fa per </a:t>
            </a:r>
            <a:r>
              <a:rPr lang="it-IT" sz="2000" i="1" dirty="0" smtClean="0">
                <a:latin typeface="Times New Roman" panose="02020603050405020304" pitchFamily="18" charset="0"/>
                <a:cs typeface="Times New Roman" panose="02020603050405020304" pitchFamily="18" charset="0"/>
              </a:rPr>
              <a:t>le piante </a:t>
            </a:r>
            <a:r>
              <a:rPr lang="it-IT" sz="2000" dirty="0" smtClean="0">
                <a:latin typeface="Times New Roman" panose="02020603050405020304" pitchFamily="18" charset="0"/>
                <a:cs typeface="Times New Roman" panose="02020603050405020304" pitchFamily="18" charset="0"/>
              </a:rPr>
              <a:t>…</a:t>
            </a:r>
          </a:p>
          <a:p>
            <a:pPr algn="just"/>
            <a:r>
              <a:rPr lang="it-IT" sz="2000" dirty="0" smtClean="0">
                <a:latin typeface="Times New Roman" panose="02020603050405020304" pitchFamily="18" charset="0"/>
                <a:cs typeface="Times New Roman" panose="02020603050405020304" pitchFamily="18" charset="0"/>
              </a:rPr>
              <a:t>… almeno da </a:t>
            </a:r>
            <a:r>
              <a:rPr lang="it-IT" sz="2000" i="1" dirty="0" smtClean="0">
                <a:latin typeface="Times New Roman" panose="02020603050405020304" pitchFamily="18" charset="0"/>
                <a:cs typeface="Times New Roman" panose="02020603050405020304" pitchFamily="18" charset="0"/>
              </a:rPr>
              <a:t>65 milioni di anni fa </a:t>
            </a:r>
            <a:r>
              <a:rPr lang="it-IT" sz="2000" dirty="0" smtClean="0">
                <a:latin typeface="Times New Roman" panose="02020603050405020304" pitchFamily="18" charset="0"/>
                <a:cs typeface="Times New Roman" panose="02020603050405020304" pitchFamily="18" charset="0"/>
              </a:rPr>
              <a:t>per gli animali e per gli ecosistemi …i </a:t>
            </a:r>
            <a:r>
              <a:rPr lang="it-IT" sz="2000" i="1" dirty="0" smtClean="0">
                <a:latin typeface="Times New Roman" panose="02020603050405020304" pitchFamily="18" charset="0"/>
                <a:cs typeface="Times New Roman" panose="02020603050405020304" pitchFamily="18" charset="0"/>
              </a:rPr>
              <a:t>fenomeni migratori </a:t>
            </a:r>
            <a:r>
              <a:rPr lang="it-IT" sz="2000" dirty="0" smtClean="0">
                <a:latin typeface="Times New Roman" panose="02020603050405020304" pitchFamily="18" charset="0"/>
                <a:cs typeface="Times New Roman" panose="02020603050405020304" pitchFamily="18" charset="0"/>
              </a:rPr>
              <a:t>di classi, ordini, famiglie, generi, specie, soprattutto animali, NON sono stati abbastanza studiati e comparati eppure…</a:t>
            </a:r>
          </a:p>
          <a:p>
            <a:pPr algn="just"/>
            <a:r>
              <a:rPr lang="it-IT" sz="2000" dirty="0" smtClean="0">
                <a:latin typeface="Times New Roman" panose="02020603050405020304" pitchFamily="18" charset="0"/>
                <a:cs typeface="Times New Roman" panose="02020603050405020304" pitchFamily="18" charset="0"/>
              </a:rPr>
              <a:t>Come è evoluta per ciascuna la </a:t>
            </a:r>
            <a:r>
              <a:rPr lang="it-IT" sz="2000" i="1" dirty="0" smtClean="0">
                <a:latin typeface="Times New Roman" panose="02020603050405020304" pitchFamily="18" charset="0"/>
                <a:cs typeface="Times New Roman" panose="02020603050405020304" pitchFamily="18" charset="0"/>
              </a:rPr>
              <a:t>capacità di migrare</a:t>
            </a:r>
            <a:r>
              <a:rPr lang="it-IT" sz="2000" dirty="0" smtClean="0">
                <a:latin typeface="Times New Roman" panose="02020603050405020304" pitchFamily="18" charset="0"/>
                <a:cs typeface="Times New Roman" panose="02020603050405020304" pitchFamily="18" charset="0"/>
              </a:rPr>
              <a:t>? In che rapporto con barriere e climi?</a:t>
            </a:r>
          </a:p>
          <a:p>
            <a:pPr algn="just"/>
            <a:r>
              <a:rPr lang="it-IT" sz="2000" dirty="0" smtClean="0">
                <a:latin typeface="Times New Roman" panose="02020603050405020304" pitchFamily="18" charset="0"/>
                <a:cs typeface="Times New Roman" panose="02020603050405020304" pitchFamily="18" charset="0"/>
              </a:rPr>
              <a:t>Fra </a:t>
            </a:r>
            <a:r>
              <a:rPr lang="it-IT" sz="2000" i="1" dirty="0" smtClean="0">
                <a:latin typeface="Times New Roman" panose="02020603050405020304" pitchFamily="18" charset="0"/>
                <a:cs typeface="Times New Roman" panose="02020603050405020304" pitchFamily="18" charset="0"/>
              </a:rPr>
              <a:t>uccelli e pesci</a:t>
            </a:r>
            <a:r>
              <a:rPr lang="it-IT" sz="2000" dirty="0" smtClean="0">
                <a:latin typeface="Times New Roman" panose="02020603050405020304" pitchFamily="18" charset="0"/>
                <a:cs typeface="Times New Roman" panose="02020603050405020304" pitchFamily="18" charset="0"/>
              </a:rPr>
              <a:t>, a esempio, molte specie sono migratorie: chi come quando dove e perché?</a:t>
            </a:r>
          </a:p>
          <a:p>
            <a:pPr algn="just"/>
            <a:r>
              <a:rPr lang="it-IT" sz="2000" dirty="0" smtClean="0">
                <a:latin typeface="Times New Roman" panose="02020603050405020304" pitchFamily="18" charset="0"/>
                <a:cs typeface="Times New Roman" panose="02020603050405020304" pitchFamily="18" charset="0"/>
              </a:rPr>
              <a:t>Quali sono strategie e teorie rispetto a ritmi </a:t>
            </a:r>
            <a:r>
              <a:rPr lang="it-IT" sz="2000" dirty="0">
                <a:latin typeface="Times New Roman" panose="02020603050405020304" pitchFamily="18" charset="0"/>
                <a:cs typeface="Times New Roman" panose="02020603050405020304" pitchFamily="18" charset="0"/>
              </a:rPr>
              <a:t>e percorsi, regole e </a:t>
            </a:r>
            <a:r>
              <a:rPr lang="it-IT" sz="2000" dirty="0" smtClean="0">
                <a:latin typeface="Times New Roman" panose="02020603050405020304" pitchFamily="18" charset="0"/>
                <a:cs typeface="Times New Roman" panose="02020603050405020304" pitchFamily="18" charset="0"/>
              </a:rPr>
              <a:t>cicli?</a:t>
            </a:r>
          </a:p>
          <a:p>
            <a:pPr algn="just"/>
            <a:r>
              <a:rPr lang="it-IT" sz="2000" dirty="0" smtClean="0">
                <a:latin typeface="Times New Roman" panose="02020603050405020304" pitchFamily="18" charset="0"/>
                <a:cs typeface="Times New Roman" panose="02020603050405020304" pitchFamily="18" charset="0"/>
              </a:rPr>
              <a:t>Perché solo alcune? Perché alcune lo sono divenute, poi hanno smesso e/o ripreso lungo milioni di anni? Come sono evoluti </a:t>
            </a:r>
            <a:r>
              <a:rPr lang="it-IT" sz="2000" i="1" dirty="0">
                <a:latin typeface="Times New Roman" panose="02020603050405020304" pitchFamily="18" charset="0"/>
                <a:cs typeface="Times New Roman" panose="02020603050405020304" pitchFamily="18" charset="0"/>
              </a:rPr>
              <a:t>ritmi e percorsi, regole e cicli</a:t>
            </a:r>
            <a:r>
              <a:rPr lang="it-IT" sz="2000" dirty="0" smtClean="0">
                <a:latin typeface="Times New Roman" panose="02020603050405020304" pitchFamily="18" charset="0"/>
                <a:cs typeface="Times New Roman" panose="02020603050405020304" pitchFamily="18" charset="0"/>
              </a:rPr>
              <a:t>?</a:t>
            </a:r>
          </a:p>
          <a:p>
            <a:pPr algn="just"/>
            <a:r>
              <a:rPr lang="it-IT" sz="2000" dirty="0" smtClean="0">
                <a:latin typeface="Times New Roman" panose="02020603050405020304" pitchFamily="18" charset="0"/>
                <a:cs typeface="Times New Roman" panose="02020603050405020304" pitchFamily="18" charset="0"/>
              </a:rPr>
              <a:t>Esistono </a:t>
            </a:r>
            <a:r>
              <a:rPr lang="it-IT" sz="2000" i="1" dirty="0" smtClean="0">
                <a:latin typeface="Times New Roman" panose="02020603050405020304" pitchFamily="18" charset="0"/>
                <a:cs typeface="Times New Roman" panose="02020603050405020304" pitchFamily="18" charset="0"/>
              </a:rPr>
              <a:t>cure parentali </a:t>
            </a:r>
            <a:r>
              <a:rPr lang="it-IT" sz="2000" dirty="0" smtClean="0">
                <a:latin typeface="Times New Roman" panose="02020603050405020304" pitchFamily="18" charset="0"/>
                <a:cs typeface="Times New Roman" panose="02020603050405020304" pitchFamily="18" charset="0"/>
              </a:rPr>
              <a:t>migratorie?</a:t>
            </a:r>
          </a:p>
          <a:p>
            <a:pPr algn="just"/>
            <a:r>
              <a:rPr lang="it-IT" sz="2000" dirty="0" smtClean="0">
                <a:latin typeface="Times New Roman" panose="02020603050405020304" pitchFamily="18" charset="0"/>
                <a:cs typeface="Times New Roman" panose="02020603050405020304" pitchFamily="18" charset="0"/>
              </a:rPr>
              <a:t>Esiste il </a:t>
            </a:r>
            <a:r>
              <a:rPr lang="it-IT" sz="2000" i="1" dirty="0" smtClean="0">
                <a:latin typeface="Times New Roman" panose="02020603050405020304" pitchFamily="18" charset="0"/>
                <a:cs typeface="Times New Roman" panose="02020603050405020304" pitchFamily="18" charset="0"/>
              </a:rPr>
              <a:t>nomadismo</a:t>
            </a:r>
            <a:r>
              <a:rPr lang="it-IT" sz="2000" dirty="0" smtClean="0">
                <a:latin typeface="Times New Roman" panose="02020603050405020304" pitchFamily="18" charset="0"/>
                <a:cs typeface="Times New Roman" panose="02020603050405020304" pitchFamily="18" charset="0"/>
              </a:rPr>
              <a:t> per gli animali?</a:t>
            </a:r>
          </a:p>
          <a:p>
            <a:pPr algn="just"/>
            <a:r>
              <a:rPr lang="it-IT" sz="2000" dirty="0" smtClean="0">
                <a:latin typeface="Times New Roman" panose="02020603050405020304" pitchFamily="18" charset="0"/>
                <a:cs typeface="Times New Roman" panose="02020603050405020304" pitchFamily="18" charset="0"/>
              </a:rPr>
              <a:t>E </a:t>
            </a:r>
            <a:r>
              <a:rPr lang="it-IT" sz="2000" i="1" dirty="0" smtClean="0">
                <a:latin typeface="Times New Roman" panose="02020603050405020304" pitchFamily="18" charset="0"/>
                <a:cs typeface="Times New Roman" panose="02020603050405020304" pitchFamily="18" charset="0"/>
              </a:rPr>
              <a:t>i primati </a:t>
            </a:r>
            <a:r>
              <a:rPr lang="it-IT" sz="2000" dirty="0" smtClean="0">
                <a:latin typeface="Times New Roman" panose="02020603050405020304" pitchFamily="18" charset="0"/>
                <a:cs typeface="Times New Roman" panose="02020603050405020304" pitchFamily="18" charset="0"/>
              </a:rPr>
              <a:t>prima di sei milioni di anni fa? Chi come dove come e perché migravano?</a:t>
            </a:r>
          </a:p>
          <a:p>
            <a:endParaRPr lang="it-IT" sz="1800" dirty="0" smtClean="0">
              <a:latin typeface="Times New Roman" panose="02020603050405020304" pitchFamily="18" charset="0"/>
              <a:cs typeface="Times New Roman" panose="02020603050405020304" pitchFamily="18" charset="0"/>
            </a:endParaRPr>
          </a:p>
          <a:p>
            <a:endParaRPr lang="it-IT" sz="1600" dirty="0"/>
          </a:p>
        </p:txBody>
      </p:sp>
      <p:sp>
        <p:nvSpPr>
          <p:cNvPr id="5" name="Segnaposto piè di pagina 4"/>
          <p:cNvSpPr>
            <a:spLocks noGrp="1"/>
          </p:cNvSpPr>
          <p:nvPr>
            <p:ph type="ftr" sz="quarter" idx="11"/>
          </p:nvPr>
        </p:nvSpPr>
        <p:spPr>
          <a:xfrm>
            <a:off x="35496" y="6453336"/>
            <a:ext cx="5984304" cy="360040"/>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20</a:t>
            </a:fld>
            <a:endParaRPr lang="it-IT"/>
          </a:p>
        </p:txBody>
      </p:sp>
    </p:spTree>
    <p:extLst>
      <p:ext uri="{BB962C8B-B14F-4D97-AF65-F5344CB8AC3E}">
        <p14:creationId xmlns:p14="http://schemas.microsoft.com/office/powerpoint/2010/main" val="331658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548680"/>
          </a:xfrm>
        </p:spPr>
        <p:txBody>
          <a:bodyPr/>
          <a:lstStyle/>
          <a:p>
            <a:r>
              <a:rPr lang="it-IT" sz="2800" b="1" dirty="0" smtClean="0">
                <a:latin typeface="Times New Roman" panose="02020603050405020304" pitchFamily="18" charset="0"/>
                <a:cs typeface="Times New Roman" panose="02020603050405020304" pitchFamily="18" charset="0"/>
              </a:rPr>
              <a:t>Perché è significativo per noi il migrare delle altre specie</a:t>
            </a:r>
            <a:endParaRPr lang="it-IT" sz="28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404664"/>
            <a:ext cx="9144000" cy="6264697"/>
          </a:xfrm>
        </p:spPr>
        <p:txBody>
          <a:bodyPr/>
          <a:lstStyle/>
          <a:p>
            <a:pPr algn="just"/>
            <a:endParaRPr lang="it-IT" sz="1200" dirty="0" smtClean="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La migrazione di individui delle diverse specie (anche non migratorie) può essere parzialmente passiva o intergenerazionale, ma non è mai solitaria, entra in un rapporto di reciproci adattamenti con gli ecosistemi e con molte altre specie.</a:t>
            </a:r>
          </a:p>
          <a:p>
            <a:pPr algn="just"/>
            <a:r>
              <a:rPr lang="it-IT" sz="1900" dirty="0">
                <a:latin typeface="Times New Roman" panose="02020603050405020304" pitchFamily="18" charset="0"/>
                <a:cs typeface="Times New Roman" panose="02020603050405020304" pitchFamily="18" charset="0"/>
              </a:rPr>
              <a:t>Da sei milioni di anni </a:t>
            </a:r>
            <a:r>
              <a:rPr lang="it-IT" sz="1900" dirty="0" smtClean="0">
                <a:latin typeface="Times New Roman" panose="02020603050405020304" pitchFamily="18" charset="0"/>
                <a:cs typeface="Times New Roman" panose="02020603050405020304" pitchFamily="18" charset="0"/>
              </a:rPr>
              <a:t>gruppi ominidi e umani hanno migrato in conseguenza del migrare di altre specie, per fuggire da loro o seguirle, per cacciarle o raccoglierle, oppure perché, soprattutto quando eravamo predati o in una nicchia, gli </a:t>
            </a:r>
            <a:r>
              <a:rPr lang="it-IT" sz="1900" dirty="0">
                <a:latin typeface="Times New Roman" panose="02020603050405020304" pitchFamily="18" charset="0"/>
                <a:cs typeface="Times New Roman" panose="02020603050405020304" pitchFamily="18" charset="0"/>
              </a:rPr>
              <a:t>animali sono stati volano di ispirazione, imitazione, proiezione per gli umani (</a:t>
            </a:r>
            <a:r>
              <a:rPr lang="it-IT" sz="1900" i="1" dirty="0" err="1">
                <a:latin typeface="Times New Roman" panose="02020603050405020304" pitchFamily="18" charset="0"/>
                <a:cs typeface="Times New Roman" panose="02020603050405020304" pitchFamily="18" charset="0"/>
              </a:rPr>
              <a:t>antropopoiesi</a:t>
            </a:r>
            <a:r>
              <a:rPr lang="it-IT" sz="1900" dirty="0">
                <a:latin typeface="Times New Roman" panose="02020603050405020304" pitchFamily="18" charset="0"/>
                <a:cs typeface="Times New Roman" panose="02020603050405020304" pitchFamily="18" charset="0"/>
              </a:rPr>
              <a:t>). </a:t>
            </a:r>
            <a:endParaRPr lang="it-IT" sz="1900" dirty="0" smtClean="0">
              <a:latin typeface="Times New Roman" panose="02020603050405020304" pitchFamily="18" charset="0"/>
              <a:cs typeface="Times New Roman" panose="02020603050405020304" pitchFamily="18" charset="0"/>
            </a:endParaRPr>
          </a:p>
          <a:p>
            <a:pPr algn="just"/>
            <a:r>
              <a:rPr lang="it-IT" sz="1900" dirty="0" smtClean="0">
                <a:latin typeface="Times New Roman" panose="02020603050405020304" pitchFamily="18" charset="0"/>
                <a:cs typeface="Times New Roman" panose="02020603050405020304" pitchFamily="18" charset="0"/>
              </a:rPr>
              <a:t>Ancora da sei milioni di anni poi </a:t>
            </a:r>
            <a:r>
              <a:rPr lang="it-IT" sz="1900" dirty="0">
                <a:latin typeface="Times New Roman" panose="02020603050405020304" pitchFamily="18" charset="0"/>
                <a:cs typeface="Times New Roman" panose="02020603050405020304" pitchFamily="18" charset="0"/>
              </a:rPr>
              <a:t>tantissime altre specie </a:t>
            </a:r>
            <a:r>
              <a:rPr lang="it-IT" sz="1900" dirty="0" smtClean="0">
                <a:latin typeface="Times New Roman" panose="02020603050405020304" pitchFamily="18" charset="0"/>
                <a:cs typeface="Times New Roman" panose="02020603050405020304" pitchFamily="18" charset="0"/>
              </a:rPr>
              <a:t>hanno migrato sempre più connesse </a:t>
            </a:r>
            <a:r>
              <a:rPr lang="it-IT" sz="1900" dirty="0">
                <a:latin typeface="Times New Roman" panose="02020603050405020304" pitchFamily="18" charset="0"/>
                <a:cs typeface="Times New Roman" panose="02020603050405020304" pitchFamily="18" charset="0"/>
              </a:rPr>
              <a:t>al migrare delle </a:t>
            </a:r>
            <a:r>
              <a:rPr lang="it-IT" sz="1900" i="1" dirty="0">
                <a:latin typeface="Times New Roman" panose="02020603050405020304" pitchFamily="18" charset="0"/>
                <a:cs typeface="Times New Roman" panose="02020603050405020304" pitchFamily="18" charset="0"/>
              </a:rPr>
              <a:t>specie (forme) umane</a:t>
            </a:r>
            <a:r>
              <a:rPr lang="it-IT" sz="1900" dirty="0">
                <a:latin typeface="Times New Roman" panose="02020603050405020304" pitchFamily="18" charset="0"/>
                <a:cs typeface="Times New Roman" panose="02020603050405020304" pitchFamily="18" charset="0"/>
              </a:rPr>
              <a:t>. Almeno dall’</a:t>
            </a:r>
            <a:r>
              <a:rPr lang="it-IT" sz="1900" i="1" dirty="0">
                <a:latin typeface="Times New Roman" panose="02020603050405020304" pitchFamily="18" charset="0"/>
                <a:cs typeface="Times New Roman" panose="02020603050405020304" pitchFamily="18" charset="0"/>
              </a:rPr>
              <a:t>uso del fuoco </a:t>
            </a:r>
            <a:r>
              <a:rPr lang="it-IT" sz="1900" dirty="0">
                <a:latin typeface="Times New Roman" panose="02020603050405020304" pitchFamily="18" charset="0"/>
                <a:cs typeface="Times New Roman" panose="02020603050405020304" pitchFamily="18" charset="0"/>
              </a:rPr>
              <a:t>abbiamo condizionato ecosistemi di tutti e migrazioni altrui. Le </a:t>
            </a:r>
            <a:r>
              <a:rPr lang="it-IT" sz="1900" dirty="0" smtClean="0">
                <a:latin typeface="Times New Roman" panose="02020603050405020304" pitchFamily="18" charset="0"/>
                <a:cs typeface="Times New Roman" panose="02020603050405020304" pitchFamily="18" charset="0"/>
              </a:rPr>
              <a:t>nostre migrazioni </a:t>
            </a:r>
            <a:r>
              <a:rPr lang="it-IT" sz="1900" dirty="0">
                <a:latin typeface="Times New Roman" panose="02020603050405020304" pitchFamily="18" charset="0"/>
                <a:cs typeface="Times New Roman" panose="02020603050405020304" pitchFamily="18" charset="0"/>
              </a:rPr>
              <a:t>non sono mai </a:t>
            </a:r>
            <a:r>
              <a:rPr lang="it-IT" sz="1900" dirty="0" smtClean="0">
                <a:latin typeface="Times New Roman" panose="02020603050405020304" pitchFamily="18" charset="0"/>
                <a:cs typeface="Times New Roman" panose="02020603050405020304" pitchFamily="18" charset="0"/>
              </a:rPr>
              <a:t>state solitarie</a:t>
            </a:r>
            <a:r>
              <a:rPr lang="it-IT" sz="1900" dirty="0">
                <a:latin typeface="Times New Roman" panose="02020603050405020304" pitchFamily="18" charset="0"/>
                <a:cs typeface="Times New Roman" panose="02020603050405020304" pitchFamily="18" charset="0"/>
              </a:rPr>
              <a:t>, anche da quando le nostre </a:t>
            </a:r>
            <a:r>
              <a:rPr lang="it-IT" sz="1900" dirty="0" smtClean="0">
                <a:latin typeface="Times New Roman" panose="02020603050405020304" pitchFamily="18" charset="0"/>
                <a:cs typeface="Times New Roman" panose="02020603050405020304" pitchFamily="18" charset="0"/>
              </a:rPr>
              <a:t>hanno cominciato a diventare un poco </a:t>
            </a:r>
            <a:r>
              <a:rPr lang="it-IT" sz="1900" dirty="0">
                <a:latin typeface="Times New Roman" panose="02020603050405020304" pitchFamily="18" charset="0"/>
                <a:cs typeface="Times New Roman" panose="02020603050405020304" pitchFamily="18" charset="0"/>
              </a:rPr>
              <a:t>più libere.</a:t>
            </a:r>
          </a:p>
          <a:p>
            <a:pPr algn="just"/>
            <a:r>
              <a:rPr lang="it-IT" sz="1900" dirty="0">
                <a:latin typeface="Times New Roman" panose="02020603050405020304" pitchFamily="18" charset="0"/>
                <a:cs typeface="Times New Roman" panose="02020603050405020304" pitchFamily="18" charset="0"/>
              </a:rPr>
              <a:t>Tutto ciò è stato è particolarmente evidente coi </a:t>
            </a:r>
            <a:r>
              <a:rPr lang="it-IT" sz="1900" i="1" dirty="0">
                <a:latin typeface="Times New Roman" panose="02020603050405020304" pitchFamily="18" charset="0"/>
                <a:cs typeface="Times New Roman" panose="02020603050405020304" pitchFamily="18" charset="0"/>
              </a:rPr>
              <a:t>sapiens</a:t>
            </a:r>
            <a:r>
              <a:rPr lang="it-IT" sz="1900" dirty="0">
                <a:latin typeface="Times New Roman" panose="02020603050405020304" pitchFamily="18" charset="0"/>
                <a:cs typeface="Times New Roman" panose="02020603050405020304" pitchFamily="18" charset="0"/>
              </a:rPr>
              <a:t>, poi con i </a:t>
            </a:r>
            <a:r>
              <a:rPr lang="it-IT" sz="1900" i="1" dirty="0">
                <a:latin typeface="Times New Roman" panose="02020603050405020304" pitchFamily="18" charset="0"/>
                <a:cs typeface="Times New Roman" panose="02020603050405020304" pitchFamily="18" charset="0"/>
              </a:rPr>
              <a:t>sapiens</a:t>
            </a:r>
            <a:r>
              <a:rPr lang="it-IT" sz="1900" dirty="0">
                <a:latin typeface="Times New Roman" panose="02020603050405020304" pitchFamily="18" charset="0"/>
                <a:cs typeface="Times New Roman" panose="02020603050405020304" pitchFamily="18" charset="0"/>
              </a:rPr>
              <a:t> </a:t>
            </a:r>
            <a:r>
              <a:rPr lang="it-IT" sz="1900" dirty="0" smtClean="0">
                <a:latin typeface="Times New Roman" panose="02020603050405020304" pitchFamily="18" charset="0"/>
                <a:cs typeface="Times New Roman" panose="02020603050405020304" pitchFamily="18" charset="0"/>
              </a:rPr>
              <a:t>di cui abbiamo maggior traccia genetica, poi con i </a:t>
            </a:r>
            <a:r>
              <a:rPr lang="it-IT" sz="1900" i="1" dirty="0" smtClean="0">
                <a:latin typeface="Times New Roman" panose="02020603050405020304" pitchFamily="18" charset="0"/>
                <a:cs typeface="Times New Roman" panose="02020603050405020304" pitchFamily="18" charset="0"/>
              </a:rPr>
              <a:t>sapiens </a:t>
            </a:r>
            <a:r>
              <a:rPr lang="it-IT" sz="1900" dirty="0" smtClean="0">
                <a:latin typeface="Times New Roman" panose="02020603050405020304" pitchFamily="18" charset="0"/>
                <a:cs typeface="Times New Roman" panose="02020603050405020304" pitchFamily="18" charset="0"/>
              </a:rPr>
              <a:t>perlopiù </a:t>
            </a:r>
            <a:r>
              <a:rPr lang="it-IT" sz="1900" dirty="0">
                <a:latin typeface="Times New Roman" panose="02020603050405020304" pitchFamily="18" charset="0"/>
                <a:cs typeface="Times New Roman" panose="02020603050405020304" pitchFamily="18" charset="0"/>
              </a:rPr>
              <a:t>agricoltori residenziali (schiavisti), poi con l’economia industriale capitalistica e ora con i cambiamenti climatici antropici globali</a:t>
            </a:r>
            <a:r>
              <a:rPr lang="it-IT" sz="1900" dirty="0" smtClean="0">
                <a:latin typeface="Times New Roman" panose="02020603050405020304" pitchFamily="18" charset="0"/>
                <a:cs typeface="Times New Roman" panose="02020603050405020304" pitchFamily="18" charset="0"/>
              </a:rPr>
              <a:t>.</a:t>
            </a:r>
          </a:p>
          <a:p>
            <a:pPr algn="just"/>
            <a:r>
              <a:rPr lang="it-IT" sz="1900" dirty="0">
                <a:latin typeface="Times New Roman" panose="02020603050405020304" pitchFamily="18" charset="0"/>
                <a:cs typeface="Times New Roman" panose="02020603050405020304" pitchFamily="18" charset="0"/>
              </a:rPr>
              <a:t>Ora molti stanno cercando di impedire immigrazioni entro i propri confini (nazionali), anche se tutti insieme forse stiamo, comunque, superando alcuni </a:t>
            </a:r>
            <a:r>
              <a:rPr lang="it-IT" sz="1900" i="1" dirty="0">
                <a:latin typeface="Times New Roman" panose="02020603050405020304" pitchFamily="18" charset="0"/>
                <a:cs typeface="Times New Roman" panose="02020603050405020304" pitchFamily="18" charset="0"/>
              </a:rPr>
              <a:t>confini </a:t>
            </a:r>
            <a:r>
              <a:rPr lang="it-IT" sz="1900" i="1" dirty="0" smtClean="0">
                <a:latin typeface="Times New Roman" panose="02020603050405020304" pitchFamily="18" charset="0"/>
                <a:cs typeface="Times New Roman" panose="02020603050405020304" pitchFamily="18" charset="0"/>
              </a:rPr>
              <a:t>planetari. </a:t>
            </a:r>
          </a:p>
          <a:p>
            <a:pPr algn="just"/>
            <a:r>
              <a:rPr lang="it-IT" sz="1900" b="1" dirty="0" smtClean="0">
                <a:latin typeface="Times New Roman" panose="02020603050405020304" pitchFamily="18" charset="0"/>
                <a:cs typeface="Times New Roman" panose="02020603050405020304" pitchFamily="18" charset="0"/>
              </a:rPr>
              <a:t>I fatti sono che le specie non hanno confini nazionali e che si emigra dagli Stati più o meno quanto si emigra, di un accordo globale non si può fare a meno.</a:t>
            </a:r>
            <a:endParaRPr lang="it-IT" sz="2000" b="1" dirty="0" smtClean="0">
              <a:latin typeface="Times New Roman" panose="02020603050405020304" pitchFamily="18" charset="0"/>
              <a:cs typeface="Times New Roman" panose="02020603050405020304" pitchFamily="18" charset="0"/>
            </a:endParaRPr>
          </a:p>
          <a:p>
            <a:endParaRPr lang="it-IT" sz="1600" dirty="0"/>
          </a:p>
        </p:txBody>
      </p:sp>
      <p:sp>
        <p:nvSpPr>
          <p:cNvPr id="5" name="Segnaposto piè di pagina 4"/>
          <p:cNvSpPr>
            <a:spLocks noGrp="1"/>
          </p:cNvSpPr>
          <p:nvPr>
            <p:ph type="ftr" sz="quarter" idx="11"/>
          </p:nvPr>
        </p:nvSpPr>
        <p:spPr>
          <a:xfrm>
            <a:off x="35496" y="6453336"/>
            <a:ext cx="5984304" cy="360040"/>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21</a:t>
            </a:fld>
            <a:endParaRPr lang="it-IT" dirty="0"/>
          </a:p>
        </p:txBody>
      </p:sp>
    </p:spTree>
    <p:extLst>
      <p:ext uri="{BB962C8B-B14F-4D97-AF65-F5344CB8AC3E}">
        <p14:creationId xmlns:p14="http://schemas.microsoft.com/office/powerpoint/2010/main" val="255312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5"/>
          <p:cNvSpPr>
            <a:spLocks noGrp="1"/>
          </p:cNvSpPr>
          <p:nvPr>
            <p:ph type="title"/>
          </p:nvPr>
        </p:nvSpPr>
        <p:spPr>
          <a:xfrm>
            <a:off x="251520" y="188913"/>
            <a:ext cx="8892480" cy="935831"/>
          </a:xfrm>
        </p:spPr>
        <p:txBody>
          <a:bodyPr/>
          <a:lstStyle/>
          <a:p>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IPCC Assessment Report:</a:t>
            </a:r>
            <a:r>
              <a:rPr lang="en-GB" sz="2800" b="1" dirty="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principali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effetti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degli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u="sng"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accelerati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cambiamenti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climatici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u="sng"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antropici</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livello</a:t>
            </a:r>
            <a:r>
              <a:rPr lang="en-GB" sz="2800" b="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en-GB" sz="2800" b="1"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globale</a:t>
            </a:r>
            <a:endParaRPr lang="it-IT" sz="2800" dirty="0" smtClean="0">
              <a:solidFill>
                <a:schemeClr val="tx1"/>
              </a:solidFill>
              <a:latin typeface="Times New Roman" panose="02020603050405020304" pitchFamily="18" charset="0"/>
              <a:cs typeface="Times New Roman" panose="02020603050405020304" pitchFamily="18" charset="0"/>
            </a:endParaRPr>
          </a:p>
        </p:txBody>
      </p:sp>
      <p:sp>
        <p:nvSpPr>
          <p:cNvPr id="7" name="Segnaposto contenuto 6"/>
          <p:cNvSpPr>
            <a:spLocks noGrp="1"/>
          </p:cNvSpPr>
          <p:nvPr>
            <p:ph idx="1"/>
          </p:nvPr>
        </p:nvSpPr>
        <p:spPr>
          <a:xfrm>
            <a:off x="0" y="1196752"/>
            <a:ext cx="9144000" cy="5400600"/>
          </a:xfrm>
        </p:spPr>
        <p:txBody>
          <a:bodyPr/>
          <a:lstStyle/>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endParaRPr lang="en-GB" sz="2000" dirty="0" smtClean="0">
              <a:ea typeface="ヒラギノ角ゴ Pro W3" pitchFamily="-1" charset="-128"/>
              <a:cs typeface="Arial" charset="0"/>
            </a:endParaRP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smtClean="0">
                <a:latin typeface="Times New Roman" panose="02020603050405020304" pitchFamily="18" charset="0"/>
                <a:ea typeface="ヒラギノ角ゴ Pro W3" pitchFamily="-1" charset="-128"/>
                <a:cs typeface="Times New Roman" panose="02020603050405020304" pitchFamily="18" charset="0"/>
              </a:rPr>
              <a:t>Il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riscaldamento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aumento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della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temperatura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tra</a:t>
            </a:r>
            <a:r>
              <a:rPr lang="en-GB" sz="1900" dirty="0" smtClean="0">
                <a:latin typeface="Times New Roman" panose="02020603050405020304" pitchFamily="18" charset="0"/>
                <a:ea typeface="ヒラギノ角ゴ Pro W3" pitchFamily="-1" charset="-128"/>
                <a:cs typeface="Times New Roman" panose="02020603050405020304" pitchFamily="18" charset="0"/>
              </a:rPr>
              <a:t> 1.8 e 4.0°C al </a:t>
            </a:r>
            <a:r>
              <a:rPr lang="en-GB" sz="1900" dirty="0">
                <a:latin typeface="Times New Roman" panose="02020603050405020304" pitchFamily="18" charset="0"/>
                <a:ea typeface="ヒラギノ角ゴ Pro W3" pitchFamily="-1" charset="-128"/>
                <a:cs typeface="Times New Roman" panose="02020603050405020304" pitchFamily="18" charset="0"/>
              </a:rPr>
              <a:t>2100 (</a:t>
            </a:r>
            <a:r>
              <a:rPr lang="en-GB" sz="1900" i="1" dirty="0" err="1">
                <a:latin typeface="Times New Roman" panose="02020603050405020304" pitchFamily="18" charset="0"/>
                <a:ea typeface="ヒラギノ角ゴ Pro W3" pitchFamily="-1" charset="-128"/>
                <a:cs typeface="Times New Roman" panose="02020603050405020304" pitchFamily="18" charset="0"/>
              </a:rPr>
              <a:t>migrazioni</a:t>
            </a:r>
            <a:r>
              <a:rPr lang="en-GB" sz="1900" i="1" dirty="0">
                <a:latin typeface="Times New Roman" panose="02020603050405020304" pitchFamily="18" charset="0"/>
                <a:ea typeface="ヒラギノ角ゴ Pro W3" pitchFamily="-1" charset="-128"/>
                <a:cs typeface="Times New Roman" panose="02020603050405020304" pitchFamily="18" charset="0"/>
              </a:rPr>
              <a:t> </a:t>
            </a:r>
            <a:r>
              <a:rPr lang="en-GB" sz="1900" i="1" dirty="0" err="1" smtClean="0">
                <a:latin typeface="Times New Roman" panose="02020603050405020304" pitchFamily="18" charset="0"/>
                <a:ea typeface="ヒラギノ角ゴ Pro W3" pitchFamily="-1" charset="-128"/>
                <a:cs typeface="Times New Roman" panose="02020603050405020304" pitchFamily="18" charset="0"/>
              </a:rPr>
              <a:t>forzate</a:t>
            </a:r>
            <a:r>
              <a:rPr lang="en-GB" sz="1900" i="1"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smtClean="0">
                <a:latin typeface="Times New Roman" panose="02020603050405020304" pitchFamily="18" charset="0"/>
                <a:ea typeface="ヒラギノ角ゴ Pro W3" pitchFamily="-1" charset="-128"/>
                <a:cs typeface="Times New Roman" panose="02020603050405020304" pitchFamily="18" charset="0"/>
              </a:rPr>
              <a:t>per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molte</a:t>
            </a:r>
            <a:r>
              <a:rPr lang="en-GB" sz="1900" dirty="0" smtClean="0">
                <a:latin typeface="Times New Roman" panose="02020603050405020304" pitchFamily="18" charset="0"/>
                <a:ea typeface="ヒラギノ角ゴ Pro W3" pitchFamily="-1" charset="-128"/>
                <a:cs typeface="Times New Roman" panose="02020603050405020304" pitchFamily="18" charset="0"/>
              </a:rPr>
              <a:t> specie,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segnalate</a:t>
            </a:r>
            <a:r>
              <a:rPr lang="en-GB" sz="1900" dirty="0" smtClean="0">
                <a:latin typeface="Times New Roman" panose="02020603050405020304" pitchFamily="18" charset="0"/>
                <a:ea typeface="ヒラギノ角ゴ Pro W3" pitchFamily="-1" charset="-128"/>
                <a:cs typeface="Times New Roman" panose="02020603050405020304" pitchFamily="18" charset="0"/>
              </a:rPr>
              <a:t> fin dal primo report del 1990 e poi in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tutti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quelli</a:t>
            </a:r>
            <a:r>
              <a:rPr lang="en-GB" sz="1900" dirty="0" smtClean="0">
                <a:latin typeface="Times New Roman" panose="02020603050405020304" pitchFamily="18" charset="0"/>
                <a:ea typeface="ヒラギノ角ゴ Pro W3" pitchFamily="-1" charset="-128"/>
                <a:cs typeface="Times New Roman" panose="02020603050405020304" pitchFamily="18" charset="0"/>
              </a:rPr>
              <a:t> successive,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visibili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ormai</a:t>
            </a:r>
            <a:r>
              <a:rPr lang="en-GB" sz="1900" dirty="0" smtClean="0">
                <a:latin typeface="Times New Roman" panose="02020603050405020304" pitchFamily="18" charset="0"/>
                <a:ea typeface="ヒラギノ角ゴ Pro W3" pitchFamily="-1" charset="-128"/>
                <a:cs typeface="Times New Roman" panose="02020603050405020304" pitchFamily="18" charset="0"/>
              </a:rPr>
              <a:t> con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evidenza</a:t>
            </a:r>
            <a:r>
              <a:rPr lang="en-GB" sz="1900" dirty="0" smtClean="0">
                <a:latin typeface="Times New Roman" panose="02020603050405020304" pitchFamily="18" charset="0"/>
                <a:ea typeface="ヒラギノ角ゴ Pro W3" pitchFamily="-1" charset="-128"/>
                <a:cs typeface="Times New Roman" panose="02020603050405020304" pitchFamily="18" charset="0"/>
              </a:rPr>
              <a:t>)</a:t>
            </a: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err="1" smtClean="0">
                <a:latin typeface="Times New Roman" panose="02020603050405020304" pitchFamily="18" charset="0"/>
                <a:ea typeface="ヒラギノ角ゴ Pro W3" pitchFamily="-1" charset="-128"/>
                <a:cs typeface="Times New Roman" panose="02020603050405020304" pitchFamily="18" charset="0"/>
              </a:rPr>
              <a:t>Ulteriore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scioglimento</a:t>
            </a:r>
            <a:r>
              <a:rPr lang="en-GB" sz="1900" b="1"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dei</a:t>
            </a:r>
            <a:r>
              <a:rPr lang="en-GB" sz="1900" b="1"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ghiacciai</a:t>
            </a:r>
            <a:r>
              <a:rPr lang="en-GB" sz="1900" b="1"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smtClean="0">
                <a:latin typeface="Times New Roman" panose="02020603050405020304" pitchFamily="18" charset="0"/>
                <a:ea typeface="ヒラギノ角ゴ Pro W3" pitchFamily="-1" charset="-128"/>
                <a:cs typeface="Times New Roman" panose="02020603050405020304" pitchFamily="18" charset="0"/>
              </a:rPr>
              <a:t>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dei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picchi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nevosi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endParaRPr lang="en-GB" sz="1900" dirty="0">
              <a:latin typeface="Times New Roman" panose="02020603050405020304" pitchFamily="18" charset="0"/>
              <a:ea typeface="ヒラギノ角ゴ Pro W3" pitchFamily="-1" charset="-128"/>
              <a:cs typeface="Times New Roman" panose="02020603050405020304" pitchFamily="18" charset="0"/>
            </a:endParaRP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it-IT" sz="1900" dirty="0">
                <a:latin typeface="Times New Roman" panose="02020603050405020304" pitchFamily="18" charset="0"/>
                <a:ea typeface="ヒラギノ角ゴ Pro W3" pitchFamily="-1" charset="-128"/>
                <a:cs typeface="Times New Roman" panose="02020603050405020304" pitchFamily="18" charset="0"/>
              </a:rPr>
              <a:t>Acidificazione degli </a:t>
            </a:r>
            <a:r>
              <a:rPr lang="it-IT" sz="1900" b="1" dirty="0">
                <a:latin typeface="Times New Roman" panose="02020603050405020304" pitchFamily="18" charset="0"/>
                <a:ea typeface="ヒラギノ角ゴ Pro W3" pitchFamily="-1" charset="-128"/>
                <a:cs typeface="Times New Roman" panose="02020603050405020304" pitchFamily="18" charset="0"/>
              </a:rPr>
              <a:t>oceani</a:t>
            </a:r>
            <a:endParaRPr lang="en-GB" sz="1900" b="1" dirty="0">
              <a:latin typeface="Times New Roman" panose="02020603050405020304" pitchFamily="18" charset="0"/>
              <a:ea typeface="ヒラギノ角ゴ Pro W3" pitchFamily="-1" charset="-128"/>
              <a:cs typeface="Times New Roman" panose="02020603050405020304" pitchFamily="18" charset="0"/>
            </a:endParaRP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err="1" smtClean="0">
                <a:latin typeface="Times New Roman" panose="02020603050405020304" pitchFamily="18" charset="0"/>
                <a:ea typeface="ヒラギノ角ゴ Pro W3" pitchFamily="-1" charset="-128"/>
                <a:cs typeface="Times New Roman" panose="02020603050405020304" pitchFamily="18" charset="0"/>
              </a:rPr>
              <a:t>Aumento</a:t>
            </a:r>
            <a:r>
              <a:rPr lang="en-GB" sz="1900" dirty="0" smtClean="0">
                <a:latin typeface="Times New Roman" panose="02020603050405020304" pitchFamily="18" charset="0"/>
                <a:ea typeface="ヒラギノ角ゴ Pro W3" pitchFamily="-1" charset="-128"/>
                <a:cs typeface="Times New Roman" panose="02020603050405020304" pitchFamily="18" charset="0"/>
              </a:rPr>
              <a:t> del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livello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dei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mari</a:t>
            </a:r>
            <a:r>
              <a:rPr lang="en-GB" sz="1900" dirty="0">
                <a:latin typeface="Times New Roman" panose="02020603050405020304" pitchFamily="18" charset="0"/>
                <a:ea typeface="ヒラギノ角ゴ Pro W3" pitchFamily="-1" charset="-128"/>
                <a:cs typeface="Times New Roman" panose="02020603050405020304" pitchFamily="18" charset="0"/>
              </a:rPr>
              <a:t>,</a:t>
            </a:r>
            <a:r>
              <a:rPr lang="en-GB" sz="1900" b="1" dirty="0" smtClean="0">
                <a:latin typeface="Times New Roman" panose="02020603050405020304" pitchFamily="18" charset="0"/>
                <a:ea typeface="ヒラギノ角ゴ Pro W3" pitchFamily="-1" charset="-128"/>
                <a:cs typeface="Times New Roman" panose="02020603050405020304" pitchFamily="18" charset="0"/>
              </a:rPr>
              <a:t> zone </a:t>
            </a:r>
            <a:r>
              <a:rPr lang="en-GB" sz="1900" b="1" dirty="0" err="1">
                <a:latin typeface="Times New Roman" panose="02020603050405020304" pitchFamily="18" charset="0"/>
                <a:ea typeface="ヒラギノ角ゴ Pro W3" pitchFamily="-1" charset="-128"/>
                <a:cs typeface="Times New Roman" panose="02020603050405020304" pitchFamily="18" charset="0"/>
              </a:rPr>
              <a:t>costiere</a:t>
            </a:r>
            <a:r>
              <a:rPr lang="en-GB" sz="1900" b="1" dirty="0">
                <a:latin typeface="Times New Roman" panose="02020603050405020304" pitchFamily="18" charset="0"/>
                <a:ea typeface="ヒラギノ角ゴ Pro W3" pitchFamily="-1" charset="-128"/>
                <a:cs typeface="Times New Roman" panose="02020603050405020304" pitchFamily="18" charset="0"/>
              </a:rPr>
              <a:t>  </a:t>
            </a:r>
            <a:r>
              <a:rPr lang="en-GB" sz="1900" dirty="0" err="1">
                <a:latin typeface="Times New Roman" panose="02020603050405020304" pitchFamily="18" charset="0"/>
                <a:ea typeface="ヒラギノ角ゴ Pro W3" pitchFamily="-1" charset="-128"/>
                <a:cs typeface="Times New Roman" panose="02020603050405020304" pitchFamily="18" charset="0"/>
              </a:rPr>
              <a:t>esposte</a:t>
            </a:r>
            <a:r>
              <a:rPr lang="en-GB" sz="1900" dirty="0">
                <a:latin typeface="Times New Roman" panose="02020603050405020304" pitchFamily="18" charset="0"/>
                <a:ea typeface="ヒラギノ角ゴ Pro W3" pitchFamily="-1" charset="-128"/>
                <a:cs typeface="Times New Roman" panose="02020603050405020304" pitchFamily="18" charset="0"/>
              </a:rPr>
              <a:t> a </a:t>
            </a:r>
            <a:r>
              <a:rPr lang="en-GB" sz="1900" dirty="0" err="1">
                <a:latin typeface="Times New Roman" panose="02020603050405020304" pitchFamily="18" charset="0"/>
                <a:ea typeface="ヒラギノ角ゴ Pro W3" pitchFamily="-1" charset="-128"/>
                <a:cs typeface="Times New Roman" panose="02020603050405020304" pitchFamily="18" charset="0"/>
              </a:rPr>
              <a:t>rischi</a:t>
            </a:r>
            <a:r>
              <a:rPr lang="en-GB" sz="1900" dirty="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crescenti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Aumento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a:latin typeface="Times New Roman" panose="02020603050405020304" pitchFamily="18" charset="0"/>
                <a:ea typeface="ヒラギノ角ゴ Pro W3" pitchFamily="-1" charset="-128"/>
                <a:cs typeface="Times New Roman" panose="02020603050405020304" pitchFamily="18" charset="0"/>
              </a:rPr>
              <a:t>dell’intensità</a:t>
            </a:r>
            <a:r>
              <a:rPr lang="en-GB" sz="1900" dirty="0">
                <a:latin typeface="Times New Roman" panose="02020603050405020304" pitchFamily="18" charset="0"/>
                <a:ea typeface="ヒラギノ角ゴ Pro W3" pitchFamily="-1" charset="-128"/>
                <a:cs typeface="Times New Roman" panose="02020603050405020304" pitchFamily="18" charset="0"/>
              </a:rPr>
              <a:t> e </a:t>
            </a:r>
            <a:r>
              <a:rPr lang="en-GB" sz="1900" dirty="0" err="1">
                <a:latin typeface="Times New Roman" panose="02020603050405020304" pitchFamily="18" charset="0"/>
                <a:ea typeface="ヒラギノ角ゴ Pro W3" pitchFamily="-1" charset="-128"/>
                <a:cs typeface="Times New Roman" panose="02020603050405020304" pitchFamily="18" charset="0"/>
              </a:rPr>
              <a:t>della</a:t>
            </a:r>
            <a:r>
              <a:rPr lang="en-GB" sz="1900" dirty="0">
                <a:latin typeface="Times New Roman" panose="02020603050405020304" pitchFamily="18" charset="0"/>
                <a:ea typeface="ヒラギノ角ゴ Pro W3" pitchFamily="-1" charset="-128"/>
                <a:cs typeface="Times New Roman" panose="02020603050405020304" pitchFamily="18" charset="0"/>
              </a:rPr>
              <a:t> </a:t>
            </a:r>
            <a:r>
              <a:rPr lang="en-GB" sz="1900" dirty="0" err="1">
                <a:latin typeface="Times New Roman" panose="02020603050405020304" pitchFamily="18" charset="0"/>
                <a:ea typeface="ヒラギノ角ゴ Pro W3" pitchFamily="-1" charset="-128"/>
                <a:cs typeface="Times New Roman" panose="02020603050405020304" pitchFamily="18" charset="0"/>
              </a:rPr>
              <a:t>frequenza</a:t>
            </a:r>
            <a:r>
              <a:rPr lang="en-GB" sz="1900" dirty="0">
                <a:latin typeface="Times New Roman" panose="02020603050405020304" pitchFamily="18" charset="0"/>
                <a:ea typeface="ヒラギノ角ゴ Pro W3" pitchFamily="-1" charset="-128"/>
                <a:cs typeface="Times New Roman" panose="02020603050405020304" pitchFamily="18" charset="0"/>
              </a:rPr>
              <a:t> </a:t>
            </a:r>
            <a:r>
              <a:rPr lang="en-GB" sz="1900" dirty="0" err="1">
                <a:latin typeface="Times New Roman" panose="02020603050405020304" pitchFamily="18" charset="0"/>
                <a:ea typeface="ヒラギノ角ゴ Pro W3" pitchFamily="-1" charset="-128"/>
                <a:cs typeface="Times New Roman" panose="02020603050405020304" pitchFamily="18" charset="0"/>
              </a:rPr>
              <a:t>degli</a:t>
            </a:r>
            <a:r>
              <a:rPr lang="en-GB" sz="1900" dirty="0">
                <a:latin typeface="Times New Roman" panose="02020603050405020304" pitchFamily="18" charset="0"/>
                <a:ea typeface="ヒラギノ角ゴ Pro W3" pitchFamily="-1" charset="-128"/>
                <a:cs typeface="Times New Roman" panose="02020603050405020304" pitchFamily="18" charset="0"/>
              </a:rPr>
              <a:t> </a:t>
            </a:r>
            <a:r>
              <a:rPr lang="en-GB" sz="1900" b="1" dirty="0" err="1">
                <a:latin typeface="Times New Roman" panose="02020603050405020304" pitchFamily="18" charset="0"/>
                <a:ea typeface="ヒラギノ角ゴ Pro W3" pitchFamily="-1" charset="-128"/>
                <a:cs typeface="Times New Roman" panose="02020603050405020304" pitchFamily="18" charset="0"/>
              </a:rPr>
              <a:t>eventi</a:t>
            </a:r>
            <a:r>
              <a:rPr lang="en-GB" sz="1900" b="1" dirty="0">
                <a:latin typeface="Times New Roman" panose="02020603050405020304" pitchFamily="18" charset="0"/>
                <a:ea typeface="ヒラギノ角ゴ Pro W3" pitchFamily="-1" charset="-128"/>
                <a:cs typeface="Times New Roman" panose="02020603050405020304" pitchFamily="18" charset="0"/>
              </a:rPr>
              <a:t> </a:t>
            </a:r>
            <a:r>
              <a:rPr lang="en-GB" sz="1900" b="1" dirty="0" err="1">
                <a:latin typeface="Times New Roman" panose="02020603050405020304" pitchFamily="18" charset="0"/>
                <a:ea typeface="ヒラギノ角ゴ Pro W3" pitchFamily="-1" charset="-128"/>
                <a:cs typeface="Times New Roman" panose="02020603050405020304" pitchFamily="18" charset="0"/>
              </a:rPr>
              <a:t>meteorologici</a:t>
            </a:r>
            <a:r>
              <a:rPr lang="en-GB" sz="1900" b="1" dirty="0">
                <a:latin typeface="Times New Roman" panose="02020603050405020304" pitchFamily="18" charset="0"/>
                <a:ea typeface="ヒラギノ角ゴ Pro W3" pitchFamily="-1" charset="-128"/>
                <a:cs typeface="Times New Roman" panose="02020603050405020304" pitchFamily="18" charset="0"/>
              </a:rPr>
              <a:t> </a:t>
            </a:r>
            <a:r>
              <a:rPr lang="en-GB" sz="1900" b="1" dirty="0" err="1">
                <a:latin typeface="Times New Roman" panose="02020603050405020304" pitchFamily="18" charset="0"/>
                <a:ea typeface="ヒラギノ角ゴ Pro W3" pitchFamily="-1" charset="-128"/>
                <a:cs typeface="Times New Roman" panose="02020603050405020304" pitchFamily="18" charset="0"/>
              </a:rPr>
              <a:t>estremi</a:t>
            </a:r>
            <a:r>
              <a:rPr lang="en-GB" sz="1900" b="1" dirty="0">
                <a:latin typeface="Times New Roman" panose="02020603050405020304" pitchFamily="18" charset="0"/>
                <a:ea typeface="ヒラギノ角ゴ Pro W3" pitchFamily="-1" charset="-128"/>
                <a:cs typeface="Times New Roman" panose="02020603050405020304" pitchFamily="18" charset="0"/>
              </a:rPr>
              <a:t> </a:t>
            </a:r>
            <a:r>
              <a:rPr lang="en-GB" sz="1900" dirty="0" smtClean="0">
                <a:latin typeface="Times New Roman" panose="02020603050405020304" pitchFamily="18" charset="0"/>
                <a:ea typeface="ヒラギノ角ゴ Pro W3" pitchFamily="-1" charset="-128"/>
                <a:cs typeface="Times New Roman" panose="02020603050405020304" pitchFamily="18" charset="0"/>
              </a:rPr>
              <a:t>Stress per le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risorse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idriche</a:t>
            </a:r>
            <a:r>
              <a:rPr lang="en-GB" sz="1900" dirty="0" smtClean="0">
                <a:latin typeface="Times New Roman" panose="02020603050405020304" pitchFamily="18" charset="0"/>
                <a:ea typeface="ヒラギノ角ゴ Pro W3" pitchFamily="-1" charset="-128"/>
                <a:cs typeface="Times New Roman" panose="02020603050405020304" pitchFamily="18" charset="0"/>
              </a:rPr>
              <a:t> -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implicazioni</a:t>
            </a:r>
            <a:r>
              <a:rPr lang="en-GB" sz="1900" dirty="0" smtClean="0">
                <a:latin typeface="Times New Roman" panose="02020603050405020304" pitchFamily="18" charset="0"/>
                <a:ea typeface="ヒラギノ角ゴ Pro W3" pitchFamily="-1" charset="-128"/>
                <a:cs typeface="Times New Roman" panose="02020603050405020304" pitchFamily="18" charset="0"/>
              </a:rPr>
              <a:t> in termini di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sicurezza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i="1" dirty="0" err="1" smtClean="0">
                <a:latin typeface="Times New Roman" panose="02020603050405020304" pitchFamily="18" charset="0"/>
                <a:ea typeface="ヒラギノ角ゴ Pro W3" pitchFamily="-1" charset="-128"/>
                <a:cs typeface="Times New Roman" panose="02020603050405020304" pitchFamily="18" charset="0"/>
              </a:rPr>
              <a:t>migrazioni</a:t>
            </a:r>
            <a:r>
              <a:rPr lang="en-GB" sz="1900" i="1"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smtClean="0">
                <a:latin typeface="Times New Roman" panose="02020603050405020304" pitchFamily="18" charset="0"/>
                <a:ea typeface="ヒラギノ角ゴ Pro W3" pitchFamily="-1" charset="-128"/>
                <a:cs typeface="Times New Roman" panose="02020603050405020304" pitchFamily="18" charset="0"/>
              </a:rPr>
              <a:t>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conflitti</a:t>
            </a:r>
            <a:r>
              <a:rPr lang="en-GB" sz="1900" dirty="0" smtClean="0">
                <a:latin typeface="Times New Roman" panose="02020603050405020304" pitchFamily="18" charset="0"/>
                <a:ea typeface="ヒラギノ角ゴ Pro W3" pitchFamily="-1" charset="-128"/>
                <a:cs typeface="Times New Roman" panose="02020603050405020304" pitchFamily="18" charset="0"/>
              </a:rPr>
              <a:t> per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l’</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acqua</a:t>
            </a:r>
            <a:r>
              <a:rPr lang="en-GB" sz="1900" dirty="0" smtClean="0">
                <a:latin typeface="Times New Roman" panose="02020603050405020304" pitchFamily="18" charset="0"/>
                <a:ea typeface="ヒラギノ角ゴ Pro W3" pitchFamily="-1" charset="-128"/>
                <a:cs typeface="Times New Roman" panose="02020603050405020304" pitchFamily="18" charset="0"/>
              </a:rPr>
              <a:t>)</a:t>
            </a:r>
            <a:r>
              <a:rPr lang="ar-SA" sz="1900" dirty="0" smtClean="0">
                <a:latin typeface="Times New Roman" panose="02020603050405020304" pitchFamily="18" charset="0"/>
                <a:ea typeface="ヒラギノ角ゴ Pro W3" pitchFamily="-1" charset="-128"/>
                <a:cs typeface="Times New Roman" panose="02020603050405020304" pitchFamily="18" charset="0"/>
              </a:rPr>
              <a:t>‏</a:t>
            </a:r>
            <a:endParaRPr lang="it-IT" sz="1900" dirty="0" smtClean="0">
              <a:latin typeface="Times New Roman" panose="02020603050405020304" pitchFamily="18" charset="0"/>
              <a:ea typeface="ヒラギノ角ゴ Pro W3" pitchFamily="-1" charset="-128"/>
              <a:cs typeface="Times New Roman" panose="02020603050405020304" pitchFamily="18" charset="0"/>
            </a:endParaRP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err="1" smtClean="0">
                <a:latin typeface="Times New Roman" panose="02020603050405020304" pitchFamily="18" charset="0"/>
                <a:ea typeface="ヒラギノ角ゴ Pro W3" pitchFamily="-1" charset="-128"/>
                <a:cs typeface="Times New Roman" panose="02020603050405020304" pitchFamily="18" charset="0"/>
              </a:rPr>
              <a:t>Impatti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sull’</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agricoltura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dovuto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all’aumento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dell’aridità</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nelle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aree</a:t>
            </a:r>
            <a:r>
              <a:rPr lang="en-GB" sz="1900" dirty="0" smtClean="0">
                <a:latin typeface="Times New Roman" panose="02020603050405020304" pitchFamily="18" charset="0"/>
                <a:ea typeface="ヒラギノ角ゴ Pro W3" pitchFamily="-1" charset="-128"/>
                <a:cs typeface="Times New Roman" panose="02020603050405020304" pitchFamily="18" charset="0"/>
              </a:rPr>
              <a:t> interne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continentali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anche</a:t>
            </a:r>
            <a:r>
              <a:rPr lang="en-GB" sz="1900" dirty="0" smtClean="0">
                <a:latin typeface="Times New Roman" panose="02020603050405020304" pitchFamily="18" charset="0"/>
                <a:ea typeface="ヒラギノ角ゴ Pro W3" pitchFamily="-1" charset="-128"/>
                <a:cs typeface="Times New Roman" panose="02020603050405020304" pitchFamily="18" charset="0"/>
              </a:rPr>
              <a:t> in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alcune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aree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mediterranee</a:t>
            </a:r>
            <a:r>
              <a:rPr lang="en-GB" sz="1900" dirty="0" smtClean="0">
                <a:latin typeface="Times New Roman" panose="02020603050405020304" pitchFamily="18" charset="0"/>
                <a:ea typeface="ヒラギノ角ゴ Pro W3" pitchFamily="-1" charset="-128"/>
                <a:cs typeface="Times New Roman" panose="02020603050405020304" pitchFamily="18" charset="0"/>
              </a:rPr>
              <a:t>) con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effetti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negativi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sulla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sicurezza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alimentare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i="1" dirty="0" err="1" smtClean="0">
                <a:latin typeface="Times New Roman" panose="02020603050405020304" pitchFamily="18" charset="0"/>
                <a:ea typeface="ヒラギノ角ゴ Pro W3" pitchFamily="-1" charset="-128"/>
                <a:cs typeface="Times New Roman" panose="02020603050405020304" pitchFamily="18" charset="0"/>
              </a:rPr>
              <a:t>migrazioni</a:t>
            </a:r>
            <a:r>
              <a:rPr lang="en-GB" sz="1900" dirty="0" smtClean="0">
                <a:latin typeface="Times New Roman" panose="02020603050405020304" pitchFamily="18" charset="0"/>
                <a:ea typeface="ヒラギノ角ゴ Pro W3" pitchFamily="-1" charset="-128"/>
                <a:cs typeface="Times New Roman" panose="02020603050405020304" pitchFamily="18" charset="0"/>
              </a:rPr>
              <a:t>)</a:t>
            </a: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err="1" smtClean="0">
                <a:latin typeface="Times New Roman" panose="02020603050405020304" pitchFamily="18" charset="0"/>
                <a:ea typeface="ヒラギノ角ゴ Pro W3" pitchFamily="-1" charset="-128"/>
                <a:cs typeface="Times New Roman" panose="02020603050405020304" pitchFamily="18" charset="0"/>
              </a:rPr>
              <a:t>Significativi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impatti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negativi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sulla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smtClean="0">
                <a:latin typeface="Times New Roman" panose="02020603050405020304" pitchFamily="18" charset="0"/>
                <a:ea typeface="ヒラギノ角ゴ Pro W3" pitchFamily="-1" charset="-128"/>
                <a:cs typeface="Times New Roman" panose="02020603050405020304" pitchFamily="18" charset="0"/>
              </a:rPr>
              <a:t>salute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umana</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vari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effetti</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sul</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rischio</a:t>
            </a:r>
            <a:r>
              <a:rPr lang="en-GB" sz="1900" dirty="0" smtClean="0">
                <a:latin typeface="Times New Roman" panose="02020603050405020304" pitchFamily="18" charset="0"/>
                <a:ea typeface="ヒラギノ角ゴ Pro W3" pitchFamily="-1" charset="-128"/>
                <a:cs typeface="Times New Roman" panose="02020603050405020304" pitchFamily="18" charset="0"/>
              </a:rPr>
              <a:t>” in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economia</a:t>
            </a:r>
            <a:endParaRPr lang="en-GB" sz="1900" b="1" dirty="0" smtClean="0">
              <a:latin typeface="Times New Roman" panose="02020603050405020304" pitchFamily="18" charset="0"/>
              <a:ea typeface="ヒラギノ角ゴ Pro W3" pitchFamily="-1" charset="-128"/>
              <a:cs typeface="Times New Roman" panose="02020603050405020304" pitchFamily="18" charset="0"/>
            </a:endParaRPr>
          </a:p>
          <a:p>
            <a:pPr marL="279400" indent="-279400" eaLnBrk="1" hangingPunct="1">
              <a:lnSpc>
                <a:spcPct val="110000"/>
              </a:lnSpc>
              <a:spcBef>
                <a:spcPts val="600"/>
              </a:spcBef>
              <a:tabLst>
                <a:tab pos="658813" algn="l"/>
                <a:tab pos="1377950" algn="l"/>
                <a:tab pos="2097088" algn="l"/>
                <a:tab pos="2816225" algn="l"/>
                <a:tab pos="3535363" algn="l"/>
                <a:tab pos="4254500" algn="l"/>
                <a:tab pos="4973638" algn="l"/>
                <a:tab pos="5692775" algn="l"/>
                <a:tab pos="6411913" algn="l"/>
                <a:tab pos="7131050" algn="l"/>
                <a:tab pos="7850188" algn="l"/>
                <a:tab pos="8569325" algn="l"/>
                <a:tab pos="9288463" algn="l"/>
                <a:tab pos="10007600" algn="l"/>
                <a:tab pos="10726738" algn="l"/>
              </a:tabLst>
              <a:defRPr/>
            </a:pPr>
            <a:r>
              <a:rPr lang="en-GB" sz="1900" dirty="0" smtClean="0">
                <a:latin typeface="Times New Roman" panose="02020603050405020304" pitchFamily="18" charset="0"/>
                <a:ea typeface="ヒラギノ角ゴ Pro W3" pitchFamily="-1" charset="-128"/>
                <a:cs typeface="Times New Roman" panose="02020603050405020304" pitchFamily="18" charset="0"/>
              </a:rPr>
              <a:t>(E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grande</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spazio</a:t>
            </a:r>
            <a:r>
              <a:rPr lang="en-GB" sz="1900" b="1" dirty="0" smtClean="0">
                <a:latin typeface="Times New Roman" panose="02020603050405020304" pitchFamily="18" charset="0"/>
                <a:ea typeface="ヒラギノ角ゴ Pro W3" pitchFamily="-1" charset="-128"/>
                <a:cs typeface="Times New Roman" panose="02020603050405020304" pitchFamily="18" charset="0"/>
              </a:rPr>
              <a:t> </a:t>
            </a:r>
            <a:r>
              <a:rPr lang="en-GB" sz="1900" b="1" dirty="0" err="1" smtClean="0">
                <a:latin typeface="Times New Roman" panose="02020603050405020304" pitchFamily="18" charset="0"/>
                <a:ea typeface="ヒラギノ角ゴ Pro W3" pitchFamily="-1" charset="-128"/>
                <a:cs typeface="Times New Roman" panose="02020603050405020304" pitchFamily="18" charset="0"/>
              </a:rPr>
              <a:t>occupazionale</a:t>
            </a:r>
            <a:r>
              <a:rPr lang="en-GB" sz="1900" b="1"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smtClean="0">
                <a:latin typeface="Times New Roman" panose="02020603050405020304" pitchFamily="18" charset="0"/>
                <a:ea typeface="ヒラギノ角ゴ Pro W3" pitchFamily="-1" charset="-128"/>
                <a:cs typeface="Times New Roman" panose="02020603050405020304" pitchFamily="18" charset="0"/>
              </a:rPr>
              <a:t>per chi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diventa</a:t>
            </a:r>
            <a:r>
              <a:rPr lang="en-GB" sz="1900" dirty="0" smtClean="0">
                <a:latin typeface="Times New Roman" panose="02020603050405020304" pitchFamily="18" charset="0"/>
                <a:ea typeface="ヒラギノ角ゴ Pro W3" pitchFamily="-1" charset="-128"/>
                <a:cs typeface="Times New Roman" panose="02020603050405020304" pitchFamily="18" charset="0"/>
              </a:rPr>
              <a:t> un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esperto</a:t>
            </a:r>
            <a:r>
              <a:rPr lang="en-GB" sz="1900" dirty="0" smtClean="0">
                <a:latin typeface="Times New Roman" panose="02020603050405020304" pitchFamily="18" charset="0"/>
                <a:ea typeface="ヒラギノ角ゴ Pro W3" pitchFamily="-1" charset="-128"/>
                <a:cs typeface="Times New Roman" panose="02020603050405020304" pitchFamily="18" charset="0"/>
              </a:rPr>
              <a:t>,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scientifico</a:t>
            </a:r>
            <a:r>
              <a:rPr lang="en-GB" sz="1900" dirty="0" smtClean="0">
                <a:latin typeface="Times New Roman" panose="02020603050405020304" pitchFamily="18" charset="0"/>
                <a:ea typeface="ヒラギノ角ゴ Pro W3" pitchFamily="-1" charset="-128"/>
                <a:cs typeface="Times New Roman" panose="02020603050405020304" pitchFamily="18" charset="0"/>
              </a:rPr>
              <a:t> e/o </a:t>
            </a:r>
            <a:r>
              <a:rPr lang="en-GB" sz="1900" dirty="0" err="1" smtClean="0">
                <a:latin typeface="Times New Roman" panose="02020603050405020304" pitchFamily="18" charset="0"/>
                <a:ea typeface="ヒラギノ角ゴ Pro W3" pitchFamily="-1" charset="-128"/>
                <a:cs typeface="Times New Roman" panose="02020603050405020304" pitchFamily="18" charset="0"/>
              </a:rPr>
              <a:t>negoziale</a:t>
            </a:r>
            <a:r>
              <a:rPr lang="en-GB" sz="1900" dirty="0" smtClean="0">
                <a:latin typeface="Times New Roman" panose="02020603050405020304" pitchFamily="18" charset="0"/>
                <a:ea typeface="ヒラギノ角ゴ Pro W3" pitchFamily="-1" charset="-128"/>
                <a:cs typeface="Times New Roman" panose="02020603050405020304" pitchFamily="18" charset="0"/>
              </a:rPr>
              <a:t>)</a:t>
            </a:r>
          </a:p>
          <a:p>
            <a:pPr>
              <a:defRPr/>
            </a:pPr>
            <a:endParaRPr lang="it-IT" sz="2000" dirty="0"/>
          </a:p>
        </p:txBody>
      </p:sp>
      <p:sp>
        <p:nvSpPr>
          <p:cNvPr id="5" name="Segnaposto numero diapositiva 4"/>
          <p:cNvSpPr>
            <a:spLocks noGrp="1"/>
          </p:cNvSpPr>
          <p:nvPr>
            <p:ph type="sldNum" sz="quarter" idx="12"/>
          </p:nvPr>
        </p:nvSpPr>
        <p:spPr/>
        <p:txBody>
          <a:bodyPr/>
          <a:lstStyle/>
          <a:p>
            <a:pPr>
              <a:defRPr/>
            </a:pPr>
            <a:fld id="{34F896DF-6E36-4CB6-8985-C4B1143A2090}" type="slidenum">
              <a:rPr lang="it-IT" smtClean="0"/>
              <a:pPr>
                <a:defRPr/>
              </a:pPr>
              <a:t>22</a:t>
            </a:fld>
            <a:endParaRPr lang="it-IT" dirty="0"/>
          </a:p>
        </p:txBody>
      </p:sp>
      <p:sp>
        <p:nvSpPr>
          <p:cNvPr id="6" name="Segnaposto piè di pagina 5"/>
          <p:cNvSpPr>
            <a:spLocks noGrp="1"/>
          </p:cNvSpPr>
          <p:nvPr>
            <p:ph type="ftr" sz="quarter" idx="11"/>
          </p:nvPr>
        </p:nvSpPr>
        <p:spPr>
          <a:xfrm>
            <a:off x="107504" y="6492875"/>
            <a:ext cx="3245296" cy="365125"/>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175233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579876"/>
          </a:xfrm>
        </p:spPr>
        <p:txBody>
          <a:bodyPr/>
          <a:lstStyle/>
          <a:p>
            <a:r>
              <a:rPr lang="it-IT" sz="3200" b="1" dirty="0" smtClean="0">
                <a:latin typeface="Times New Roman" panose="02020603050405020304" pitchFamily="18" charset="0"/>
                <a:cs typeface="Times New Roman" panose="02020603050405020304" pitchFamily="18" charset="0"/>
              </a:rPr>
              <a:t>Spunti su Darwin e le migrazioni </a:t>
            </a:r>
            <a:r>
              <a:rPr lang="it-IT" sz="1600" b="1" dirty="0" smtClean="0">
                <a:latin typeface="Times New Roman" panose="02020603050405020304" pitchFamily="18" charset="0"/>
                <a:cs typeface="Times New Roman" panose="02020603050405020304" pitchFamily="18" charset="0"/>
              </a:rPr>
              <a:t>… di specie</a:t>
            </a:r>
            <a:endParaRPr lang="it-IT" sz="32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35496" y="6356350"/>
            <a:ext cx="9108504"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23</a:t>
            </a:fld>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71778"/>
            <a:ext cx="4211959" cy="5759393"/>
          </a:xfrm>
        </p:spPr>
      </p:pic>
      <p:sp>
        <p:nvSpPr>
          <p:cNvPr id="7" name="Rettangolo 6"/>
          <p:cNvSpPr/>
          <p:nvPr/>
        </p:nvSpPr>
        <p:spPr>
          <a:xfrm>
            <a:off x="4427984" y="671778"/>
            <a:ext cx="4716016" cy="6032421"/>
          </a:xfrm>
          <a:prstGeom prst="rect">
            <a:avLst/>
          </a:prstGeom>
        </p:spPr>
        <p:txBody>
          <a:bodyPr wrap="square">
            <a:spAutoFit/>
          </a:bodyPr>
          <a:lstStyle/>
          <a:p>
            <a:pPr algn="just"/>
            <a:r>
              <a:rPr lang="it-IT" sz="1100" i="1" dirty="0"/>
              <a:t>Charles Darwin</a:t>
            </a:r>
            <a:r>
              <a:rPr lang="it-IT" sz="1100" dirty="0"/>
              <a:t> visse un’epoca di emigrazioni, riflesse su quelle forzate dalla crisi della patata (iniziate nel 1844-45), ipotizzò lui stesso di emigrare (1851), considerava essenziale comprendere spinte e modi del migrare delle specie, ne scrisse molto sottolineando i nessi con la selezione naturale. </a:t>
            </a:r>
            <a:endParaRPr lang="it-IT" sz="1100" dirty="0" smtClean="0"/>
          </a:p>
          <a:p>
            <a:pPr algn="just"/>
            <a:r>
              <a:rPr lang="it-IT" sz="1100" dirty="0" smtClean="0"/>
              <a:t>Utilizzò </a:t>
            </a:r>
            <a:r>
              <a:rPr lang="it-IT" sz="1100" dirty="0"/>
              <a:t>il termine decine e decine di volte in “The </a:t>
            </a:r>
            <a:r>
              <a:rPr lang="it-IT" sz="1100" dirty="0" err="1"/>
              <a:t>Origin</a:t>
            </a:r>
            <a:r>
              <a:rPr lang="it-IT" sz="1100" dirty="0"/>
              <a:t> of </a:t>
            </a:r>
            <a:r>
              <a:rPr lang="it-IT" sz="1100" dirty="0" err="1"/>
              <a:t>Species</a:t>
            </a:r>
            <a:r>
              <a:rPr lang="it-IT" sz="1100" dirty="0"/>
              <a:t>” (1859), quasi mai invece poi in “The </a:t>
            </a:r>
            <a:r>
              <a:rPr lang="it-IT" sz="1100" dirty="0" err="1"/>
              <a:t>Descent</a:t>
            </a:r>
            <a:r>
              <a:rPr lang="it-IT" sz="1100" dirty="0"/>
              <a:t> of Man” (1871). E vi ritornò spesso sopra negli scritti successivi, anche implicitamente riferendovisi negli studi altrettanto rivoluzionari sia sulla variazione degli animali e delle piante allo stato domestico (ove parla anche delle “naturali migrazioni delle piante”) sia sul potere di movimento delle piante (diretto dalle radici). </a:t>
            </a:r>
            <a:endParaRPr lang="it-IT" sz="1100" dirty="0" smtClean="0"/>
          </a:p>
          <a:p>
            <a:pPr algn="just"/>
            <a:r>
              <a:rPr lang="it-IT" sz="1100" dirty="0" smtClean="0"/>
              <a:t>Praticamente </a:t>
            </a:r>
            <a:r>
              <a:rPr lang="it-IT" sz="1100" dirty="0"/>
              <a:t>alla fine del saggio base dell’evoluzionismo accennò proprio alla teoria: “tutti i grandi fatti essenziali della distribuzione geografica sono spiegabili con la teoria della migrazione (migrazione, perlopiù delle forme dominanti) seguita dalla variazione e dalla moltiplicazione di nuove forme”. Connesse in modo frequente e argomentato le capacità migratorie diverse delle specie, facendo riferimento a un fenomeno articolato e complesso con un notevole ruolo anche per le migrazioni fortuite, a esempio tramite “occasionali mezzi di trasporto” o “preesistente ponte di terra” (in larga parte proprio di individui di specie che non ne erano capaci) e alle migrazioni forzate, a esempio di specie di formiche schiave costrette da altre formiche (</a:t>
            </a:r>
            <a:r>
              <a:rPr lang="it-IT" sz="1100" i="1" dirty="0"/>
              <a:t>Formica </a:t>
            </a:r>
            <a:r>
              <a:rPr lang="it-IT" sz="1100" i="1" dirty="0" err="1"/>
              <a:t>rufescens</a:t>
            </a:r>
            <a:r>
              <a:rPr lang="it-IT" sz="1100" dirty="0"/>
              <a:t> o </a:t>
            </a:r>
            <a:r>
              <a:rPr lang="it-IT" sz="1100" i="1" dirty="0"/>
              <a:t>sanguinea</a:t>
            </a:r>
            <a:r>
              <a:rPr lang="it-IT" sz="1100" dirty="0"/>
              <a:t>) anche a dinamiche migratorie</a:t>
            </a:r>
            <a:r>
              <a:rPr lang="it-IT" sz="1100" dirty="0" smtClean="0"/>
              <a:t>.</a:t>
            </a:r>
          </a:p>
          <a:p>
            <a:pPr algn="just"/>
            <a:r>
              <a:rPr lang="it-IT" sz="1100" dirty="0" smtClean="0"/>
              <a:t>…. </a:t>
            </a:r>
            <a:r>
              <a:rPr lang="it-IT" sz="1100" dirty="0" smtClean="0">
                <a:effectLst/>
              </a:rPr>
              <a:t>Speciazione, selezione naturale, </a:t>
            </a:r>
            <a:r>
              <a:rPr lang="it-IT" sz="1100" dirty="0"/>
              <a:t>mutazioni casuali, </a:t>
            </a:r>
            <a:r>
              <a:rPr lang="it-IT" sz="1100" dirty="0" smtClean="0"/>
              <a:t>derive </a:t>
            </a:r>
            <a:r>
              <a:rPr lang="it-IT" sz="1100" dirty="0"/>
              <a:t>genetiche </a:t>
            </a:r>
            <a:r>
              <a:rPr lang="it-IT" sz="1100" dirty="0" smtClean="0"/>
              <a:t>e… fenomeni migratori…</a:t>
            </a:r>
          </a:p>
          <a:p>
            <a:pPr algn="just"/>
            <a:r>
              <a:rPr lang="it-IT" sz="1100" dirty="0" smtClean="0"/>
              <a:t>… Lotta alla schiavitù e al razzismo…</a:t>
            </a:r>
          </a:p>
          <a:p>
            <a:pPr algn="just"/>
            <a:r>
              <a:rPr lang="it-IT" sz="1100" dirty="0"/>
              <a:t>La teoria della migrazione di Darwin è in qualche modo desumibile, pur non chiaramente descritta e pur storicamente determinata dallo stato delle scienze fisiche e biologiche circa 150 anni fa. Non </a:t>
            </a:r>
            <a:r>
              <a:rPr lang="it-IT" sz="1100" dirty="0" smtClean="0"/>
              <a:t>(mi) risultano </a:t>
            </a:r>
            <a:r>
              <a:rPr lang="it-IT" sz="1100" dirty="0"/>
              <a:t>saggi o studi critici sulla “teoria della migrazione” in Darwin. La biologia evoluzionistica ha solo di recente cominciato a offrire adeguata attenzione alle stimolanti opinioni di Darwin sul migrare delle specie, alla parzialità (inevitabile) di opinioni di Darwin sul migrare degli umani, al ruolo evoluzionistico delle migrazioni rispetto a genetica ed ecologia, a cambiamenti genetici e a cambiamenti ecologici. </a:t>
            </a:r>
            <a:endParaRPr lang="it-IT" sz="1100" dirty="0" smtClean="0"/>
          </a:p>
          <a:p>
            <a:pPr algn="just"/>
            <a:endParaRPr lang="it-IT" sz="1200" dirty="0">
              <a:effectLst/>
            </a:endParaRPr>
          </a:p>
        </p:txBody>
      </p:sp>
    </p:spTree>
    <p:extLst>
      <p:ext uri="{BB962C8B-B14F-4D97-AF65-F5344CB8AC3E}">
        <p14:creationId xmlns:p14="http://schemas.microsoft.com/office/powerpoint/2010/main" val="367876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7"/>
          <p:cNvSpPr>
            <a:spLocks noGrp="1"/>
          </p:cNvSpPr>
          <p:nvPr>
            <p:ph type="title"/>
          </p:nvPr>
        </p:nvSpPr>
        <p:spPr>
          <a:xfrm>
            <a:off x="0" y="0"/>
            <a:ext cx="9143999" cy="476672"/>
          </a:xfrm>
        </p:spPr>
        <p:txBody>
          <a:bodyPr/>
          <a:lstStyle/>
          <a:p>
            <a:r>
              <a:rPr lang="it-IT" sz="2800" b="1" dirty="0" smtClean="0">
                <a:latin typeface="Times New Roman" panose="02020603050405020304" pitchFamily="18" charset="0"/>
                <a:ea typeface="ヒラギノ角ゴ Pro W3" pitchFamily="-1" charset="-128"/>
                <a:cs typeface="Times New Roman" panose="02020603050405020304" pitchFamily="18" charset="0"/>
              </a:rPr>
              <a:t>6 milioni, 2 milioni, 200 mila, 10 mila anni fa </a:t>
            </a:r>
            <a:r>
              <a:rPr lang="it-IT" sz="1300" b="1" dirty="0" smtClean="0">
                <a:latin typeface="Times New Roman" panose="02020603050405020304" pitchFamily="18" charset="0"/>
                <a:ea typeface="ヒラギノ角ゴ Pro W3" pitchFamily="-1" charset="-128"/>
                <a:cs typeface="Times New Roman" panose="02020603050405020304" pitchFamily="18" charset="0"/>
              </a:rPr>
              <a:t>(giorno + giorno-)</a:t>
            </a:r>
            <a:endParaRPr lang="it-IT" sz="1300" dirty="0" smtClean="0">
              <a:latin typeface="Times New Roman" panose="02020603050405020304" pitchFamily="18" charset="0"/>
              <a:cs typeface="Times New Roman" panose="02020603050405020304" pitchFamily="18" charset="0"/>
            </a:endParaRPr>
          </a:p>
        </p:txBody>
      </p:sp>
      <p:sp>
        <p:nvSpPr>
          <p:cNvPr id="11267" name="Segnaposto testo 8"/>
          <p:cNvSpPr>
            <a:spLocks noGrp="1"/>
          </p:cNvSpPr>
          <p:nvPr>
            <p:ph type="body" idx="1"/>
          </p:nvPr>
        </p:nvSpPr>
        <p:spPr>
          <a:xfrm>
            <a:off x="0" y="764705"/>
            <a:ext cx="9144000" cy="3024336"/>
          </a:xfrm>
        </p:spPr>
        <p:txBody>
          <a:bodyPr/>
          <a:lstStyle/>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In</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Africa</a:t>
            </a:r>
            <a:r>
              <a:rPr lang="it-IT" sz="1400" b="0" i="1"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hanno origine ed evoluzione le specie umane,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l’Africa</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è la comune patria degli ominidi, degli </a:t>
            </a:r>
            <a:r>
              <a:rPr lang="it-IT" sz="1400" b="0"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ominini</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e degli umani sapienti: le tante forme di “Homo” ramificatesi (non linearmente) da poco più di 2 milioni di anni e l’unica ora rimasta “sapiens” in Africa hanno “</a:t>
            </a:r>
            <a:r>
              <a:rPr lang="it-IT" sz="1400" b="0" dirty="0" err="1"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speciato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(isolamento geografico, frammentazione da quelle ancestrali, selezione naturale, equilibri punteggiati), poi si sono mosse altrove, erano (eravamo) di pelle nera, primati parenti di scimmie.</a:t>
            </a:r>
          </a:p>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Spostandoci, è capitato di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convivere</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anche con altre specie umane sullo stesso pianeta e comunque, sempre, in ecosistemi in cui ci organizzavamo piccole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nicchie</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fra tante altre specie, quasi mai commestibili e predabili, né ci siamo posti presto problemi di coltivazione, domesticazione, allevamento. </a:t>
            </a:r>
          </a:p>
          <a:p>
            <a:pPr algn="just" eaLnBrk="1" hangingPunct="1"/>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 geni, i popoli, le lingue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mostrano come prima del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Neolitico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(la «preistoria») </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c’è stata la “Rivoluzione Paleolitica”: arte, riti, tecnologie, comunicazione, cottura dei cibi, innumerevoli “adattamenti” cominciano ad accompagnare l’atlante del popolamento umano, sopravvivenza e riproduzione in tutti i continenti dove siamo via via arrivati, attraverso multiple lente differenti ondate di animali sociali (in Australia prima che in Europa), che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mai migrano soli</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a:t>
            </a:r>
          </a:p>
          <a:p>
            <a:pPr algn="just" eaLnBrk="1" hangingPunct="1"/>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I cambiamenti climatici e le migrazioni hanno fatto la storia di continenti, ecosistemi, confini e popoli.  Per la nostra specie le migrazioni sono state uno straordinario ordinario </a:t>
            </a:r>
            <a:r>
              <a:rPr lang="it-IT" sz="140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meccanismo evolutivo</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una strategia (colma di </a:t>
            </a:r>
            <a:r>
              <a:rPr lang="it-IT" sz="1400" b="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disinformazione, ansia, solidarietà</a:t>
            </a:r>
            <a:r>
              <a:rPr lang="it-IT" sz="1400" b="0" dirty="0" smtClean="0">
                <a:solidFill>
                  <a:schemeClr val="tx1"/>
                </a:solidFill>
                <a:latin typeface="Times New Roman" panose="02020603050405020304" pitchFamily="18" charset="0"/>
                <a:ea typeface="ヒラギノ角ゴ Pro W3" pitchFamily="-1" charset="-128"/>
                <a:cs typeface="Times New Roman" panose="02020603050405020304" pitchFamily="18" charset="0"/>
              </a:rPr>
              <a:t>) prima inconscia poi conscia, iniziata prima dell’agricoltura e continuata poi, come mutazione – selezione - speciazione, come derive - estinzioni, come polimorfismo, un’alternativa alla crisi della sopravvivenza o della riproduzione, un retaggio filogenetico (di altre specie, di  precedenti generazioni), un costrutto identitario ontogenetico e culturale.</a:t>
            </a:r>
          </a:p>
          <a:p>
            <a:endParaRPr lang="it-IT" sz="1200" dirty="0" smtClean="0"/>
          </a:p>
        </p:txBody>
      </p:sp>
      <p:pic>
        <p:nvPicPr>
          <p:cNvPr id="11269" name="Segnaposto contenuto 12" descr="darwin-1.gif"/>
          <p:cNvPicPr>
            <a:picLocks noGrp="1" noChangeAspect="1"/>
          </p:cNvPicPr>
          <p:nvPr>
            <p:ph sz="quarter" idx="2"/>
          </p:nvPr>
        </p:nvPicPr>
        <p:blipFill>
          <a:blip r:embed="rId2" cstate="print"/>
          <a:srcRect/>
          <a:stretch>
            <a:fillRect/>
          </a:stretch>
        </p:blipFill>
        <p:spPr>
          <a:xfrm>
            <a:off x="323850" y="4005263"/>
            <a:ext cx="4160838" cy="2693987"/>
          </a:xfrm>
        </p:spPr>
      </p:pic>
      <p:pic>
        <p:nvPicPr>
          <p:cNvPr id="11270" name="Segnaposto contenuto 13" descr="Darwin-2.gif"/>
          <p:cNvPicPr>
            <a:picLocks noGrp="1" noChangeAspect="1"/>
          </p:cNvPicPr>
          <p:nvPr>
            <p:ph sz="quarter" idx="4"/>
          </p:nvPr>
        </p:nvPicPr>
        <p:blipFill>
          <a:blip r:embed="rId3" cstate="print"/>
          <a:srcRect/>
          <a:stretch>
            <a:fillRect/>
          </a:stretch>
        </p:blipFill>
        <p:spPr>
          <a:xfrm>
            <a:off x="4643438" y="4005263"/>
            <a:ext cx="4227512" cy="2709862"/>
          </a:xfrm>
        </p:spPr>
      </p:pic>
      <p:sp>
        <p:nvSpPr>
          <p:cNvPr id="4" name="Segnaposto numero diapositiva 3"/>
          <p:cNvSpPr>
            <a:spLocks noGrp="1"/>
          </p:cNvSpPr>
          <p:nvPr>
            <p:ph type="sldNum" sz="quarter" idx="12"/>
          </p:nvPr>
        </p:nvSpPr>
        <p:spPr/>
        <p:txBody>
          <a:bodyPr/>
          <a:lstStyle/>
          <a:p>
            <a:pPr>
              <a:defRPr/>
            </a:pPr>
            <a:fld id="{4054CA1F-9B21-4592-885D-D4093D72F519}" type="slidenum">
              <a:rPr lang="it-IT" smtClean="0"/>
              <a:pPr>
                <a:defRPr/>
              </a:pPr>
              <a:t>24</a:t>
            </a:fld>
            <a:endParaRPr lang="it-IT"/>
          </a:p>
        </p:txBody>
      </p:sp>
      <p:sp>
        <p:nvSpPr>
          <p:cNvPr id="8" name="Segnaposto piè di pagina 7"/>
          <p:cNvSpPr>
            <a:spLocks noGrp="1"/>
          </p:cNvSpPr>
          <p:nvPr>
            <p:ph type="ftr" sz="quarter" idx="11"/>
          </p:nvPr>
        </p:nvSpPr>
        <p:spPr>
          <a:xfrm>
            <a:off x="35494" y="6492875"/>
            <a:ext cx="3317305" cy="320501"/>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1149144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16632"/>
            <a:ext cx="9143999" cy="576064"/>
          </a:xfrm>
        </p:spPr>
        <p:txBody>
          <a:bodyPr/>
          <a:lstStyle/>
          <a:p>
            <a:r>
              <a:rPr lang="it-IT" sz="2800" b="1" dirty="0" smtClean="0">
                <a:latin typeface="Times New Roman" panose="02020603050405020304" pitchFamily="18" charset="0"/>
                <a:cs typeface="Times New Roman" panose="02020603050405020304" pitchFamily="18" charset="0"/>
              </a:rPr>
              <a:t>Ondate multiple di Homo sapiens </a:t>
            </a:r>
            <a:r>
              <a:rPr lang="it-IT" sz="1400" b="1" dirty="0" smtClean="0">
                <a:latin typeface="Times New Roman" panose="02020603050405020304" pitchFamily="18" charset="0"/>
                <a:cs typeface="Times New Roman" panose="02020603050405020304" pitchFamily="18" charset="0"/>
              </a:rPr>
              <a:t>(più e ovunque negli ultimi 70.000 anni) </a:t>
            </a:r>
            <a:r>
              <a:rPr lang="it-IT" sz="1400" b="1" dirty="0" smtClean="0">
                <a:solidFill>
                  <a:srgbClr val="FF0000"/>
                </a:solidFill>
                <a:latin typeface="Times New Roman" panose="02020603050405020304" pitchFamily="18" charset="0"/>
                <a:cs typeface="Times New Roman" panose="02020603050405020304" pitchFamily="18" charset="0"/>
              </a:rPr>
              <a:t>(cfr.)</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7" name="Segnaposto contenuto 6" descr="Immagine noi ovunque.jpg"/>
          <p:cNvPicPr>
            <a:picLocks noGrp="1" noChangeAspect="1"/>
          </p:cNvPicPr>
          <p:nvPr>
            <p:ph sz="half" idx="1"/>
          </p:nvPr>
        </p:nvPicPr>
        <p:blipFill>
          <a:blip r:embed="rId2" cstate="print"/>
          <a:stretch>
            <a:fillRect/>
          </a:stretch>
        </p:blipFill>
        <p:spPr>
          <a:xfrm>
            <a:off x="0" y="836712"/>
            <a:ext cx="9143999" cy="5688632"/>
          </a:xfrm>
        </p:spPr>
      </p:pic>
      <p:sp>
        <p:nvSpPr>
          <p:cNvPr id="5" name="Segnaposto piè di pagina 4"/>
          <p:cNvSpPr>
            <a:spLocks noGrp="1"/>
          </p:cNvSpPr>
          <p:nvPr>
            <p:ph type="ftr" sz="quarter" idx="11"/>
          </p:nvPr>
        </p:nvSpPr>
        <p:spPr>
          <a:xfrm>
            <a:off x="35496" y="6356350"/>
            <a:ext cx="5984304" cy="457026"/>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25</a:t>
            </a:fld>
            <a:endParaRPr lang="it-IT"/>
          </a:p>
        </p:txBody>
      </p:sp>
    </p:spTree>
    <p:extLst>
      <p:ext uri="{BB962C8B-B14F-4D97-AF65-F5344CB8AC3E}">
        <p14:creationId xmlns:p14="http://schemas.microsoft.com/office/powerpoint/2010/main" val="47097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5"/>
          <p:cNvSpPr>
            <a:spLocks noGrp="1"/>
          </p:cNvSpPr>
          <p:nvPr>
            <p:ph type="title"/>
          </p:nvPr>
        </p:nvSpPr>
        <p:spPr>
          <a:xfrm>
            <a:off x="0" y="116633"/>
            <a:ext cx="9108504" cy="451941"/>
          </a:xfrm>
        </p:spPr>
        <p:txBody>
          <a:bodyPr/>
          <a:lstStyle/>
          <a:p>
            <a:pPr eaLnBrk="1" hangingPunct="1"/>
            <a:r>
              <a:rPr lang="it-IT" sz="2800" b="1" dirty="0" smtClean="0">
                <a:latin typeface="Times New Roman" panose="02020603050405020304" pitchFamily="18" charset="0"/>
                <a:ea typeface="ヒラギノ角ゴ Pro W3" pitchFamily="-1" charset="-128"/>
                <a:cs typeface="Times New Roman" panose="02020603050405020304" pitchFamily="18" charset="0"/>
              </a:rPr>
              <a:t>Spunti (da prima della preistoria a domani)</a:t>
            </a:r>
          </a:p>
        </p:txBody>
      </p:sp>
      <p:sp>
        <p:nvSpPr>
          <p:cNvPr id="62467" name="Segnaposto contenuto 6"/>
          <p:cNvSpPr>
            <a:spLocks noGrp="1"/>
          </p:cNvSpPr>
          <p:nvPr>
            <p:ph idx="1"/>
          </p:nvPr>
        </p:nvSpPr>
        <p:spPr>
          <a:xfrm>
            <a:off x="0" y="568574"/>
            <a:ext cx="9144000" cy="6028779"/>
          </a:xfrm>
        </p:spPr>
        <p:txBody>
          <a:bodyPr/>
          <a:lstStyle/>
          <a:p>
            <a:pPr algn="just"/>
            <a:r>
              <a:rPr lang="it-IT" sz="1800" dirty="0" smtClean="0">
                <a:latin typeface="Times New Roman" panose="02020603050405020304" pitchFamily="18" charset="0"/>
                <a:ea typeface="ヒラギノ角ゴ Pro W3" pitchFamily="-1" charset="-128"/>
                <a:cs typeface="Times New Roman" panose="02020603050405020304" pitchFamily="18" charset="0"/>
              </a:rPr>
              <a:t>La posizione eretta e il mal di schiena: </a:t>
            </a:r>
            <a:r>
              <a:rPr lang="it-IT" sz="1000" dirty="0">
                <a:latin typeface="Times New Roman" panose="02020603050405020304" pitchFamily="18" charset="0"/>
                <a:cs typeface="Times New Roman" panose="02020603050405020304" pitchFamily="18" charset="0"/>
              </a:rPr>
              <a:t>Solo </a:t>
            </a:r>
            <a:r>
              <a:rPr lang="it-IT" sz="1000" dirty="0" smtClean="0">
                <a:latin typeface="Times New Roman" panose="02020603050405020304" pitchFamily="18" charset="0"/>
                <a:cs typeface="Times New Roman" panose="02020603050405020304" pitchFamily="18" charset="0"/>
              </a:rPr>
              <a:t>circa 2 </a:t>
            </a:r>
            <a:r>
              <a:rPr lang="it-IT" sz="1000" dirty="0">
                <a:latin typeface="Times New Roman" panose="02020603050405020304" pitchFamily="18" charset="0"/>
                <a:cs typeface="Times New Roman" panose="02020603050405020304" pitchFamily="18" charset="0"/>
              </a:rPr>
              <a:t>milioni di anni fa, e solo </a:t>
            </a:r>
            <a:r>
              <a:rPr lang="it-IT" sz="1000" dirty="0" smtClean="0">
                <a:latin typeface="Times New Roman" panose="02020603050405020304" pitchFamily="18" charset="0"/>
                <a:cs typeface="Times New Roman" panose="02020603050405020304" pitchFamily="18" charset="0"/>
              </a:rPr>
              <a:t>con il </a:t>
            </a:r>
            <a:r>
              <a:rPr lang="it-IT" sz="1000" dirty="0">
                <a:latin typeface="Times New Roman" panose="02020603050405020304" pitchFamily="18" charset="0"/>
                <a:cs typeface="Times New Roman" panose="02020603050405020304" pitchFamily="18" charset="0"/>
              </a:rPr>
              <a:t>genere </a:t>
            </a:r>
            <a:r>
              <a:rPr lang="it-IT" sz="1000" i="1" dirty="0">
                <a:latin typeface="Times New Roman" panose="02020603050405020304" pitchFamily="18" charset="0"/>
                <a:cs typeface="Times New Roman" panose="02020603050405020304" pitchFamily="18" charset="0"/>
              </a:rPr>
              <a:t>Homo</a:t>
            </a:r>
            <a:r>
              <a:rPr lang="it-IT" sz="1000" dirty="0">
                <a:latin typeface="Times New Roman" panose="02020603050405020304" pitchFamily="18" charset="0"/>
                <a:cs typeface="Times New Roman" panose="02020603050405020304" pitchFamily="18" charset="0"/>
              </a:rPr>
              <a:t>, inizia la crescita dell’encefalo. </a:t>
            </a:r>
            <a:r>
              <a:rPr lang="it-IT" sz="1000" dirty="0" smtClean="0">
                <a:latin typeface="Times New Roman" panose="02020603050405020304" pitchFamily="18" charset="0"/>
                <a:cs typeface="Times New Roman" panose="02020603050405020304" pitchFamily="18" charset="0"/>
              </a:rPr>
              <a:t>Ben prima</a:t>
            </a:r>
            <a:r>
              <a:rPr lang="it-IT" sz="1000" dirty="0">
                <a:latin typeface="Times New Roman" panose="02020603050405020304" pitchFamily="18" charset="0"/>
                <a:cs typeface="Times New Roman" panose="02020603050405020304" pitchFamily="18" charset="0"/>
              </a:rPr>
              <a:t>, l’innovazione che ci fece divergere da tutte </a:t>
            </a:r>
            <a:r>
              <a:rPr lang="it-IT" sz="1000" dirty="0" smtClean="0">
                <a:latin typeface="Times New Roman" panose="02020603050405020304" pitchFamily="18" charset="0"/>
                <a:cs typeface="Times New Roman" panose="02020603050405020304" pitchFamily="18" charset="0"/>
              </a:rPr>
              <a:t>le altre </a:t>
            </a:r>
            <a:r>
              <a:rPr lang="it-IT" sz="1000" dirty="0">
                <a:latin typeface="Times New Roman" panose="02020603050405020304" pitchFamily="18" charset="0"/>
                <a:cs typeface="Times New Roman" panose="02020603050405020304" pitchFamily="18" charset="0"/>
              </a:rPr>
              <a:t>grandi scimmie </a:t>
            </a:r>
            <a:r>
              <a:rPr lang="it-IT" sz="1000" dirty="0" smtClean="0">
                <a:latin typeface="Times New Roman" panose="02020603050405020304" pitchFamily="18" charset="0"/>
                <a:cs typeface="Times New Roman" panose="02020603050405020304" pitchFamily="18" charset="0"/>
              </a:rPr>
              <a:t>scaturì </a:t>
            </a:r>
            <a:r>
              <a:rPr lang="it-IT" sz="1000" dirty="0">
                <a:latin typeface="Times New Roman" panose="02020603050405020304" pitchFamily="18" charset="0"/>
                <a:cs typeface="Times New Roman" panose="02020603050405020304" pitchFamily="18" charset="0"/>
              </a:rPr>
              <a:t>dai piedi e dalla loro </a:t>
            </a:r>
            <a:r>
              <a:rPr lang="it-IT" sz="1000" dirty="0" smtClean="0">
                <a:latin typeface="Times New Roman" panose="02020603050405020304" pitchFamily="18" charset="0"/>
                <a:cs typeface="Times New Roman" panose="02020603050405020304" pitchFamily="18" charset="0"/>
              </a:rPr>
              <a:t>meccanica. Precisamente</a:t>
            </a:r>
            <a:r>
              <a:rPr lang="it-IT" sz="1000" dirty="0">
                <a:latin typeface="Times New Roman" panose="02020603050405020304" pitchFamily="18" charset="0"/>
                <a:cs typeface="Times New Roman" panose="02020603050405020304" pitchFamily="18" charset="0"/>
              </a:rPr>
              <a:t>, dalla postura bipede: </a:t>
            </a:r>
            <a:r>
              <a:rPr lang="it-IT" sz="1000" dirty="0" smtClean="0">
                <a:latin typeface="Times New Roman" panose="02020603050405020304" pitchFamily="18" charset="0"/>
                <a:cs typeface="Times New Roman" panose="02020603050405020304" pitchFamily="18" charset="0"/>
              </a:rPr>
              <a:t>un’invenzione formidabile</a:t>
            </a:r>
            <a:r>
              <a:rPr lang="it-IT" sz="1000" dirty="0">
                <a:latin typeface="Times New Roman" panose="02020603050405020304" pitchFamily="18" charset="0"/>
                <a:cs typeface="Times New Roman" panose="02020603050405020304" pitchFamily="18" charset="0"/>
              </a:rPr>
              <a:t>, ma anche imperfetta, come </a:t>
            </a:r>
            <a:r>
              <a:rPr lang="it-IT" sz="1000" dirty="0" smtClean="0">
                <a:latin typeface="Times New Roman" panose="02020603050405020304" pitchFamily="18" charset="0"/>
                <a:cs typeface="Times New Roman" panose="02020603050405020304" pitchFamily="18" charset="0"/>
              </a:rPr>
              <a:t>spesso accade nell’evoluzione. L’abbandono </a:t>
            </a:r>
            <a:r>
              <a:rPr lang="it-IT" sz="1000" dirty="0">
                <a:latin typeface="Times New Roman" panose="02020603050405020304" pitchFamily="18" charset="0"/>
                <a:cs typeface="Times New Roman" panose="02020603050405020304" pitchFamily="18" charset="0"/>
              </a:rPr>
              <a:t>dell’andatura quadrupede </a:t>
            </a:r>
            <a:r>
              <a:rPr lang="it-IT" sz="1000" dirty="0" smtClean="0">
                <a:latin typeface="Times New Roman" panose="02020603050405020304" pitchFamily="18" charset="0"/>
                <a:cs typeface="Times New Roman" panose="02020603050405020304" pitchFamily="18" charset="0"/>
              </a:rPr>
              <a:t>comportò una </a:t>
            </a:r>
            <a:r>
              <a:rPr lang="it-IT" sz="1000" dirty="0">
                <a:latin typeface="Times New Roman" panose="02020603050405020304" pitchFamily="18" charset="0"/>
                <a:cs typeface="Times New Roman" panose="02020603050405020304" pitchFamily="18" charset="0"/>
              </a:rPr>
              <a:t>riorganizzazione costosa di tutta </a:t>
            </a:r>
            <a:r>
              <a:rPr lang="it-IT" sz="1000" dirty="0" smtClean="0">
                <a:latin typeface="Times New Roman" panose="02020603050405020304" pitchFamily="18" charset="0"/>
                <a:cs typeface="Times New Roman" panose="02020603050405020304" pitchFamily="18" charset="0"/>
              </a:rPr>
              <a:t>l’</a:t>
            </a:r>
            <a:r>
              <a:rPr lang="it-IT" sz="1000" dirty="0" err="1" smtClean="0">
                <a:latin typeface="Times New Roman" panose="02020603050405020304" pitchFamily="18" charset="0"/>
                <a:cs typeface="Times New Roman" panose="02020603050405020304" pitchFamily="18" charset="0"/>
              </a:rPr>
              <a:t>anatomi</a:t>
            </a:r>
            <a:r>
              <a:rPr lang="it-IT" sz="1000" dirty="0" smtClean="0">
                <a:latin typeface="Times New Roman" panose="02020603050405020304" pitchFamily="18" charset="0"/>
                <a:cs typeface="Times New Roman" panose="02020603050405020304" pitchFamily="18" charset="0"/>
              </a:rPr>
              <a:t> e adattamenti </a:t>
            </a:r>
            <a:r>
              <a:rPr lang="it-IT" sz="1000" dirty="0">
                <a:latin typeface="Times New Roman" panose="02020603050405020304" pitchFamily="18" charset="0"/>
                <a:cs typeface="Times New Roman" panose="02020603050405020304" pitchFamily="18" charset="0"/>
              </a:rPr>
              <a:t>secondari come corsa resistente sulla distanza, uso libero delle mani, riduzione della mandibola (una diversa conformazione della mascella inferiore e dei denti per masticare) e irruzione della vista in sostituzione dell’olfatto nella percezione del contesto colorato e dei pericoli. Emerse una diversa crescente capacità di migrare, precedendo e accompagnando </a:t>
            </a:r>
            <a:r>
              <a:rPr lang="it-IT" sz="1000" dirty="0" err="1">
                <a:latin typeface="Times New Roman" panose="02020603050405020304" pitchFamily="18" charset="0"/>
                <a:cs typeface="Times New Roman" panose="02020603050405020304" pitchFamily="18" charset="0"/>
              </a:rPr>
              <a:t>encefalizzazione</a:t>
            </a:r>
            <a:r>
              <a:rPr lang="it-IT" sz="1000" dirty="0">
                <a:latin typeface="Times New Roman" panose="02020603050405020304" pitchFamily="18" charset="0"/>
                <a:cs typeface="Times New Roman" panose="02020603050405020304" pitchFamily="18" charset="0"/>
              </a:rPr>
              <a:t> e comunicazione, imponendo assistenza alle donne durante il parto (per il proprio canale più stretto in posizione eretta e il cranio più grande del nascituro), gestione di una maggiore mortalità femminile e infantile, cure ai nati vivi per mesi e anni, nuovi rischi (come prede) e potenzialità (come predatori). Il successo come </a:t>
            </a:r>
            <a:r>
              <a:rPr lang="it-IT" sz="1000" dirty="0" err="1">
                <a:latin typeface="Times New Roman" panose="02020603050405020304" pitchFamily="18" charset="0"/>
                <a:cs typeface="Times New Roman" panose="02020603050405020304" pitchFamily="18" charset="0"/>
              </a:rPr>
              <a:t>attraversatori</a:t>
            </a:r>
            <a:r>
              <a:rPr lang="it-IT" sz="1000" dirty="0">
                <a:latin typeface="Times New Roman" panose="02020603050405020304" pitchFamily="18" charset="0"/>
                <a:cs typeface="Times New Roman" panose="02020603050405020304" pitchFamily="18" charset="0"/>
              </a:rPr>
              <a:t> di ere glaciali ed esploratori globali (20 glaciazioni negli ultimi 2 </a:t>
            </a:r>
            <a:r>
              <a:rPr lang="it-IT" sz="1000" dirty="0" err="1" smtClean="0">
                <a:latin typeface="Times New Roman" panose="02020603050405020304" pitchFamily="18" charset="0"/>
                <a:cs typeface="Times New Roman" panose="02020603050405020304" pitchFamily="18" charset="0"/>
              </a:rPr>
              <a:t>milionidi</a:t>
            </a:r>
            <a:r>
              <a:rPr lang="it-IT" sz="1000" dirty="0" smtClean="0">
                <a:latin typeface="Times New Roman" panose="02020603050405020304" pitchFamily="18" charset="0"/>
                <a:cs typeface="Times New Roman" panose="02020603050405020304" pitchFamily="18" charset="0"/>
              </a:rPr>
              <a:t> </a:t>
            </a:r>
            <a:r>
              <a:rPr lang="it-IT" sz="1000" dirty="0">
                <a:latin typeface="Times New Roman" panose="02020603050405020304" pitchFamily="18" charset="0"/>
                <a:cs typeface="Times New Roman" panose="02020603050405020304" pitchFamily="18" charset="0"/>
              </a:rPr>
              <a:t>anni) trovò radici proprio in questa transizione anatomica incompiuta, negli effetti tecnologici e culturali</a:t>
            </a:r>
            <a:r>
              <a:rPr lang="it-IT" sz="1000" dirty="0" smtClean="0">
                <a:latin typeface="Times New Roman" panose="02020603050405020304" pitchFamily="18" charset="0"/>
                <a:cs typeface="Times New Roman" panose="02020603050405020304" pitchFamily="18" charset="0"/>
              </a:rPr>
              <a:t>. </a:t>
            </a:r>
          </a:p>
          <a:p>
            <a:pPr algn="just"/>
            <a:r>
              <a:rPr lang="it-IT" sz="1800" dirty="0" smtClean="0">
                <a:latin typeface="Times New Roman" panose="02020603050405020304" pitchFamily="18" charset="0"/>
                <a:ea typeface="ヒラギノ角ゴ Pro W3" pitchFamily="-1" charset="-128"/>
                <a:cs typeface="Times New Roman" panose="02020603050405020304" pitchFamily="18" charset="0"/>
              </a:rPr>
              <a:t>Le specie «aliene», co-migrazione e co-evoluzione: </a:t>
            </a:r>
            <a:r>
              <a:rPr lang="it-IT" sz="1000" dirty="0" smtClean="0">
                <a:latin typeface="Times New Roman" panose="02020603050405020304" pitchFamily="18" charset="0"/>
                <a:cs typeface="Times New Roman" panose="02020603050405020304" pitchFamily="18" charset="0"/>
              </a:rPr>
              <a:t>gli </a:t>
            </a:r>
            <a:r>
              <a:rPr lang="it-IT" sz="1000" dirty="0" smtClean="0">
                <a:solidFill>
                  <a:srgbClr val="FF0000"/>
                </a:solidFill>
                <a:latin typeface="Times New Roman" panose="02020603050405020304" pitchFamily="18" charset="0"/>
                <a:cs typeface="Times New Roman" panose="02020603050405020304" pitchFamily="18" charset="0"/>
              </a:rPr>
              <a:t>ecosistemi</a:t>
            </a:r>
            <a:r>
              <a:rPr lang="it-IT" sz="1000" dirty="0" smtClean="0">
                <a:latin typeface="Times New Roman" panose="02020603050405020304" pitchFamily="18" charset="0"/>
                <a:cs typeface="Times New Roman" panose="02020603050405020304" pitchFamily="18" charset="0"/>
              </a:rPr>
              <a:t> preesistono alla comparsa di nuove specie, che sono “aliene” rispetto a quelle che già vi si trovavano. L’inizio di </a:t>
            </a:r>
            <a:r>
              <a:rPr lang="it-IT" sz="1000" i="1" dirty="0" smtClean="0">
                <a:latin typeface="Times New Roman" panose="02020603050405020304" pitchFamily="18" charset="0"/>
                <a:cs typeface="Times New Roman" panose="02020603050405020304" pitchFamily="18" charset="0"/>
              </a:rPr>
              <a:t>Homo </a:t>
            </a:r>
            <a:r>
              <a:rPr lang="it-IT" sz="1000" dirty="0" smtClean="0">
                <a:latin typeface="Times New Roman" panose="02020603050405020304" pitchFamily="18" charset="0"/>
                <a:cs typeface="Times New Roman" panose="02020603050405020304" pitchFamily="18" charset="0"/>
              </a:rPr>
              <a:t>sapiens è simile a quello di altre specie animali, anche umane: si conquista una funzione in una nicchia di un ecosistema; ci si muove in altre nicchie, sperando ci facciano meglio sopravvivere e riprodurre. Siamo stati una specie predata, a rischio d’invasione altrui, sempre meno. Siamo divenuti una specie invadente e predatrice, sempre più. Ci siamo spesso rafforzati in numero e genetica di specie. Ciò è avvenuto anche perché abbiamo migrato molto, abbiamo esteso la rete delle relazioni sessuali e biologiche rispetto a quelle del gruppo e dell’ecosistema di appartenenza. Come </a:t>
            </a:r>
            <a:r>
              <a:rPr lang="it-IT" sz="1000" dirty="0" smtClean="0">
                <a:solidFill>
                  <a:srgbClr val="FF0000"/>
                </a:solidFill>
                <a:latin typeface="Times New Roman" panose="02020603050405020304" pitchFamily="18" charset="0"/>
                <a:cs typeface="Times New Roman" panose="02020603050405020304" pitchFamily="18" charset="0"/>
              </a:rPr>
              <a:t>gruppi umani </a:t>
            </a:r>
            <a:r>
              <a:rPr lang="it-IT" sz="1000" dirty="0" smtClean="0">
                <a:latin typeface="Times New Roman" panose="02020603050405020304" pitchFamily="18" charset="0"/>
                <a:cs typeface="Times New Roman" panose="02020603050405020304" pitchFamily="18" charset="0"/>
              </a:rPr>
              <a:t>sociali meticci abbiamo occupato spazi via via maggiori di ogni continente e dell’intero pianeta, migrando noi ma anche spostando e costruendo altri fattori abiotici e biotici, un’immensa produzione antropica materiale. Da un certo momento in poi facendo migrare anche lingue, idee, tecniche.</a:t>
            </a:r>
          </a:p>
          <a:p>
            <a:pPr algn="just" eaLnBrk="1" hangingPunct="1">
              <a:buFont typeface="Wingdings" panose="05000000000000000000" pitchFamily="2" charset="2"/>
              <a:buChar char="Ø"/>
            </a:pPr>
            <a:r>
              <a:rPr lang="it-IT" sz="1800" dirty="0">
                <a:latin typeface="Times New Roman" panose="02020603050405020304" pitchFamily="18" charset="0"/>
                <a:ea typeface="ヒラギノ角ゴ Pro W3" pitchFamily="-1" charset="-128"/>
                <a:cs typeface="Times New Roman" panose="02020603050405020304" pitchFamily="18" charset="0"/>
              </a:rPr>
              <a:t>L’allevamento</a:t>
            </a:r>
            <a:r>
              <a:rPr lang="it-IT" sz="1800" b="1" dirty="0">
                <a:latin typeface="Times New Roman" panose="02020603050405020304" pitchFamily="18" charset="0"/>
                <a:ea typeface="ヒラギノ角ゴ Pro W3" pitchFamily="-1" charset="-128"/>
                <a:cs typeface="Times New Roman" panose="02020603050405020304" pitchFamily="18" charset="0"/>
              </a:rPr>
              <a:t> </a:t>
            </a:r>
            <a:r>
              <a:rPr lang="it-IT" sz="1800" dirty="0">
                <a:latin typeface="Times New Roman" panose="02020603050405020304" pitchFamily="18" charset="0"/>
                <a:ea typeface="ヒラギノ角ゴ Pro W3" pitchFamily="-1" charset="-128"/>
                <a:cs typeface="Times New Roman" panose="02020603050405020304" pitchFamily="18" charset="0"/>
              </a:rPr>
              <a:t>e il bere latte in età </a:t>
            </a:r>
            <a:r>
              <a:rPr lang="it-IT" sz="1800" dirty="0" smtClean="0">
                <a:latin typeface="Times New Roman" panose="02020603050405020304" pitchFamily="18" charset="0"/>
                <a:ea typeface="ヒラギノ角ゴ Pro W3" pitchFamily="-1" charset="-128"/>
                <a:cs typeface="Times New Roman" panose="02020603050405020304" pitchFamily="18" charset="0"/>
              </a:rPr>
              <a:t>adulta</a:t>
            </a:r>
            <a:r>
              <a:rPr lang="it-IT" sz="1000" dirty="0" smtClean="0">
                <a:latin typeface="Times New Roman" panose="02020603050405020304" pitchFamily="18" charset="0"/>
                <a:ea typeface="ヒラギノ角ゴ Pro W3" pitchFamily="-1" charset="-128"/>
                <a:cs typeface="Times New Roman" panose="02020603050405020304" pitchFamily="18" charset="0"/>
              </a:rPr>
              <a:t>, o del </a:t>
            </a:r>
            <a:r>
              <a:rPr lang="it-IT" sz="1000" i="1" dirty="0" err="1" smtClean="0">
                <a:latin typeface="Times New Roman" panose="02020603050405020304" pitchFamily="18" charset="0"/>
                <a:ea typeface="ヒラギノ角ゴ Pro W3" pitchFamily="-1" charset="-128"/>
                <a:cs typeface="Times New Roman" panose="02020603050405020304" pitchFamily="18" charset="0"/>
              </a:rPr>
              <a:t>milk</a:t>
            </a:r>
            <a:r>
              <a:rPr lang="it-IT" sz="1000" i="1" dirty="0" smtClean="0">
                <a:latin typeface="Times New Roman" panose="02020603050405020304" pitchFamily="18" charset="0"/>
                <a:ea typeface="ヒラギノ角ゴ Pro W3" pitchFamily="-1" charset="-128"/>
                <a:cs typeface="Times New Roman" panose="02020603050405020304" pitchFamily="18" charset="0"/>
              </a:rPr>
              <a:t> </a:t>
            </a:r>
            <a:r>
              <a:rPr lang="it-IT" sz="1000" i="1" dirty="0" err="1" smtClean="0">
                <a:latin typeface="Times New Roman" panose="02020603050405020304" pitchFamily="18" charset="0"/>
                <a:ea typeface="ヒラギノ角ゴ Pro W3" pitchFamily="-1" charset="-128"/>
                <a:cs typeface="Times New Roman" panose="02020603050405020304" pitchFamily="18" charset="0"/>
              </a:rPr>
              <a:t>chugging</a:t>
            </a:r>
            <a:r>
              <a:rPr lang="it-IT" sz="1000" dirty="0" smtClean="0">
                <a:latin typeface="Times New Roman" panose="02020603050405020304" pitchFamily="18" charset="0"/>
                <a:ea typeface="ヒラギノ角ゴ Pro W3" pitchFamily="-1" charset="-128"/>
                <a:cs typeface="Times New Roman" panose="02020603050405020304" pitchFamily="18" charset="0"/>
              </a:rPr>
              <a:t>:</a:t>
            </a:r>
            <a:r>
              <a:rPr lang="it-IT" sz="1800" dirty="0" smtClean="0">
                <a:latin typeface="Times New Roman" panose="02020603050405020304" pitchFamily="18" charset="0"/>
                <a:ea typeface="ヒラギノ角ゴ Pro W3" pitchFamily="-1" charset="-128"/>
                <a:cs typeface="Times New Roman" panose="02020603050405020304" pitchFamily="18" charset="0"/>
              </a:rPr>
              <a:t> </a:t>
            </a:r>
            <a:r>
              <a:rPr lang="it-IT" sz="1000" dirty="0">
                <a:latin typeface="Times New Roman" panose="02020603050405020304" pitchFamily="18" charset="0"/>
                <a:cs typeface="Times New Roman" panose="02020603050405020304" pitchFamily="18" charset="0"/>
              </a:rPr>
              <a:t>ogni alimento (e poi ogni cibo) ha storia e geografia connessa alle </a:t>
            </a:r>
            <a:r>
              <a:rPr lang="it-IT" sz="1000" dirty="0">
                <a:solidFill>
                  <a:srgbClr val="FF0000"/>
                </a:solidFill>
                <a:latin typeface="Times New Roman" panose="02020603050405020304" pitchFamily="18" charset="0"/>
                <a:cs typeface="Times New Roman" panose="02020603050405020304" pitchFamily="18" charset="0"/>
              </a:rPr>
              <a:t>migrazioni </a:t>
            </a:r>
            <a:r>
              <a:rPr lang="it-IT" sz="1000" dirty="0">
                <a:latin typeface="Times New Roman" panose="02020603050405020304" pitchFamily="18" charset="0"/>
                <a:cs typeface="Times New Roman" panose="02020603050405020304" pitchFamily="18" charset="0"/>
              </a:rPr>
              <a:t>umane. La «rivoluzione del latte» in Europa sarebbe avvenuta in due tempi: prima con la diffusione di prodotti caseari a basso contenuto di lattosio e poi, circa 7 500 anni fa, con il rapido successo selettivo della mutazione che permise la produzione della lattasi e quindi di bere il latte anche in età adulta. Si è scoperto che la mutazione arrivò </a:t>
            </a:r>
            <a:r>
              <a:rPr lang="it-IT" sz="1000" dirty="0" smtClean="0">
                <a:latin typeface="Times New Roman" panose="02020603050405020304" pitchFamily="18" charset="0"/>
                <a:cs typeface="Times New Roman" panose="02020603050405020304" pitchFamily="18" charset="0"/>
              </a:rPr>
              <a:t>poi in </a:t>
            </a:r>
            <a:r>
              <a:rPr lang="it-IT" sz="1000" dirty="0">
                <a:latin typeface="Times New Roman" panose="02020603050405020304" pitchFamily="18" charset="0"/>
                <a:cs typeface="Times New Roman" panose="02020603050405020304" pitchFamily="18" charset="0"/>
              </a:rPr>
              <a:t>Europa insieme ai primi agricoltori e allevatori provenienti dall’Anatolia, e che un’analoga coevoluzione geni-cultura è avvenuta indipendentemente anche in Africa </a:t>
            </a:r>
            <a:r>
              <a:rPr lang="it-IT" sz="1000" dirty="0" smtClean="0">
                <a:latin typeface="Times New Roman" panose="02020603050405020304" pitchFamily="18" charset="0"/>
                <a:cs typeface="Times New Roman" panose="02020603050405020304" pitchFamily="18" charset="0"/>
              </a:rPr>
              <a:t>orientale e/o occidentale </a:t>
            </a:r>
            <a:r>
              <a:rPr lang="it-IT" sz="1000" dirty="0">
                <a:latin typeface="Times New Roman" panose="02020603050405020304" pitchFamily="18" charset="0"/>
                <a:cs typeface="Times New Roman" panose="02020603050405020304" pitchFamily="18" charset="0"/>
              </a:rPr>
              <a:t>e in Medio Oriente. Fu un vantaggio notevole in termini di apporto di proteine, grassi e calcio. La mutazione genetica si trova ancora oggi in percentuali diverse in diversi popoli e in numerosi gruppi (o individui, come ben sappiamo) è </a:t>
            </a:r>
            <a:r>
              <a:rPr lang="it-IT" sz="1000" dirty="0" smtClean="0">
                <a:latin typeface="Times New Roman" panose="02020603050405020304" pitchFamily="18" charset="0"/>
                <a:cs typeface="Times New Roman" panose="02020603050405020304" pitchFamily="18" charset="0"/>
              </a:rPr>
              <a:t>assente</a:t>
            </a:r>
          </a:p>
          <a:p>
            <a:pPr algn="just" eaLnBrk="1" hangingPunct="1">
              <a:buFont typeface="Wingdings" panose="05000000000000000000" pitchFamily="2" charset="2"/>
              <a:buChar char="Ø"/>
            </a:pPr>
            <a:r>
              <a:rPr lang="it-IT" sz="1200" dirty="0" smtClean="0">
                <a:latin typeface="Times New Roman" panose="02020603050405020304" pitchFamily="18" charset="0"/>
                <a:ea typeface="ヒラギノ角ゴ Pro W3" pitchFamily="-1" charset="-128"/>
                <a:cs typeface="Times New Roman" panose="02020603050405020304" pitchFamily="18" charset="0"/>
              </a:rPr>
              <a:t>Attenzione ai luoghi comuni: il </a:t>
            </a:r>
            <a:r>
              <a:rPr lang="it-IT" sz="12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nomadismo</a:t>
            </a:r>
            <a:r>
              <a:rPr lang="it-IT" sz="1200" dirty="0" smtClean="0">
                <a:latin typeface="Times New Roman" panose="02020603050405020304" pitchFamily="18" charset="0"/>
                <a:ea typeface="ヒラギノ角ゴ Pro W3" pitchFamily="-1" charset="-128"/>
                <a:cs typeface="Times New Roman" panose="02020603050405020304" pitchFamily="18" charset="0"/>
              </a:rPr>
              <a:t> dei </a:t>
            </a:r>
            <a:r>
              <a:rPr lang="it-IT" sz="12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cacciatori-raccoglitori</a:t>
            </a:r>
            <a:r>
              <a:rPr lang="it-IT" sz="1200" dirty="0" smtClean="0">
                <a:latin typeface="Times New Roman" panose="02020603050405020304" pitchFamily="18" charset="0"/>
                <a:ea typeface="ヒラギノ角ゴ Pro W3" pitchFamily="-1" charset="-128"/>
                <a:cs typeface="Times New Roman" panose="02020603050405020304" pitchFamily="18" charset="0"/>
              </a:rPr>
              <a:t>, la </a:t>
            </a:r>
            <a:r>
              <a:rPr lang="it-IT" sz="12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rivoluzione</a:t>
            </a:r>
            <a:r>
              <a:rPr lang="it-IT" sz="1200" dirty="0" smtClean="0">
                <a:latin typeface="Times New Roman" panose="02020603050405020304" pitchFamily="18" charset="0"/>
                <a:ea typeface="ヒラギノ角ゴ Pro W3" pitchFamily="-1" charset="-128"/>
                <a:cs typeface="Times New Roman" panose="02020603050405020304" pitchFamily="18" charset="0"/>
              </a:rPr>
              <a:t> agricola! (</a:t>
            </a:r>
            <a:r>
              <a:rPr lang="it-IT" sz="1200" i="1" dirty="0" smtClean="0">
                <a:latin typeface="Times New Roman" panose="02020603050405020304" pitchFamily="18" charset="0"/>
                <a:cs typeface="Times New Roman" panose="02020603050405020304" pitchFamily="18" charset="0"/>
              </a:rPr>
              <a:t>Inciso</a:t>
            </a:r>
            <a:r>
              <a:rPr lang="it-IT" sz="1200" dirty="0">
                <a:latin typeface="Times New Roman" panose="02020603050405020304" pitchFamily="18" charset="0"/>
                <a:cs typeface="Times New Roman" panose="02020603050405020304" pitchFamily="18" charset="0"/>
              </a:rPr>
              <a:t>: … ci sto scrivendo su</a:t>
            </a:r>
            <a:r>
              <a:rPr lang="it-IT" sz="1200" dirty="0" smtClean="0">
                <a:latin typeface="Times New Roman" panose="02020603050405020304" pitchFamily="18" charset="0"/>
                <a:cs typeface="Times New Roman" panose="02020603050405020304" pitchFamily="18" charset="0"/>
              </a:rPr>
              <a:t>…)</a:t>
            </a:r>
            <a:endParaRPr lang="it-IT" sz="1800" dirty="0" smtClean="0">
              <a:latin typeface="Times New Roman" panose="02020603050405020304" pitchFamily="18" charset="0"/>
              <a:ea typeface="ヒラギノ角ゴ Pro W3" pitchFamily="-1" charset="-128"/>
              <a:cs typeface="Times New Roman" panose="02020603050405020304" pitchFamily="18" charset="0"/>
            </a:endParaRPr>
          </a:p>
          <a:p>
            <a:pPr algn="just"/>
            <a:r>
              <a:rPr lang="it-IT" sz="1800" dirty="0">
                <a:solidFill>
                  <a:srgbClr val="FF0000"/>
                </a:solidFill>
                <a:latin typeface="Times New Roman" panose="02020603050405020304" pitchFamily="18" charset="0"/>
                <a:ea typeface="ヒラギノ角ゴ Pro W3" pitchFamily="-1" charset="-128"/>
                <a:cs typeface="Times New Roman" panose="02020603050405020304" pitchFamily="18" charset="0"/>
              </a:rPr>
              <a:t>I </a:t>
            </a:r>
            <a:r>
              <a:rPr lang="it-IT" sz="18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confini</a:t>
            </a:r>
            <a:r>
              <a:rPr lang="it-IT" sz="1800" dirty="0">
                <a:latin typeface="Times New Roman" panose="02020603050405020304" pitchFamily="18" charset="0"/>
                <a:ea typeface="ヒラギノ角ゴ Pro W3" pitchFamily="-1" charset="-128"/>
                <a:cs typeface="Times New Roman" panose="02020603050405020304" pitchFamily="18" charset="0"/>
              </a:rPr>
              <a:t>,</a:t>
            </a:r>
            <a:r>
              <a:rPr lang="it-IT" sz="1800" dirty="0" smtClean="0">
                <a:latin typeface="Times New Roman" panose="02020603050405020304" pitchFamily="18" charset="0"/>
                <a:ea typeface="ヒラギノ角ゴ Pro W3" pitchFamily="-1" charset="-128"/>
                <a:cs typeface="Times New Roman" panose="02020603050405020304" pitchFamily="18" charset="0"/>
              </a:rPr>
              <a:t> la doppia assenza e la multipla presenza del migrante: </a:t>
            </a:r>
            <a:r>
              <a:rPr lang="it-IT" sz="1000" dirty="0">
                <a:latin typeface="Times New Roman" panose="02020603050405020304" pitchFamily="18" charset="0"/>
                <a:cs typeface="Times New Roman" panose="02020603050405020304" pitchFamily="18" charset="0"/>
              </a:rPr>
              <a:t>c</a:t>
            </a:r>
            <a:r>
              <a:rPr lang="it-IT" sz="1000" dirty="0" smtClean="0">
                <a:latin typeface="Times New Roman" panose="02020603050405020304" pitchFamily="18" charset="0"/>
                <a:cs typeface="Times New Roman" panose="02020603050405020304" pitchFamily="18" charset="0"/>
              </a:rPr>
              <a:t>onfini</a:t>
            </a:r>
            <a:r>
              <a:rPr lang="it-IT" sz="1000" dirty="0" smtClean="0">
                <a:solidFill>
                  <a:srgbClr val="FF0000"/>
                </a:solidFill>
                <a:latin typeface="Times New Roman" panose="02020603050405020304" pitchFamily="18" charset="0"/>
                <a:cs typeface="Times New Roman" panose="02020603050405020304" pitchFamily="18" charset="0"/>
              </a:rPr>
              <a:t> </a:t>
            </a:r>
            <a:r>
              <a:rPr lang="it-IT" sz="1000" dirty="0">
                <a:solidFill>
                  <a:srgbClr val="FF0000"/>
                </a:solidFill>
                <a:latin typeface="Times New Roman" panose="02020603050405020304" pitchFamily="18" charset="0"/>
                <a:cs typeface="Times New Roman" panose="02020603050405020304" pitchFamily="18" charset="0"/>
              </a:rPr>
              <a:t>artificiali </a:t>
            </a:r>
            <a:r>
              <a:rPr lang="it-IT" sz="1000" dirty="0">
                <a:latin typeface="Times New Roman" panose="02020603050405020304" pitchFamily="18" charset="0"/>
                <a:cs typeface="Times New Roman" panose="02020603050405020304" pitchFamily="18" charset="0"/>
              </a:rPr>
              <a:t>cominciano a essere tracciati </a:t>
            </a:r>
            <a:r>
              <a:rPr lang="it-IT" sz="1000" dirty="0" smtClean="0">
                <a:latin typeface="Times New Roman" panose="02020603050405020304" pitchFamily="18" charset="0"/>
                <a:cs typeface="Times New Roman" panose="02020603050405020304" pitchFamily="18" charset="0"/>
              </a:rPr>
              <a:t>con la </a:t>
            </a:r>
            <a:r>
              <a:rPr lang="it-IT" sz="1000" dirty="0">
                <a:latin typeface="Times New Roman" panose="02020603050405020304" pitchFamily="18" charset="0"/>
                <a:cs typeface="Times New Roman" panose="02020603050405020304" pitchFamily="18" charset="0"/>
              </a:rPr>
              <a:t>diffusione dell’agricoltura stanziale. Anche </a:t>
            </a:r>
            <a:r>
              <a:rPr lang="it-IT" sz="1000" dirty="0" smtClean="0">
                <a:latin typeface="Times New Roman" panose="02020603050405020304" pitchFamily="18" charset="0"/>
                <a:cs typeface="Times New Roman" panose="02020603050405020304" pitchFamily="18" charset="0"/>
              </a:rPr>
              <a:t>dopo essere </a:t>
            </a:r>
            <a:r>
              <a:rPr lang="it-IT" sz="1000" dirty="0">
                <a:latin typeface="Times New Roman" panose="02020603050405020304" pitchFamily="18" charset="0"/>
                <a:cs typeface="Times New Roman" panose="02020603050405020304" pitchFamily="18" charset="0"/>
              </a:rPr>
              <a:t>stati riconosciuti giuridicamente i confini </a:t>
            </a:r>
            <a:r>
              <a:rPr lang="it-IT" sz="1000" dirty="0" smtClean="0">
                <a:latin typeface="Times New Roman" panose="02020603050405020304" pitchFamily="18" charset="0"/>
                <a:cs typeface="Times New Roman" panose="02020603050405020304" pitchFamily="18" charset="0"/>
              </a:rPr>
              <a:t>mantengono, tuttavia</a:t>
            </a:r>
            <a:r>
              <a:rPr lang="it-IT" sz="1000" dirty="0">
                <a:latin typeface="Times New Roman" panose="02020603050405020304" pitchFamily="18" charset="0"/>
                <a:cs typeface="Times New Roman" panose="02020603050405020304" pitchFamily="18" charset="0"/>
              </a:rPr>
              <a:t>, una persistente domanda di </a:t>
            </a:r>
            <a:r>
              <a:rPr lang="it-IT" sz="1000" dirty="0" smtClean="0">
                <a:latin typeface="Times New Roman" panose="02020603050405020304" pitchFamily="18" charset="0"/>
                <a:cs typeface="Times New Roman" panose="02020603050405020304" pitchFamily="18" charset="0"/>
              </a:rPr>
              <a:t>legittimazione. Sono </a:t>
            </a:r>
            <a:r>
              <a:rPr lang="it-IT" sz="1000" dirty="0">
                <a:latin typeface="Times New Roman" panose="02020603050405020304" pitchFamily="18" charset="0"/>
                <a:cs typeface="Times New Roman" panose="02020603050405020304" pitchFamily="18" charset="0"/>
              </a:rPr>
              <a:t>una </a:t>
            </a:r>
            <a:r>
              <a:rPr lang="it-IT" sz="1000" dirty="0" smtClean="0">
                <a:latin typeface="Times New Roman" panose="02020603050405020304" pitchFamily="18" charset="0"/>
                <a:cs typeface="Times New Roman" panose="02020603050405020304" pitchFamily="18" charset="0"/>
              </a:rPr>
              <a:t>gabbia e una sfida</a:t>
            </a:r>
            <a:r>
              <a:rPr lang="it-IT" sz="1000" dirty="0">
                <a:latin typeface="Times New Roman" panose="02020603050405020304" pitchFamily="18" charset="0"/>
                <a:cs typeface="Times New Roman" panose="02020603050405020304" pitchFamily="18" charset="0"/>
              </a:rPr>
              <a:t>, una tensione continua, e </a:t>
            </a:r>
            <a:r>
              <a:rPr lang="it-IT" sz="1000" dirty="0" smtClean="0">
                <a:latin typeface="Times New Roman" panose="02020603050405020304" pitchFamily="18" charset="0"/>
                <a:cs typeface="Times New Roman" panose="02020603050405020304" pitchFamily="18" charset="0"/>
              </a:rPr>
              <a:t>impongono di </a:t>
            </a:r>
            <a:r>
              <a:rPr lang="it-IT" sz="1000" dirty="0">
                <a:latin typeface="Times New Roman" panose="02020603050405020304" pitchFamily="18" charset="0"/>
                <a:cs typeface="Times New Roman" panose="02020603050405020304" pitchFamily="18" charset="0"/>
              </a:rPr>
              <a:t>distinguere </a:t>
            </a:r>
            <a:r>
              <a:rPr lang="it-IT" sz="1000" dirty="0">
                <a:solidFill>
                  <a:srgbClr val="FF0000"/>
                </a:solidFill>
                <a:latin typeface="Times New Roman" panose="02020603050405020304" pitchFamily="18" charset="0"/>
                <a:cs typeface="Times New Roman" panose="02020603050405020304" pitchFamily="18" charset="0"/>
              </a:rPr>
              <a:t>l’emigrare e l’immigrare</a:t>
            </a:r>
            <a:r>
              <a:rPr lang="it-IT" sz="1000" dirty="0">
                <a:latin typeface="Times New Roman" panose="02020603050405020304" pitchFamily="18" charset="0"/>
                <a:cs typeface="Times New Roman" panose="02020603050405020304" pitchFamily="18" charset="0"/>
              </a:rPr>
              <a:t>. </a:t>
            </a:r>
            <a:r>
              <a:rPr lang="it-IT" sz="1000" dirty="0" smtClean="0">
                <a:latin typeface="Times New Roman" panose="02020603050405020304" pitchFamily="18" charset="0"/>
                <a:cs typeface="Times New Roman" panose="02020603050405020304" pitchFamily="18" charset="0"/>
              </a:rPr>
              <a:t>Migrare diventa </a:t>
            </a:r>
            <a:r>
              <a:rPr lang="it-IT" sz="1000" dirty="0">
                <a:latin typeface="Times New Roman" panose="02020603050405020304" pitchFamily="18" charset="0"/>
                <a:cs typeface="Times New Roman" panose="02020603050405020304" pitchFamily="18" charset="0"/>
              </a:rPr>
              <a:t>un collocarsi fuori di un proprio </a:t>
            </a:r>
            <a:r>
              <a:rPr lang="it-IT" sz="1000" dirty="0" smtClean="0">
                <a:latin typeface="Times New Roman" panose="02020603050405020304" pitchFamily="18" charset="0"/>
                <a:cs typeface="Times New Roman" panose="02020603050405020304" pitchFamily="18" charset="0"/>
              </a:rPr>
              <a:t>luogo, un </a:t>
            </a:r>
            <a:r>
              <a:rPr lang="it-IT" sz="1000" dirty="0">
                <a:latin typeface="Times New Roman" panose="02020603050405020304" pitchFamily="18" charset="0"/>
                <a:cs typeface="Times New Roman" panose="02020603050405020304" pitchFamily="18" charset="0"/>
              </a:rPr>
              <a:t>essere quasi senza luogo. Individualmente </a:t>
            </a:r>
            <a:r>
              <a:rPr lang="it-IT" sz="1000" dirty="0" smtClean="0">
                <a:latin typeface="Times New Roman" panose="02020603050405020304" pitchFamily="18" charset="0"/>
                <a:cs typeface="Times New Roman" panose="02020603050405020304" pitchFamily="18" charset="0"/>
              </a:rPr>
              <a:t>provoca una </a:t>
            </a:r>
            <a:r>
              <a:rPr lang="it-IT" sz="1000" dirty="0">
                <a:latin typeface="Times New Roman" panose="02020603050405020304" pitchFamily="18" charset="0"/>
                <a:cs typeface="Times New Roman" panose="02020603050405020304" pitchFamily="18" charset="0"/>
              </a:rPr>
              <a:t>«doppia assenza» e una </a:t>
            </a:r>
            <a:r>
              <a:rPr lang="it-IT" sz="1000" dirty="0" smtClean="0">
                <a:latin typeface="Times New Roman" panose="02020603050405020304" pitchFamily="18" charset="0"/>
                <a:cs typeface="Times New Roman" panose="02020603050405020304" pitchFamily="18" charset="0"/>
              </a:rPr>
              <a:t>multipla </a:t>
            </a:r>
            <a:r>
              <a:rPr lang="it-IT" sz="1000" dirty="0">
                <a:latin typeface="Times New Roman" panose="02020603050405020304" pitchFamily="18" charset="0"/>
                <a:cs typeface="Times New Roman" panose="02020603050405020304" pitchFamily="18" charset="0"/>
              </a:rPr>
              <a:t>presenza, </a:t>
            </a:r>
            <a:r>
              <a:rPr lang="it-IT" sz="1000" dirty="0" smtClean="0">
                <a:latin typeface="Times New Roman" panose="02020603050405020304" pitchFamily="18" charset="0"/>
                <a:cs typeface="Times New Roman" panose="02020603050405020304" pitchFamily="18" charset="0"/>
              </a:rPr>
              <a:t>rispetto all’origine </a:t>
            </a:r>
            <a:r>
              <a:rPr lang="it-IT" sz="1000" dirty="0">
                <a:latin typeface="Times New Roman" panose="02020603050405020304" pitchFamily="18" charset="0"/>
                <a:cs typeface="Times New Roman" panose="02020603050405020304" pitchFamily="18" charset="0"/>
              </a:rPr>
              <a:t>e alla destinazione. Tracciare, rispettare, </a:t>
            </a:r>
            <a:r>
              <a:rPr lang="it-IT" sz="1000" dirty="0" smtClean="0">
                <a:latin typeface="Times New Roman" panose="02020603050405020304" pitchFamily="18" charset="0"/>
                <a:cs typeface="Times New Roman" panose="02020603050405020304" pitchFamily="18" charset="0"/>
              </a:rPr>
              <a:t>difendere, violare </a:t>
            </a:r>
            <a:r>
              <a:rPr lang="it-IT" sz="1000" dirty="0">
                <a:latin typeface="Times New Roman" panose="02020603050405020304" pitchFamily="18" charset="0"/>
                <a:cs typeface="Times New Roman" panose="02020603050405020304" pitchFamily="18" charset="0"/>
              </a:rPr>
              <a:t>un confine fisso reclama un’unità </a:t>
            </a:r>
            <a:r>
              <a:rPr lang="it-IT" sz="1000" dirty="0" smtClean="0">
                <a:latin typeface="Times New Roman" panose="02020603050405020304" pitchFamily="18" charset="0"/>
                <a:cs typeface="Times New Roman" panose="02020603050405020304" pitchFamily="18" charset="0"/>
              </a:rPr>
              <a:t>politica o </a:t>
            </a:r>
            <a:r>
              <a:rPr lang="it-IT" sz="1000" dirty="0">
                <a:latin typeface="Times New Roman" panose="02020603050405020304" pitchFamily="18" charset="0"/>
                <a:cs typeface="Times New Roman" panose="02020603050405020304" pitchFamily="18" charset="0"/>
              </a:rPr>
              <a:t>amministrativa e un suo potere superiore, </a:t>
            </a:r>
            <a:r>
              <a:rPr lang="it-IT" sz="1000" dirty="0" smtClean="0">
                <a:latin typeface="Times New Roman" panose="02020603050405020304" pitchFamily="18" charset="0"/>
                <a:cs typeface="Times New Roman" panose="02020603050405020304" pitchFamily="18" charset="0"/>
              </a:rPr>
              <a:t>pratico e </a:t>
            </a:r>
            <a:r>
              <a:rPr lang="it-IT" sz="1000" dirty="0">
                <a:latin typeface="Times New Roman" panose="02020603050405020304" pitchFamily="18" charset="0"/>
                <a:cs typeface="Times New Roman" panose="02020603050405020304" pitchFamily="18" charset="0"/>
              </a:rPr>
              <a:t>sostanziale. Un migrante sfida i confini e </a:t>
            </a:r>
            <a:r>
              <a:rPr lang="it-IT" sz="1000" dirty="0" smtClean="0">
                <a:latin typeface="Times New Roman" panose="02020603050405020304" pitchFamily="18" charset="0"/>
                <a:cs typeface="Times New Roman" panose="02020603050405020304" pitchFamily="18" charset="0"/>
              </a:rPr>
              <a:t>disorienta, talvolta </a:t>
            </a:r>
            <a:r>
              <a:rPr lang="it-IT" sz="1000" dirty="0">
                <a:latin typeface="Times New Roman" panose="02020603050405020304" pitchFamily="18" charset="0"/>
                <a:cs typeface="Times New Roman" panose="02020603050405020304" pitchFamily="18" charset="0"/>
              </a:rPr>
              <a:t>li fa evolvere</a:t>
            </a:r>
            <a:r>
              <a:rPr lang="it-IT" sz="1000" dirty="0" smtClean="0">
                <a:latin typeface="Times New Roman" panose="02020603050405020304" pitchFamily="18" charset="0"/>
                <a:cs typeface="Times New Roman" panose="02020603050405020304" pitchFamily="18" charset="0"/>
              </a:rPr>
              <a:t>.</a:t>
            </a:r>
          </a:p>
          <a:p>
            <a:pPr algn="just"/>
            <a:r>
              <a:rPr lang="it-IT" sz="1800" dirty="0" smtClean="0">
                <a:latin typeface="Times New Roman" panose="02020603050405020304" pitchFamily="18" charset="0"/>
                <a:ea typeface="ヒラギノ角ゴ Pro W3" pitchFamily="-1" charset="-128"/>
                <a:cs typeface="Times New Roman" panose="02020603050405020304" pitchFamily="18" charset="0"/>
              </a:rPr>
              <a:t>Il comma 3 dell’articolo 10 della Costituzione italiana </a:t>
            </a:r>
            <a:r>
              <a:rPr lang="it-IT" sz="1800" dirty="0" smtClean="0">
                <a:latin typeface="Times New Roman" panose="02020603050405020304" pitchFamily="18" charset="0"/>
                <a:cs typeface="Times New Roman" panose="02020603050405020304" pitchFamily="18" charset="0"/>
              </a:rPr>
              <a:t>recita:</a:t>
            </a:r>
            <a:r>
              <a:rPr lang="it-IT" sz="1000" dirty="0" smtClean="0">
                <a:latin typeface="Times New Roman" panose="02020603050405020304" pitchFamily="18" charset="0"/>
                <a:cs typeface="Times New Roman" panose="02020603050405020304" pitchFamily="18" charset="0"/>
              </a:rPr>
              <a:t> «</a:t>
            </a:r>
            <a:r>
              <a:rPr lang="it-IT" sz="1000" dirty="0">
                <a:latin typeface="Times New Roman" panose="02020603050405020304" pitchFamily="18" charset="0"/>
                <a:cs typeface="Times New Roman" panose="02020603050405020304" pitchFamily="18" charset="0"/>
              </a:rPr>
              <a:t>Lo straniero, al quale sia impedito nel suo paese l'effettivo esercizio delle </a:t>
            </a:r>
            <a:r>
              <a:rPr lang="it-IT" sz="1000" b="1" dirty="0">
                <a:latin typeface="Times New Roman" panose="02020603050405020304" pitchFamily="18" charset="0"/>
                <a:cs typeface="Times New Roman" panose="02020603050405020304" pitchFamily="18" charset="0"/>
              </a:rPr>
              <a:t>libertà democratiche garantite dalla Costituzione italiana</a:t>
            </a:r>
            <a:r>
              <a:rPr lang="it-IT" sz="1000" dirty="0">
                <a:latin typeface="Times New Roman" panose="02020603050405020304" pitchFamily="18" charset="0"/>
                <a:cs typeface="Times New Roman" panose="02020603050405020304" pitchFamily="18" charset="0"/>
              </a:rPr>
              <a:t>, ha diritto d'asilo nel territorio della Repubblica, secondo le condizioni stabilite dalla legge</a:t>
            </a:r>
            <a:r>
              <a:rPr lang="it-IT" sz="1000" dirty="0" smtClean="0">
                <a:latin typeface="Times New Roman" panose="02020603050405020304" pitchFamily="18" charset="0"/>
                <a:cs typeface="Times New Roman" panose="02020603050405020304" pitchFamily="18" charset="0"/>
              </a:rPr>
              <a:t>.» Prevede, dunque, un </a:t>
            </a:r>
            <a:r>
              <a:rPr lang="it-IT" sz="1000" dirty="0">
                <a:latin typeface="Times New Roman" panose="02020603050405020304" pitchFamily="18" charset="0"/>
                <a:cs typeface="Times New Roman" panose="02020603050405020304" pitchFamily="18" charset="0"/>
              </a:rPr>
              <a:t>diritto soggettivo perfetto attribuito direttamente </a:t>
            </a:r>
            <a:r>
              <a:rPr lang="it-IT" sz="1000" dirty="0" smtClean="0">
                <a:latin typeface="Times New Roman" panose="02020603050405020304" pitchFamily="18" charset="0"/>
                <a:cs typeface="Times New Roman" panose="02020603050405020304" pitchFamily="18" charset="0"/>
              </a:rPr>
              <a:t>(gestito per ora solo in via giurisprudenziale) e una </a:t>
            </a:r>
            <a:r>
              <a:rPr lang="it-IT" sz="1000" dirty="0">
                <a:latin typeface="Times New Roman" panose="02020603050405020304" pitchFamily="18" charset="0"/>
                <a:cs typeface="Times New Roman" panose="02020603050405020304" pitchFamily="18" charset="0"/>
              </a:rPr>
              <a:t>legge (attesa da quasi 70 anni) che potrebbe concedere asilo ai rifugiati </a:t>
            </a:r>
            <a:r>
              <a:rPr lang="it-IT" sz="1000" dirty="0" smtClean="0">
                <a:latin typeface="Times New Roman" panose="02020603050405020304" pitchFamily="18" charset="0"/>
                <a:cs typeface="Times New Roman" panose="02020603050405020304" pitchFamily="18" charset="0"/>
              </a:rPr>
              <a:t>climatici e a molti altri donne uomini bambine bambini in fuga anche se non sono </a:t>
            </a:r>
            <a:r>
              <a:rPr lang="it-IT" sz="1000" i="1" dirty="0" err="1">
                <a:latin typeface="Times New Roman" panose="02020603050405020304" pitchFamily="18" charset="0"/>
                <a:cs typeface="Times New Roman" panose="02020603050405020304" pitchFamily="18" charset="0"/>
              </a:rPr>
              <a:t>R</a:t>
            </a:r>
            <a:r>
              <a:rPr lang="it-IT" sz="1000" i="1" dirty="0" err="1" smtClean="0">
                <a:latin typeface="Times New Roman" panose="02020603050405020304" pitchFamily="18" charset="0"/>
                <a:cs typeface="Times New Roman" panose="02020603050405020304" pitchFamily="18" charset="0"/>
              </a:rPr>
              <a:t>efugees</a:t>
            </a:r>
            <a:r>
              <a:rPr lang="it-IT" sz="1000" dirty="0" smtClean="0">
                <a:latin typeface="Times New Roman" panose="02020603050405020304" pitchFamily="18" charset="0"/>
                <a:cs typeface="Times New Roman" panose="02020603050405020304" pitchFamily="18" charset="0"/>
              </a:rPr>
              <a:t>, rifugiati politici: </a:t>
            </a:r>
            <a:r>
              <a:rPr lang="it-IT" sz="1000" dirty="0">
                <a:latin typeface="Times New Roman" panose="02020603050405020304" pitchFamily="18" charset="0"/>
                <a:cs typeface="Times New Roman" panose="02020603050405020304" pitchFamily="18" charset="0"/>
              </a:rPr>
              <a:t>un’idea per il nuovo </a:t>
            </a:r>
            <a:r>
              <a:rPr lang="it-IT" sz="1000" dirty="0" smtClean="0">
                <a:latin typeface="Times New Roman" panose="02020603050405020304" pitchFamily="18" charset="0"/>
                <a:cs typeface="Times New Roman" panose="02020603050405020304" pitchFamily="18" charset="0"/>
              </a:rPr>
              <a:t>Parlamento!</a:t>
            </a:r>
            <a:endParaRPr lang="it-IT" sz="1000"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37892" name="Segnaposto numero diapositiva 4"/>
          <p:cNvSpPr>
            <a:spLocks noGrp="1"/>
          </p:cNvSpPr>
          <p:nvPr>
            <p:ph type="sldNum" sz="quarter" idx="12"/>
          </p:nvPr>
        </p:nvSpPr>
        <p:spPr/>
        <p:txBody>
          <a:bodyPr/>
          <a:lstStyle/>
          <a:p>
            <a:pPr>
              <a:defRPr/>
            </a:pPr>
            <a:fld id="{ED6F5314-525A-4EF2-80CE-37262A797D8D}" type="slidenum">
              <a:rPr lang="it-IT"/>
              <a:pPr>
                <a:defRPr/>
              </a:pPr>
              <a:t>26</a:t>
            </a:fld>
            <a:endParaRPr lang="it-IT" dirty="0"/>
          </a:p>
        </p:txBody>
      </p:sp>
      <p:sp>
        <p:nvSpPr>
          <p:cNvPr id="5" name="Segnaposto piè di pagina 4"/>
          <p:cNvSpPr>
            <a:spLocks noGrp="1"/>
          </p:cNvSpPr>
          <p:nvPr>
            <p:ph type="ftr" sz="quarter" idx="11"/>
          </p:nvPr>
        </p:nvSpPr>
        <p:spPr>
          <a:xfrm>
            <a:off x="35496" y="6492875"/>
            <a:ext cx="3317304" cy="320501"/>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222388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188640"/>
            <a:ext cx="9108504" cy="504056"/>
          </a:xfrm>
        </p:spPr>
        <p:txBody>
          <a:bodyPr/>
          <a:lstStyle/>
          <a:p>
            <a:r>
              <a:rPr lang="it-IT" sz="3200" b="1" dirty="0" smtClean="0">
                <a:latin typeface="Times New Roman" panose="02020603050405020304" pitchFamily="18" charset="0"/>
                <a:cs typeface="Times New Roman" panose="02020603050405020304" pitchFamily="18" charset="0"/>
              </a:rPr>
              <a:t>Siamo una specie meticcia</a:t>
            </a:r>
            <a:endParaRPr lang="it-IT" sz="3200" b="1" dirty="0">
              <a:latin typeface="Times New Roman" panose="02020603050405020304" pitchFamily="18" charset="0"/>
              <a:cs typeface="Times New Roman" panose="02020603050405020304" pitchFamily="18" charset="0"/>
            </a:endParaRPr>
          </a:p>
        </p:txBody>
      </p:sp>
      <p:sp>
        <p:nvSpPr>
          <p:cNvPr id="5" name="Segnaposto contenuto 4"/>
          <p:cNvSpPr>
            <a:spLocks noGrp="1"/>
          </p:cNvSpPr>
          <p:nvPr>
            <p:ph idx="1"/>
          </p:nvPr>
        </p:nvSpPr>
        <p:spPr>
          <a:xfrm>
            <a:off x="0" y="692696"/>
            <a:ext cx="9108504" cy="5832648"/>
          </a:xfrm>
        </p:spPr>
        <p:txBody>
          <a:bodyPr/>
          <a:lstStyle/>
          <a:p>
            <a:pPr algn="just"/>
            <a:r>
              <a:rPr lang="it-IT" sz="1400" i="1" dirty="0" smtClean="0">
                <a:latin typeface="Times New Roman" panose="02020603050405020304" pitchFamily="18" charset="0"/>
                <a:cs typeface="Times New Roman" panose="02020603050405020304" pitchFamily="18" charset="0"/>
              </a:rPr>
              <a:t>Inciso</a:t>
            </a:r>
            <a:r>
              <a:rPr lang="it-IT" sz="1400" dirty="0" smtClean="0">
                <a:latin typeface="Times New Roman" panose="02020603050405020304" pitchFamily="18" charset="0"/>
                <a:cs typeface="Times New Roman" panose="02020603050405020304" pitchFamily="18" charset="0"/>
              </a:rPr>
              <a:t>: … ci sto scrivendo su…</a:t>
            </a:r>
          </a:p>
          <a:p>
            <a:pPr algn="just"/>
            <a:r>
              <a:rPr lang="it-IT" sz="1400" dirty="0" smtClean="0">
                <a:latin typeface="Times New Roman" panose="02020603050405020304" pitchFamily="18" charset="0"/>
                <a:cs typeface="Times New Roman" panose="02020603050405020304" pitchFamily="18" charset="0"/>
              </a:rPr>
              <a:t>La </a:t>
            </a:r>
            <a:r>
              <a:rPr lang="it-IT" sz="1400" dirty="0">
                <a:latin typeface="Times New Roman" panose="02020603050405020304" pitchFamily="18" charset="0"/>
                <a:cs typeface="Times New Roman" panose="02020603050405020304" pitchFamily="18" charset="0"/>
              </a:rPr>
              <a:t>dimensione strutturale, permanente e ubiquitaria del fenomeno migratorio umano ha reso </a:t>
            </a:r>
            <a:r>
              <a:rPr lang="it-IT" sz="1400" b="1" dirty="0">
                <a:latin typeface="Times New Roman" panose="02020603050405020304" pitchFamily="18" charset="0"/>
                <a:cs typeface="Times New Roman" panose="02020603050405020304" pitchFamily="18" charset="0"/>
              </a:rPr>
              <a:t>la mescolanza </a:t>
            </a:r>
            <a:r>
              <a:rPr lang="it-IT" sz="1400" dirty="0">
                <a:latin typeface="Times New Roman" panose="02020603050405020304" pitchFamily="18" charset="0"/>
                <a:cs typeface="Times New Roman" panose="02020603050405020304" pitchFamily="18" charset="0"/>
              </a:rPr>
              <a:t>nostro patrimonio genetico universale. </a:t>
            </a:r>
            <a:r>
              <a:rPr lang="it-IT" sz="1400" dirty="0" smtClean="0">
                <a:latin typeface="Times New Roman" panose="02020603050405020304" pitchFamily="18" charset="0"/>
                <a:cs typeface="Times New Roman" panose="02020603050405020304" pitchFamily="18" charset="0"/>
              </a:rPr>
              <a:t>Forse </a:t>
            </a:r>
            <a:r>
              <a:rPr lang="it-IT" sz="1400" dirty="0">
                <a:latin typeface="Times New Roman" panose="02020603050405020304" pitchFamily="18" charset="0"/>
                <a:cs typeface="Times New Roman" panose="02020603050405020304" pitchFamily="18" charset="0"/>
              </a:rPr>
              <a:t>è il caso di cominciare a definirci una </a:t>
            </a:r>
            <a:r>
              <a:rPr lang="it-IT" sz="1400" i="1" dirty="0">
                <a:latin typeface="Times New Roman" panose="02020603050405020304" pitchFamily="18" charset="0"/>
                <a:cs typeface="Times New Roman" panose="02020603050405020304" pitchFamily="18" charset="0"/>
              </a:rPr>
              <a:t>specie meticcia</a:t>
            </a:r>
            <a:r>
              <a:rPr lang="it-IT" sz="1400" dirty="0">
                <a:latin typeface="Times New Roman" panose="02020603050405020304" pitchFamily="18" charset="0"/>
                <a:cs typeface="Times New Roman" panose="02020603050405020304" pitchFamily="18" charset="0"/>
              </a:rPr>
              <a:t>. Non migratoria, non migrante, né stanziale né nomade (non tutti lo siamo stati e lo siamo): ognuno di noi, da millenni, porta il segno genetico e culturale dei gruppi e degli individui che hanno migrato. E la nostra evoluzione </a:t>
            </a:r>
            <a:r>
              <a:rPr lang="it-IT" sz="1400" dirty="0" smtClean="0">
                <a:latin typeface="Times New Roman" panose="02020603050405020304" pitchFamily="18" charset="0"/>
                <a:cs typeface="Times New Roman" panose="02020603050405020304" pitchFamily="18" charset="0"/>
              </a:rPr>
              <a:t>ha subito </a:t>
            </a:r>
            <a:r>
              <a:rPr lang="it-IT" sz="1400" i="1" dirty="0" smtClean="0">
                <a:latin typeface="Times New Roman" panose="02020603050405020304" pitchFamily="18" charset="0"/>
                <a:cs typeface="Times New Roman" panose="02020603050405020304" pitchFamily="18" charset="0"/>
              </a:rPr>
              <a:t>la pressione selettiva del migrare</a:t>
            </a:r>
            <a:r>
              <a:rPr lang="it-IT" sz="1400" dirty="0" smtClean="0">
                <a:latin typeface="Times New Roman" panose="02020603050405020304" pitchFamily="18" charset="0"/>
                <a:cs typeface="Times New Roman" panose="02020603050405020304" pitchFamily="18" charset="0"/>
              </a:rPr>
              <a:t>, ha </a:t>
            </a:r>
            <a:r>
              <a:rPr lang="it-IT" sz="1400" dirty="0">
                <a:latin typeface="Times New Roman" panose="02020603050405020304" pitchFamily="18" charset="0"/>
                <a:cs typeface="Times New Roman" panose="02020603050405020304" pitchFamily="18" charset="0"/>
              </a:rPr>
              <a:t>preso una strada ibrida, promiscua e propria perché, non solo in senso figurativo, i nostri progenitori (anche di altre specie </a:t>
            </a:r>
            <a:r>
              <a:rPr lang="it-IT" sz="1400" dirty="0" err="1">
                <a:latin typeface="Times New Roman" panose="02020603050405020304" pitchFamily="18" charset="0"/>
                <a:cs typeface="Times New Roman" panose="02020603050405020304" pitchFamily="18" charset="0"/>
              </a:rPr>
              <a:t>ominine</a:t>
            </a:r>
            <a:r>
              <a:rPr lang="it-IT" sz="1400" dirty="0">
                <a:latin typeface="Times New Roman" panose="02020603050405020304" pitchFamily="18" charset="0"/>
                <a:cs typeface="Times New Roman" panose="02020603050405020304" pitchFamily="18" charset="0"/>
              </a:rPr>
              <a:t>) sono stati capaci di percorrere a piedi l’intero mondo, di sopravvivere e riprodursi, socializzare e prolificare, tornare indietro e avanti più e più volte (anche se nessuno o qualcun altro c’era stato prima), collettivamente in ogni dimensione spaziale e in ogni ecosistema, scambiando geni e culture in modo più o meno forzato e diseguale.</a:t>
            </a:r>
          </a:p>
          <a:p>
            <a:pPr algn="just"/>
            <a:r>
              <a:rPr lang="it-IT" sz="1400" dirty="0">
                <a:latin typeface="Times New Roman" panose="02020603050405020304" pitchFamily="18" charset="0"/>
                <a:cs typeface="Times New Roman" panose="02020603050405020304" pitchFamily="18" charset="0"/>
              </a:rPr>
              <a:t>Da circa 40 mila anni </a:t>
            </a:r>
            <a:r>
              <a:rPr lang="it-IT" sz="1400" i="1" dirty="0">
                <a:latin typeface="Times New Roman" panose="02020603050405020304" pitchFamily="18" charset="0"/>
                <a:cs typeface="Times New Roman" panose="02020603050405020304" pitchFamily="18" charset="0"/>
              </a:rPr>
              <a:t>Homo sapiens</a:t>
            </a:r>
            <a:r>
              <a:rPr lang="it-IT" sz="1400" dirty="0">
                <a:latin typeface="Times New Roman" panose="02020603050405020304" pitchFamily="18" charset="0"/>
                <a:cs typeface="Times New Roman" panose="02020603050405020304" pitchFamily="18" charset="0"/>
              </a:rPr>
              <a:t> è rimasto l’</a:t>
            </a:r>
            <a:r>
              <a:rPr lang="it-IT" sz="1400" b="1" dirty="0">
                <a:latin typeface="Times New Roman" panose="02020603050405020304" pitchFamily="18" charset="0"/>
                <a:cs typeface="Times New Roman" panose="02020603050405020304" pitchFamily="18" charset="0"/>
              </a:rPr>
              <a:t>unica</a:t>
            </a:r>
            <a:r>
              <a:rPr lang="it-IT" sz="1400" dirty="0">
                <a:latin typeface="Times New Roman" panose="02020603050405020304" pitchFamily="18" charset="0"/>
                <a:cs typeface="Times New Roman" panose="02020603050405020304" pitchFamily="18" charset="0"/>
              </a:rPr>
              <a:t> specie umana. Abbiamo un remoto antenato comune con gli scimpanzé (anche loro migranti con un’areale disperso in varie aree di Africa e Eurasia, frazionatosi nei cicli di raffreddamento), abbiamo un meno antico antenato comune con tutte le specie </a:t>
            </a:r>
            <a:r>
              <a:rPr lang="it-IT" sz="1400" i="1" dirty="0">
                <a:latin typeface="Times New Roman" panose="02020603050405020304" pitchFamily="18" charset="0"/>
                <a:cs typeface="Times New Roman" panose="02020603050405020304" pitchFamily="18" charset="0"/>
              </a:rPr>
              <a:t>Homo</a:t>
            </a:r>
            <a:r>
              <a:rPr lang="it-IT" sz="1400" dirty="0">
                <a:latin typeface="Times New Roman" panose="02020603050405020304" pitchFamily="18" charset="0"/>
                <a:cs typeface="Times New Roman" panose="02020603050405020304" pitchFamily="18" charset="0"/>
              </a:rPr>
              <a:t>, chiunque incontriamo oggi condivide con noi un antenato comune vissuto poco più di tremila anni fa e il 99.9 per cento del Dna. Non vi è stato mai abbastanza lungo isolamento geografico da far diventare o “razza” o “specie” un gruppo. Alcuni di noi (pochi, una minoranza) hanno migrato da e fra ecosistemi lontani, uscendo dall’Africa più e più volte, in periodi diversi e per rotte diverse (almeno due orientali, settentrionale e meridionale</a:t>
            </a:r>
            <a:r>
              <a:rPr lang="it-IT" sz="1400" dirty="0" smtClean="0">
                <a:latin typeface="Times New Roman" panose="02020603050405020304" pitchFamily="18" charset="0"/>
                <a:cs typeface="Times New Roman" panose="02020603050405020304" pitchFamily="18" charset="0"/>
              </a:rPr>
              <a:t>). Abbiamo s-confinato. </a:t>
            </a:r>
          </a:p>
          <a:p>
            <a:pPr algn="just"/>
            <a:r>
              <a:rPr lang="it-IT" sz="1400" dirty="0" smtClean="0">
                <a:latin typeface="Times New Roman" panose="02020603050405020304" pitchFamily="18" charset="0"/>
                <a:cs typeface="Times New Roman" panose="02020603050405020304" pitchFamily="18" charset="0"/>
              </a:rPr>
              <a:t>Vengono </a:t>
            </a:r>
            <a:r>
              <a:rPr lang="it-IT" sz="1400" dirty="0">
                <a:latin typeface="Times New Roman" panose="02020603050405020304" pitchFamily="18" charset="0"/>
                <a:cs typeface="Times New Roman" panose="02020603050405020304" pitchFamily="18" charset="0"/>
              </a:rPr>
              <a:t>via via aggiornate le ipotesi sulle date di separazione genetica fra gli emigranti africani (il continente dove siamo comunque tutti restati per più tempo) e gli immigrati più lontani degli altri continenti (non oltre 80 mila anni fa per Australia e Melanesia, meno di 65 per l’Europa) e certificati eventi di accoppiamenti interspecifici e ibridazione locali in alcune aree dell’Eurasia fra specie </a:t>
            </a:r>
            <a:r>
              <a:rPr lang="it-IT" sz="1400" i="1" dirty="0">
                <a:latin typeface="Times New Roman" panose="02020603050405020304" pitchFamily="18" charset="0"/>
                <a:cs typeface="Times New Roman" panose="02020603050405020304" pitchFamily="18" charset="0"/>
              </a:rPr>
              <a:t>Homo</a:t>
            </a:r>
            <a:r>
              <a:rPr lang="it-IT" sz="1400" dirty="0">
                <a:latin typeface="Times New Roman" panose="02020603050405020304" pitchFamily="18" charset="0"/>
                <a:cs typeface="Times New Roman" panose="02020603050405020304" pitchFamily="18" charset="0"/>
              </a:rPr>
              <a:t> finché non si sono estinte, oltre che di specie </a:t>
            </a:r>
            <a:r>
              <a:rPr lang="it-IT" sz="1400" i="1" dirty="0">
                <a:latin typeface="Times New Roman" panose="02020603050405020304" pitchFamily="18" charset="0"/>
                <a:cs typeface="Times New Roman" panose="02020603050405020304" pitchFamily="18" charset="0"/>
              </a:rPr>
              <a:t>Homo</a:t>
            </a:r>
            <a:r>
              <a:rPr lang="it-IT" sz="1400" dirty="0">
                <a:latin typeface="Times New Roman" panose="02020603050405020304" pitchFamily="18" charset="0"/>
                <a:cs typeface="Times New Roman" panose="02020603050405020304" pitchFamily="18" charset="0"/>
              </a:rPr>
              <a:t> con i </a:t>
            </a:r>
            <a:r>
              <a:rPr lang="it-IT" sz="1400" i="1" dirty="0">
                <a:latin typeface="Times New Roman" panose="02020603050405020304" pitchFamily="18" charset="0"/>
                <a:cs typeface="Times New Roman" panose="02020603050405020304" pitchFamily="18" charset="0"/>
              </a:rPr>
              <a:t>sapiens</a:t>
            </a:r>
            <a:r>
              <a:rPr lang="it-IT" sz="1400" dirty="0">
                <a:latin typeface="Times New Roman" panose="02020603050405020304" pitchFamily="18" charset="0"/>
                <a:cs typeface="Times New Roman" panose="02020603050405020304" pitchFamily="18" charset="0"/>
              </a:rPr>
              <a:t> (presenti significativamente nei nostri genomi). I continui flussi migratori e scambi migratori “interni” della nostra specie hanno ridotto comunque le differenze fra tutti i gruppi e le popolazioni umane, anche dopo che l’evoluzione culturale ci ha differenziato. Col il lento progressivo diffondersi del modo di produzione agricolo nel Neolitico tutti questi processi hanno avuto una vistosa accelerazione, dal punto di vista della biologia degli ecosistemi sempre più segnata dalla </a:t>
            </a:r>
            <a:r>
              <a:rPr lang="it-IT" sz="1400" b="1" dirty="0">
                <a:latin typeface="Times New Roman" panose="02020603050405020304" pitchFamily="18" charset="0"/>
                <a:cs typeface="Times New Roman" panose="02020603050405020304" pitchFamily="18" charset="0"/>
              </a:rPr>
              <a:t>selezione </a:t>
            </a:r>
            <a:r>
              <a:rPr lang="it-IT" sz="1400" b="1" dirty="0" smtClean="0">
                <a:latin typeface="Times New Roman" panose="02020603050405020304" pitchFamily="18" charset="0"/>
                <a:cs typeface="Times New Roman" panose="02020603050405020304" pitchFamily="18" charset="0"/>
              </a:rPr>
              <a:t>«artificiale» </a:t>
            </a:r>
            <a:r>
              <a:rPr lang="it-IT" sz="1400" b="1" dirty="0">
                <a:latin typeface="Times New Roman" panose="02020603050405020304" pitchFamily="18" charset="0"/>
                <a:cs typeface="Times New Roman" panose="02020603050405020304" pitchFamily="18" charset="0"/>
              </a:rPr>
              <a:t>antropica</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migrabile</a:t>
            </a:r>
            <a:r>
              <a:rPr lang="it-IT" sz="1400" dirty="0">
                <a:latin typeface="Times New Roman" panose="02020603050405020304" pitchFamily="18" charset="0"/>
                <a:cs typeface="Times New Roman" panose="02020603050405020304" pitchFamily="18" charset="0"/>
              </a:rPr>
              <a:t>" ovunque, con la sperimentazione dei propri autodefiniti confini (linee o curve autolimitanti e superabili), come anche in forma non demica, attraverso il </a:t>
            </a:r>
            <a:r>
              <a:rPr lang="it-IT" sz="1400" b="1" dirty="0" err="1">
                <a:latin typeface="Times New Roman" panose="02020603050405020304" pitchFamily="18" charset="0"/>
                <a:cs typeface="Times New Roman" panose="02020603050405020304" pitchFamily="18" charset="0"/>
              </a:rPr>
              <a:t>meticciato</a:t>
            </a:r>
            <a:r>
              <a:rPr lang="it-IT" sz="1400" b="1" dirty="0">
                <a:latin typeface="Times New Roman" panose="02020603050405020304" pitchFamily="18" charset="0"/>
                <a:cs typeface="Times New Roman" panose="02020603050405020304" pitchFamily="18" charset="0"/>
              </a:rPr>
              <a:t> culturale</a:t>
            </a:r>
            <a:r>
              <a:rPr lang="it-IT" sz="1400" dirty="0">
                <a:latin typeface="Times New Roman" panose="02020603050405020304" pitchFamily="18" charset="0"/>
                <a:cs typeface="Times New Roman" panose="02020603050405020304" pitchFamily="18" charset="0"/>
              </a:rPr>
              <a:t>.</a:t>
            </a:r>
          </a:p>
          <a:p>
            <a:endParaRPr lang="it-IT" dirty="0"/>
          </a:p>
        </p:txBody>
      </p:sp>
      <p:sp>
        <p:nvSpPr>
          <p:cNvPr id="2" name="Segnaposto piè di pagina 1"/>
          <p:cNvSpPr>
            <a:spLocks noGrp="1"/>
          </p:cNvSpPr>
          <p:nvPr>
            <p:ph type="ftr" sz="quarter" idx="11"/>
          </p:nvPr>
        </p:nvSpPr>
        <p:spPr>
          <a:xfrm>
            <a:off x="35496" y="6356350"/>
            <a:ext cx="5984304" cy="457026"/>
          </a:xfrm>
        </p:spPr>
        <p:txBody>
          <a:bodyPr/>
          <a:lstStyle/>
          <a:p>
            <a:pPr>
              <a:defRPr/>
            </a:pPr>
            <a:r>
              <a:rPr lang="it-IT" sz="1000" dirty="0" smtClean="0"/>
              <a:t>Calzolaio 2019</a:t>
            </a:r>
            <a:endParaRPr lang="it-IT" sz="1000" dirty="0"/>
          </a:p>
        </p:txBody>
      </p:sp>
      <p:sp>
        <p:nvSpPr>
          <p:cNvPr id="3" name="Segnaposto numero diapositiva 2"/>
          <p:cNvSpPr>
            <a:spLocks noGrp="1"/>
          </p:cNvSpPr>
          <p:nvPr>
            <p:ph type="sldNum" sz="quarter" idx="12"/>
          </p:nvPr>
        </p:nvSpPr>
        <p:spPr/>
        <p:txBody>
          <a:bodyPr/>
          <a:lstStyle/>
          <a:p>
            <a:pPr>
              <a:defRPr/>
            </a:pPr>
            <a:fld id="{9FC68008-3DC7-441C-AD91-3FA4FC49AB5F}" type="slidenum">
              <a:rPr lang="it-IT" smtClean="0"/>
              <a:pPr>
                <a:defRPr/>
              </a:pPr>
              <a:t>27</a:t>
            </a:fld>
            <a:endParaRPr lang="it-IT"/>
          </a:p>
        </p:txBody>
      </p:sp>
    </p:spTree>
    <p:extLst>
      <p:ext uri="{BB962C8B-B14F-4D97-AF65-F5344CB8AC3E}">
        <p14:creationId xmlns:p14="http://schemas.microsoft.com/office/powerpoint/2010/main" val="427921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116633"/>
            <a:ext cx="9108504" cy="576064"/>
          </a:xfrm>
        </p:spPr>
        <p:txBody>
          <a:bodyPr/>
          <a:lstStyle/>
          <a:p>
            <a:r>
              <a:rPr lang="it-IT" sz="3200" b="1" dirty="0">
                <a:latin typeface="Times New Roman" panose="02020603050405020304" pitchFamily="18" charset="0"/>
                <a:cs typeface="Times New Roman" panose="02020603050405020304" pitchFamily="18" charset="0"/>
              </a:rPr>
              <a:t>Segue: … s</a:t>
            </a:r>
            <a:r>
              <a:rPr lang="it-IT" sz="3200" b="1" dirty="0" smtClean="0">
                <a:latin typeface="Times New Roman" panose="02020603050405020304" pitchFamily="18" charset="0"/>
                <a:cs typeface="Times New Roman" panose="02020603050405020304" pitchFamily="18" charset="0"/>
              </a:rPr>
              <a:t>iamo una specie meticcia</a:t>
            </a:r>
            <a:endParaRPr lang="it-IT" sz="3200" b="1" dirty="0">
              <a:latin typeface="Times New Roman" panose="02020603050405020304" pitchFamily="18" charset="0"/>
              <a:cs typeface="Times New Roman" panose="02020603050405020304" pitchFamily="18" charset="0"/>
            </a:endParaRPr>
          </a:p>
        </p:txBody>
      </p:sp>
      <p:sp>
        <p:nvSpPr>
          <p:cNvPr id="5" name="Segnaposto contenuto 4"/>
          <p:cNvSpPr>
            <a:spLocks noGrp="1"/>
          </p:cNvSpPr>
          <p:nvPr>
            <p:ph idx="1"/>
          </p:nvPr>
        </p:nvSpPr>
        <p:spPr>
          <a:xfrm>
            <a:off x="0" y="692697"/>
            <a:ext cx="9108504" cy="5832647"/>
          </a:xfrm>
        </p:spPr>
        <p:txBody>
          <a:bodyPr/>
          <a:lstStyle/>
          <a:p>
            <a:pPr algn="just"/>
            <a:r>
              <a:rPr lang="it-IT" sz="1400" dirty="0">
                <a:latin typeface="Times New Roman" panose="02020603050405020304" pitchFamily="18" charset="0"/>
                <a:cs typeface="Times New Roman" panose="02020603050405020304" pitchFamily="18" charset="0"/>
              </a:rPr>
              <a:t>Il </a:t>
            </a:r>
            <a:r>
              <a:rPr lang="it-IT" sz="1400" dirty="0" err="1">
                <a:latin typeface="Times New Roman" panose="02020603050405020304" pitchFamily="18" charset="0"/>
                <a:cs typeface="Times New Roman" panose="02020603050405020304" pitchFamily="18" charset="0"/>
              </a:rPr>
              <a:t>meticciato</a:t>
            </a:r>
            <a:r>
              <a:rPr lang="it-IT" sz="1400" dirty="0">
                <a:latin typeface="Times New Roman" panose="02020603050405020304" pitchFamily="18" charset="0"/>
                <a:cs typeface="Times New Roman" panose="02020603050405020304" pitchFamily="18" charset="0"/>
              </a:rPr>
              <a:t> diffuso, biologico e culturale, è stato un adattamento vantaggioso per la nostra specie da decine di migliaia di anni. I </a:t>
            </a:r>
            <a:r>
              <a:rPr lang="it-IT" sz="1400" b="1" dirty="0">
                <a:latin typeface="Times New Roman" panose="02020603050405020304" pitchFamily="18" charset="0"/>
                <a:cs typeface="Times New Roman" panose="02020603050405020304" pitchFamily="18" charset="0"/>
              </a:rPr>
              <a:t>primi </a:t>
            </a:r>
            <a:r>
              <a:rPr lang="it-IT" sz="1400" b="1" i="1" dirty="0">
                <a:latin typeface="Times New Roman" panose="02020603050405020304" pitchFamily="18" charset="0"/>
                <a:cs typeface="Times New Roman" panose="02020603050405020304" pitchFamily="18" charset="0"/>
              </a:rPr>
              <a:t>sapiens</a:t>
            </a:r>
            <a:r>
              <a:rPr lang="it-IT" sz="1400" b="1" dirty="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non erano meticci, come noto. Nel corso dell’evoluzione individui della specie hanno conosciuto l’ibridazione con altre specie umane, non è questo ad averci fatto diventare meticci, è ovvio (anche se ne portiamo traccia), tanto più che quelle specie sono estinte (e probabilmente l’estinzione l’abbiamo indotta noi</a:t>
            </a:r>
            <a:r>
              <a:rPr lang="it-IT" sz="1400" dirty="0" smtClean="0">
                <a:latin typeface="Times New Roman" panose="02020603050405020304" pitchFamily="18" charset="0"/>
                <a:cs typeface="Times New Roman" panose="02020603050405020304" pitchFamily="18" charset="0"/>
              </a:rPr>
              <a:t>). Quel </a:t>
            </a:r>
            <a:r>
              <a:rPr lang="it-IT" sz="1400" dirty="0">
                <a:latin typeface="Times New Roman" panose="02020603050405020304" pitchFamily="18" charset="0"/>
                <a:cs typeface="Times New Roman" panose="02020603050405020304" pitchFamily="18" charset="0"/>
              </a:rPr>
              <a:t>che appare certo è l’origine multipla dei geni di ogni individuo umano di oggi, molti luoghi diversi d’origine, ibridazioni e incroci. </a:t>
            </a:r>
            <a:r>
              <a:rPr lang="it-IT" sz="1400" dirty="0" smtClean="0">
                <a:latin typeface="Times New Roman" panose="02020603050405020304" pitchFamily="18" charset="0"/>
                <a:cs typeface="Times New Roman" panose="02020603050405020304" pitchFamily="18" charset="0"/>
              </a:rPr>
              <a:t>Noi </a:t>
            </a:r>
            <a:r>
              <a:rPr lang="it-IT" sz="1400" dirty="0">
                <a:latin typeface="Times New Roman" panose="02020603050405020304" pitchFamily="18" charset="0"/>
                <a:cs typeface="Times New Roman" panose="02020603050405020304" pitchFamily="18" charset="0"/>
              </a:rPr>
              <a:t>siamo divenuti tutti meticci per come la grande capacità di migrare ha rimescolato sopravvivenza e riproduzione. Non ci siamo distinti per razza, né sono </a:t>
            </a:r>
            <a:r>
              <a:rPr lang="it-IT" sz="1400" dirty="0" err="1">
                <a:latin typeface="Times New Roman" panose="02020603050405020304" pitchFamily="18" charset="0"/>
                <a:cs typeface="Times New Roman" panose="02020603050405020304" pitchFamily="18" charset="0"/>
              </a:rPr>
              <a:t>speciate</a:t>
            </a:r>
            <a:r>
              <a:rPr lang="it-IT" sz="1400" dirty="0">
                <a:latin typeface="Times New Roman" panose="02020603050405020304" pitchFamily="18" charset="0"/>
                <a:cs typeface="Times New Roman" panose="02020603050405020304" pitchFamily="18" charset="0"/>
              </a:rPr>
              <a:t> altre forme umane. </a:t>
            </a:r>
            <a:endParaRPr lang="it-IT" sz="1400" dirty="0" smtClean="0">
              <a:latin typeface="Times New Roman" panose="02020603050405020304" pitchFamily="18" charset="0"/>
              <a:cs typeface="Times New Roman" panose="02020603050405020304" pitchFamily="18" charset="0"/>
            </a:endParaRPr>
          </a:p>
          <a:p>
            <a:pPr algn="just"/>
            <a:r>
              <a:rPr lang="it-IT" sz="1400" dirty="0" smtClean="0">
                <a:latin typeface="Times New Roman" panose="02020603050405020304" pitchFamily="18" charset="0"/>
                <a:cs typeface="Times New Roman" panose="02020603050405020304" pitchFamily="18" charset="0"/>
              </a:rPr>
              <a:t>Come detto è opportuno differenziare </a:t>
            </a:r>
            <a:r>
              <a:rPr lang="it-IT" sz="1400" dirty="0">
                <a:latin typeface="Times New Roman" panose="02020603050405020304" pitchFamily="18" charset="0"/>
                <a:cs typeface="Times New Roman" panose="02020603050405020304" pitchFamily="18" charset="0"/>
              </a:rPr>
              <a:t>le </a:t>
            </a:r>
            <a:r>
              <a:rPr lang="it-IT" sz="1400" b="1" dirty="0">
                <a:latin typeface="Times New Roman" panose="02020603050405020304" pitchFamily="18" charset="0"/>
                <a:cs typeface="Times New Roman" panose="02020603050405020304" pitchFamily="18" charset="0"/>
              </a:rPr>
              <a:t>migrazioni paleolitiche </a:t>
            </a:r>
            <a:r>
              <a:rPr lang="it-IT" sz="1400" dirty="0">
                <a:latin typeface="Times New Roman" panose="02020603050405020304" pitchFamily="18" charset="0"/>
                <a:cs typeface="Times New Roman" panose="02020603050405020304" pitchFamily="18" charset="0"/>
              </a:rPr>
              <a:t>degli umani (anche dopo la presenza dei </a:t>
            </a:r>
            <a:r>
              <a:rPr lang="it-IT" sz="1400" i="1" dirty="0">
                <a:latin typeface="Times New Roman" panose="02020603050405020304" pitchFamily="18" charset="0"/>
                <a:cs typeface="Times New Roman" panose="02020603050405020304" pitchFamily="18" charset="0"/>
              </a:rPr>
              <a:t>sapiens</a:t>
            </a:r>
            <a:r>
              <a:rPr lang="it-IT" sz="1400" dirty="0">
                <a:latin typeface="Times New Roman" panose="02020603050405020304" pitchFamily="18" charset="0"/>
                <a:cs typeface="Times New Roman" panose="02020603050405020304" pitchFamily="18" charset="0"/>
              </a:rPr>
              <a:t>, anche dopo la solitudine dei </a:t>
            </a:r>
            <a:r>
              <a:rPr lang="it-IT" sz="1400" i="1" dirty="0">
                <a:latin typeface="Times New Roman" panose="02020603050405020304" pitchFamily="18" charset="0"/>
                <a:cs typeface="Times New Roman" panose="02020603050405020304" pitchFamily="18" charset="0"/>
              </a:rPr>
              <a:t>sapiens</a:t>
            </a:r>
            <a:r>
              <a:rPr lang="it-IT" sz="1400" dirty="0">
                <a:latin typeface="Times New Roman" panose="02020603050405020304" pitchFamily="18" charset="0"/>
                <a:cs typeface="Times New Roman" panose="02020603050405020304" pitchFamily="18" charset="0"/>
              </a:rPr>
              <a:t>, anche dopo la svolta dell’agricoltura egemone) dalle migrazioni avvenute dopo la diffusione sempre più estesa dei </a:t>
            </a:r>
            <a:r>
              <a:rPr lang="it-IT" sz="1400" i="1" dirty="0">
                <a:latin typeface="Times New Roman" panose="02020603050405020304" pitchFamily="18" charset="0"/>
                <a:cs typeface="Times New Roman" panose="02020603050405020304" pitchFamily="18" charset="0"/>
              </a:rPr>
              <a:t>sapiens</a:t>
            </a:r>
            <a:r>
              <a:rPr lang="it-IT" sz="1400" dirty="0">
                <a:latin typeface="Times New Roman" panose="02020603050405020304" pitchFamily="18" charset="0"/>
                <a:cs typeface="Times New Roman" panose="02020603050405020304" pitchFamily="18" charset="0"/>
              </a:rPr>
              <a:t> che </a:t>
            </a:r>
            <a:r>
              <a:rPr lang="it-IT" sz="1400" dirty="0" smtClean="0">
                <a:latin typeface="Times New Roman" panose="02020603050405020304" pitchFamily="18" charset="0"/>
                <a:cs typeface="Times New Roman" panose="02020603050405020304" pitchFamily="18" charset="0"/>
              </a:rPr>
              <a:t>coltivano e allevano stabilmente</a:t>
            </a:r>
            <a:r>
              <a:rPr lang="it-IT" sz="1400" dirty="0">
                <a:latin typeface="Times New Roman" panose="02020603050405020304" pitchFamily="18" charset="0"/>
                <a:cs typeface="Times New Roman" panose="02020603050405020304" pitchFamily="18" charset="0"/>
              </a:rPr>
              <a:t>, generazione dopo generazione, nello stesso habitat sempre più costruito artificialmente. Si tratta di uno snodo critico irrisolto per ogni teoria del migrare. Prima c’è una storia della specie e del suo areale, dopo c’è la storia di popoli situati in luoghi identificati. Sia prima che dopo noi parliamo di Africa e Levante, di Sahara e Giordano, di Sudafrica e Indonesia, dello stretto di Bering e di mar Mediterraneo e tuttavia la storia precedente non fa riferimento a popoli ma a gruppi di sapiens e si svolge in ecosistemi nominati come li chiamiamo oggi. La specie meticcia, insieme generalista e specialista, migra spesso in conseguenza a migrazioni di altri individui o gruppi umani, non solo in seguito al bisogno di ricongiungimento familiare.</a:t>
            </a:r>
          </a:p>
          <a:p>
            <a:pPr algn="just"/>
            <a:r>
              <a:rPr lang="it-IT" sz="1400" dirty="0">
                <a:latin typeface="Times New Roman" panose="02020603050405020304" pitchFamily="18" charset="0"/>
                <a:cs typeface="Times New Roman" panose="02020603050405020304" pitchFamily="18" charset="0"/>
              </a:rPr>
              <a:t>La </a:t>
            </a:r>
            <a:r>
              <a:rPr lang="it-IT" sz="1400" b="1" dirty="0">
                <a:latin typeface="Times New Roman" panose="02020603050405020304" pitchFamily="18" charset="0"/>
                <a:cs typeface="Times New Roman" panose="02020603050405020304" pitchFamily="18" charset="0"/>
              </a:rPr>
              <a:t>storia successiva </a:t>
            </a:r>
            <a:r>
              <a:rPr lang="it-IT" sz="1400" dirty="0">
                <a:latin typeface="Times New Roman" panose="02020603050405020304" pitchFamily="18" charset="0"/>
                <a:cs typeface="Times New Roman" panose="02020603050405020304" pitchFamily="18" charset="0"/>
              </a:rPr>
              <a:t>(sempre non lineare e non sincronica) ha identificazione dei luoghi, contabilità dei cittadini e misurazioni del tempo non dell’intera specie, di singoli popoli e spesso determinate solo da chi fra gli umani, fra i popoli, a quel dopo o dopo, ha vinto, vince. Se parliamo di </a:t>
            </a:r>
            <a:r>
              <a:rPr lang="it-IT" sz="1400" i="1" dirty="0">
                <a:latin typeface="Times New Roman" panose="02020603050405020304" pitchFamily="18" charset="0"/>
                <a:cs typeface="Times New Roman" panose="02020603050405020304" pitchFamily="18" charset="0"/>
              </a:rPr>
              <a:t>Mezzaluna Fertile</a:t>
            </a:r>
            <a:r>
              <a:rPr lang="it-IT" sz="1400" dirty="0">
                <a:latin typeface="Times New Roman" panose="02020603050405020304" pitchFamily="18" charset="0"/>
                <a:cs typeface="Times New Roman" panose="02020603050405020304" pitchFamily="18" charset="0"/>
              </a:rPr>
              <a:t> parliamo dei Sumeri (anche se non erano tutti quelli che abitavano lì). Inizia nei primi 3.500 anni a.C. la storia antica dei popoli nei “loro” luoghi o degli individui e gruppi emigrati da quelli e immigrati in altri luoghi. Poi ogni raggruppamento (anche politico) la fa iniziare come gli pare, certo. E la teoria del migrare s’impantana, manca addirittura la possibilità teorica di vedere le connessioni. </a:t>
            </a:r>
            <a:endParaRPr lang="it-IT" sz="1400" dirty="0" smtClean="0">
              <a:latin typeface="Times New Roman" panose="02020603050405020304" pitchFamily="18" charset="0"/>
              <a:cs typeface="Times New Roman" panose="02020603050405020304" pitchFamily="18" charset="0"/>
            </a:endParaRPr>
          </a:p>
          <a:p>
            <a:pPr algn="just"/>
            <a:r>
              <a:rPr lang="it-IT" sz="1400" dirty="0" smtClean="0">
                <a:latin typeface="Times New Roman" panose="02020603050405020304" pitchFamily="18" charset="0"/>
                <a:cs typeface="Times New Roman" panose="02020603050405020304" pitchFamily="18" charset="0"/>
              </a:rPr>
              <a:t>Certo </a:t>
            </a:r>
            <a:r>
              <a:rPr lang="it-IT" sz="1400" b="1" dirty="0" smtClean="0">
                <a:latin typeface="Times New Roman" panose="02020603050405020304" pitchFamily="18" charset="0"/>
                <a:cs typeface="Times New Roman" panose="02020603050405020304" pitchFamily="18" charset="0"/>
              </a:rPr>
              <a:t>migranti e profughi </a:t>
            </a:r>
            <a:r>
              <a:rPr lang="it-IT" sz="1400" dirty="0" smtClean="0">
                <a:latin typeface="Times New Roman" panose="02020603050405020304" pitchFamily="18" charset="0"/>
                <a:cs typeface="Times New Roman" panose="02020603050405020304" pitchFamily="18" charset="0"/>
              </a:rPr>
              <a:t>(migranti forzati) sono esistiti fin dall’inizio, forse in proporzioni molto diverse, per decine di migliaia di anni molti di più i profughi (per il clima e i conflitti), sempre dovendo un poco ragionare sulla capacità di migrare (degli individui, dei gruppi, della specie) e con un parziale limitato (seppur crescente) grado di libertà effettiva, oggi con maggiori responsabilità umane anche per larga parte dei migranti forzati a causa dei cambiamenti climatici.</a:t>
            </a:r>
            <a:endParaRPr lang="it-IT" dirty="0"/>
          </a:p>
        </p:txBody>
      </p:sp>
      <p:sp>
        <p:nvSpPr>
          <p:cNvPr id="2" name="Segnaposto piè di pagina 1"/>
          <p:cNvSpPr>
            <a:spLocks noGrp="1"/>
          </p:cNvSpPr>
          <p:nvPr>
            <p:ph type="ftr" sz="quarter" idx="11"/>
          </p:nvPr>
        </p:nvSpPr>
        <p:spPr>
          <a:xfrm>
            <a:off x="35496" y="6356350"/>
            <a:ext cx="5984304" cy="457026"/>
          </a:xfrm>
        </p:spPr>
        <p:txBody>
          <a:bodyPr/>
          <a:lstStyle/>
          <a:p>
            <a:pPr>
              <a:defRPr/>
            </a:pPr>
            <a:r>
              <a:rPr lang="it-IT" sz="1000" dirty="0" smtClean="0"/>
              <a:t>Calzolaio 2019</a:t>
            </a:r>
            <a:endParaRPr lang="it-IT" sz="1000" dirty="0"/>
          </a:p>
        </p:txBody>
      </p:sp>
      <p:sp>
        <p:nvSpPr>
          <p:cNvPr id="3" name="Segnaposto numero diapositiva 2"/>
          <p:cNvSpPr>
            <a:spLocks noGrp="1"/>
          </p:cNvSpPr>
          <p:nvPr>
            <p:ph type="sldNum" sz="quarter" idx="12"/>
          </p:nvPr>
        </p:nvSpPr>
        <p:spPr/>
        <p:txBody>
          <a:bodyPr/>
          <a:lstStyle/>
          <a:p>
            <a:pPr>
              <a:defRPr/>
            </a:pPr>
            <a:fld id="{9FC68008-3DC7-441C-AD91-3FA4FC49AB5F}" type="slidenum">
              <a:rPr lang="it-IT" smtClean="0"/>
              <a:pPr>
                <a:defRPr/>
              </a:pPr>
              <a:t>28</a:t>
            </a:fld>
            <a:endParaRPr lang="it-IT"/>
          </a:p>
        </p:txBody>
      </p:sp>
    </p:spTree>
    <p:extLst>
      <p:ext uri="{BB962C8B-B14F-4D97-AF65-F5344CB8AC3E}">
        <p14:creationId xmlns:p14="http://schemas.microsoft.com/office/powerpoint/2010/main" val="33120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lstStyle/>
          <a:p>
            <a:r>
              <a:rPr lang="it-IT" sz="2800" b="1" dirty="0" smtClean="0">
                <a:latin typeface="Times New Roman" panose="02020603050405020304" pitchFamily="18" charset="0"/>
                <a:cs typeface="Times New Roman" panose="02020603050405020304" pitchFamily="18" charset="0"/>
              </a:rPr>
              <a:t>In una prospettiva evoluzionistica</a:t>
            </a:r>
            <a:r>
              <a:rPr lang="it-IT" sz="1600" b="1" dirty="0" smtClean="0">
                <a:latin typeface="Times New Roman" panose="02020603050405020304" pitchFamily="18" charset="0"/>
                <a:cs typeface="Times New Roman" panose="02020603050405020304" pitchFamily="18" charset="0"/>
              </a:rPr>
              <a:t>,</a:t>
            </a:r>
            <a:r>
              <a:rPr lang="it-IT" sz="2800" b="1" dirty="0" smtClean="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visto che siamo esseri umani sapienti sociali:</a:t>
            </a:r>
            <a:endParaRPr lang="it-IT" sz="28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980728"/>
            <a:ext cx="9144000" cy="5688632"/>
          </a:xfrm>
        </p:spPr>
        <p:txBody>
          <a:bodyPr/>
          <a:lstStyle/>
          <a:p>
            <a:pPr algn="just"/>
            <a:r>
              <a:rPr lang="it-IT" sz="1800" dirty="0" smtClean="0"/>
              <a:t>Il </a:t>
            </a:r>
            <a:r>
              <a:rPr lang="it-IT" sz="1800" b="1" dirty="0" smtClean="0"/>
              <a:t>diritto di restare </a:t>
            </a:r>
            <a:r>
              <a:rPr lang="it-IT" sz="1800" dirty="0" smtClean="0"/>
              <a:t>(entro i propri CONFINI) è un diritto universale garantito a ogni essere umano, sempre e ovunque</a:t>
            </a:r>
          </a:p>
          <a:p>
            <a:pPr algn="just"/>
            <a:r>
              <a:rPr lang="it-IT" sz="1800" dirty="0" smtClean="0"/>
              <a:t>Conseguentemente possono essere definite o precisate norme internazionali e nazionali contro ogni tipo delle </a:t>
            </a:r>
            <a:r>
              <a:rPr lang="it-IT" sz="1800" b="1" dirty="0" smtClean="0"/>
              <a:t>migrazioni forzate </a:t>
            </a:r>
            <a:r>
              <a:rPr lang="it-IT" sz="1200" dirty="0" smtClean="0"/>
              <a:t>(questo è aiutarli a casa loro, non costringerli a fuggire!)</a:t>
            </a:r>
            <a:endParaRPr lang="it-IT" sz="1800" dirty="0" smtClean="0"/>
          </a:p>
          <a:p>
            <a:pPr algn="just"/>
            <a:r>
              <a:rPr lang="it-IT" sz="1800" dirty="0" smtClean="0"/>
              <a:t>All’interno di popolazioni ove è garantito il diritto di restare, la </a:t>
            </a:r>
            <a:r>
              <a:rPr lang="it-IT" sz="1800" b="1" dirty="0" smtClean="0"/>
              <a:t>libertà di migrare </a:t>
            </a:r>
            <a:r>
              <a:rPr lang="it-IT" sz="1800" dirty="0" smtClean="0"/>
              <a:t>la esercita una minoranza</a:t>
            </a:r>
          </a:p>
          <a:p>
            <a:pPr algn="just"/>
            <a:r>
              <a:rPr lang="it-IT" sz="1800" dirty="0" smtClean="0"/>
              <a:t>I pochi individui che esercitano la libertà e hanno la </a:t>
            </a:r>
            <a:r>
              <a:rPr lang="it-IT" sz="1800" b="1" dirty="0" smtClean="0"/>
              <a:t>capacità di migrare </a:t>
            </a:r>
            <a:r>
              <a:rPr lang="it-IT" sz="1800" dirty="0" smtClean="0"/>
              <a:t>offrono e ricevono all’interno delle popolazioni dove arrivano e che li accolgono</a:t>
            </a:r>
          </a:p>
          <a:p>
            <a:pPr algn="just"/>
            <a:r>
              <a:rPr lang="it-IT" sz="1800" dirty="0" smtClean="0"/>
              <a:t>Arriveranno ancora anche migranti forzati (</a:t>
            </a:r>
            <a:r>
              <a:rPr lang="it-IT" sz="1800" b="1" dirty="0" smtClean="0"/>
              <a:t>profughi</a:t>
            </a:r>
            <a:r>
              <a:rPr lang="it-IT" sz="1800" dirty="0" smtClean="0"/>
              <a:t>), individui in fuga (attraverso precarie USCITE DI EMERGENZA) meritevoli sempre di cura e assistenza</a:t>
            </a:r>
          </a:p>
          <a:p>
            <a:pPr algn="just"/>
            <a:r>
              <a:rPr lang="it-IT" sz="1800" dirty="0" smtClean="0"/>
              <a:t>Una parte dei profughi può ricevere lo </a:t>
            </a:r>
            <a:r>
              <a:rPr lang="it-IT" sz="1800" b="1" dirty="0" smtClean="0"/>
              <a:t>status di rifugiato</a:t>
            </a:r>
            <a:r>
              <a:rPr lang="it-IT" sz="1800" dirty="0" smtClean="0"/>
              <a:t> sulla base delle attuali norme internazionali, occorre favorire il più rapido superamento di quello status</a:t>
            </a:r>
          </a:p>
          <a:p>
            <a:pPr algn="just"/>
            <a:r>
              <a:rPr lang="it-IT" sz="1800" dirty="0" smtClean="0"/>
              <a:t>Una parte dei profughi potrebbe ricevere uno status di </a:t>
            </a:r>
            <a:r>
              <a:rPr lang="it-IT" sz="1800" b="1" dirty="0" smtClean="0"/>
              <a:t>rifugiato climatico </a:t>
            </a:r>
            <a:r>
              <a:rPr lang="it-IT" sz="1800" dirty="0" smtClean="0"/>
              <a:t>ancora da definire con norme internazionali (che aiutino anche a prevenire)</a:t>
            </a:r>
          </a:p>
          <a:p>
            <a:pPr algn="just"/>
            <a:r>
              <a:rPr lang="it-IT" sz="1800" dirty="0" smtClean="0"/>
              <a:t>Non hanno alcun senso giuridico, statistico, sociologico, politico </a:t>
            </a:r>
            <a:r>
              <a:rPr lang="it-IT" sz="1800" b="1" dirty="0" smtClean="0"/>
              <a:t>termini </a:t>
            </a:r>
            <a:r>
              <a:rPr lang="it-IT" sz="1800" dirty="0" smtClean="0"/>
              <a:t>come «clandestino» o «migrante economico» </a:t>
            </a:r>
            <a:r>
              <a:rPr lang="it-IT" sz="1200" dirty="0" smtClean="0"/>
              <a:t>(lo straniero che arriva va messo alla prova della nuova convivenza!)</a:t>
            </a:r>
            <a:endParaRPr lang="it-IT" sz="1800" dirty="0" smtClean="0"/>
          </a:p>
          <a:p>
            <a:pPr algn="just"/>
            <a:r>
              <a:rPr lang="it-IT" sz="1800" dirty="0" smtClean="0"/>
              <a:t>Le migrazioni umane sono ormai sempre ambientali ed economiche</a:t>
            </a:r>
          </a:p>
          <a:p>
            <a:pPr algn="just"/>
            <a:r>
              <a:rPr lang="it-IT" sz="1800" dirty="0" smtClean="0"/>
              <a:t>Tantissime altre specie migrano connesse al nostro migrare</a:t>
            </a:r>
          </a:p>
          <a:p>
            <a:endParaRPr lang="it-IT" sz="1600" dirty="0" smtClean="0"/>
          </a:p>
          <a:p>
            <a:endParaRPr lang="it-IT" sz="1600" dirty="0"/>
          </a:p>
        </p:txBody>
      </p:sp>
      <p:sp>
        <p:nvSpPr>
          <p:cNvPr id="5" name="Segnaposto piè di pagina 4"/>
          <p:cNvSpPr>
            <a:spLocks noGrp="1"/>
          </p:cNvSpPr>
          <p:nvPr>
            <p:ph type="ftr" sz="quarter" idx="11"/>
          </p:nvPr>
        </p:nvSpPr>
        <p:spPr>
          <a:xfrm>
            <a:off x="35496" y="6453336"/>
            <a:ext cx="5984304" cy="360040"/>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29</a:t>
            </a:fld>
            <a:endParaRPr lang="it-IT"/>
          </a:p>
        </p:txBody>
      </p:sp>
    </p:spTree>
    <p:extLst>
      <p:ext uri="{BB962C8B-B14F-4D97-AF65-F5344CB8AC3E}">
        <p14:creationId xmlns:p14="http://schemas.microsoft.com/office/powerpoint/2010/main" val="188531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648072"/>
          </a:xfrm>
        </p:spPr>
        <p:txBody>
          <a:bodyPr/>
          <a:lstStyle/>
          <a:p>
            <a:r>
              <a:rPr lang="it-IT" sz="3600" b="1" dirty="0" smtClean="0">
                <a:latin typeface="Times New Roman" panose="02020603050405020304" pitchFamily="18" charset="0"/>
                <a:cs typeface="Times New Roman" panose="02020603050405020304" pitchFamily="18" charset="0"/>
              </a:rPr>
              <a:t>Cambiamenti climatici antropici e migrazioni</a:t>
            </a:r>
            <a:endParaRPr lang="it-IT" sz="36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79512" y="1268760"/>
            <a:ext cx="8964488" cy="5452715"/>
          </a:xfrm>
        </p:spPr>
        <p:txBody>
          <a:bodyPr/>
          <a:lstStyle/>
          <a:p>
            <a:pPr algn="just"/>
            <a:r>
              <a:rPr lang="it-IT" sz="2200" dirty="0">
                <a:latin typeface="Times New Roman" panose="02020603050405020304" pitchFamily="18" charset="0"/>
                <a:cs typeface="Times New Roman" panose="02020603050405020304" pitchFamily="18" charset="0"/>
              </a:rPr>
              <a:t>Quando inizia la contabilità di crediti e debiti dell’</a:t>
            </a:r>
            <a:r>
              <a:rPr lang="it-IT" sz="2200" b="1" dirty="0">
                <a:latin typeface="Times New Roman" panose="02020603050405020304" pitchFamily="18" charset="0"/>
                <a:cs typeface="Times New Roman" panose="02020603050405020304" pitchFamily="18" charset="0"/>
              </a:rPr>
              <a:t>impronta umana </a:t>
            </a:r>
            <a:r>
              <a:rPr lang="it-IT" sz="2200" dirty="0">
                <a:latin typeface="Times New Roman" panose="02020603050405020304" pitchFamily="18" charset="0"/>
                <a:cs typeface="Times New Roman" panose="02020603050405020304" pitchFamily="18" charset="0"/>
              </a:rPr>
              <a:t>nell’evoluzione di suoli e acque della Terra? E nel negoziato climatico? Il binomio naturale-artificiale non indica due opposti</a:t>
            </a:r>
            <a:r>
              <a:rPr lang="it-IT" sz="2200" dirty="0" smtClean="0">
                <a:latin typeface="Times New Roman" panose="02020603050405020304" pitchFamily="18" charset="0"/>
                <a:cs typeface="Times New Roman" panose="02020603050405020304" pitchFamily="18" charset="0"/>
              </a:rPr>
              <a:t>.</a:t>
            </a:r>
          </a:p>
          <a:p>
            <a:pPr algn="just"/>
            <a:r>
              <a:rPr lang="it-IT" sz="2200" dirty="0" smtClean="0">
                <a:latin typeface="Times New Roman" panose="02020603050405020304" pitchFamily="18" charset="0"/>
                <a:cs typeface="Times New Roman" panose="02020603050405020304" pitchFamily="18" charset="0"/>
              </a:rPr>
              <a:t>Le specie sono espressione e forza di natura. La specie umana è divenuta in modo crescente una grande forza della natura capace di cambiare anche il clima. </a:t>
            </a:r>
            <a:endParaRPr lang="it-IT" sz="220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La coltivazione e l’allevamento di specie </a:t>
            </a:r>
            <a:r>
              <a:rPr lang="it-IT" sz="2200" dirty="0">
                <a:latin typeface="Times New Roman" panose="02020603050405020304" pitchFamily="18" charset="0"/>
                <a:cs typeface="Times New Roman" panose="02020603050405020304" pitchFamily="18" charset="0"/>
              </a:rPr>
              <a:t>(non umane) hanno gran peso nella vita alimentare, stanziale e riproduttiva della nostra specie. E sulla vita di quasi ogni specie di ogni ecosistema agricolo.</a:t>
            </a:r>
          </a:p>
          <a:p>
            <a:pPr algn="just"/>
            <a:r>
              <a:rPr lang="it-IT" sz="2200" dirty="0" smtClean="0">
                <a:latin typeface="Times New Roman" panose="02020603050405020304" pitchFamily="18" charset="0"/>
                <a:cs typeface="Times New Roman" panose="02020603050405020304" pitchFamily="18" charset="0"/>
              </a:rPr>
              <a:t>Per i vari usi agricoli del suolo le </a:t>
            </a:r>
            <a:r>
              <a:rPr lang="it-IT" sz="2200" b="1" dirty="0" smtClean="0">
                <a:latin typeface="Times New Roman" panose="02020603050405020304" pitchFamily="18" charset="0"/>
                <a:cs typeface="Times New Roman" panose="02020603050405020304" pitchFamily="18" charset="0"/>
              </a:rPr>
              <a:t>emissioni</a:t>
            </a:r>
            <a:r>
              <a:rPr lang="it-IT" sz="2200" dirty="0" smtClean="0">
                <a:latin typeface="Times New Roman" panose="02020603050405020304" pitchFamily="18" charset="0"/>
                <a:cs typeface="Times New Roman" panose="02020603050405020304" pitchFamily="18" charset="0"/>
              </a:rPr>
              <a:t> di origine antropica sono connesse a quelle «</a:t>
            </a:r>
            <a:r>
              <a:rPr lang="it-IT" sz="2200" b="1" dirty="0" smtClean="0">
                <a:latin typeface="Times New Roman" panose="02020603050405020304" pitchFamily="18" charset="0"/>
                <a:cs typeface="Times New Roman" panose="02020603050405020304" pitchFamily="18" charset="0"/>
              </a:rPr>
              <a:t>naturali»</a:t>
            </a:r>
            <a:r>
              <a:rPr lang="it-IT" sz="2200" dirty="0" smtClean="0">
                <a:latin typeface="Times New Roman" panose="02020603050405020304" pitchFamily="18" charset="0"/>
                <a:cs typeface="Times New Roman" panose="02020603050405020304" pitchFamily="18" charset="0"/>
              </a:rPr>
              <a:t> (il ciclo del </a:t>
            </a:r>
            <a:r>
              <a:rPr lang="it-IT" sz="2200" i="1" dirty="0" smtClean="0">
                <a:latin typeface="Times New Roman" panose="02020603050405020304" pitchFamily="18" charset="0"/>
                <a:cs typeface="Times New Roman" panose="02020603050405020304" pitchFamily="18" charset="0"/>
              </a:rPr>
              <a:t>carbonio</a:t>
            </a:r>
            <a:r>
              <a:rPr lang="it-IT" sz="2200" dirty="0" smtClean="0">
                <a:latin typeface="Times New Roman" panose="02020603050405020304" pitchFamily="18" charset="0"/>
                <a:cs typeface="Times New Roman" panose="02020603050405020304" pitchFamily="18" charset="0"/>
              </a:rPr>
              <a:t>).</a:t>
            </a:r>
          </a:p>
          <a:p>
            <a:pPr algn="just"/>
            <a:r>
              <a:rPr lang="it-IT" sz="2200" dirty="0" smtClean="0">
                <a:latin typeface="Times New Roman" panose="02020603050405020304" pitchFamily="18" charset="0"/>
                <a:cs typeface="Times New Roman" panose="02020603050405020304" pitchFamily="18" charset="0"/>
              </a:rPr>
              <a:t>La questione dell’</a:t>
            </a:r>
            <a:r>
              <a:rPr lang="it-IT" sz="2200" dirty="0" err="1" smtClean="0">
                <a:latin typeface="Times New Roman" panose="02020603050405020304" pitchFamily="18" charset="0"/>
                <a:cs typeface="Times New Roman" panose="02020603050405020304" pitchFamily="18" charset="0"/>
              </a:rPr>
              <a:t>Antropocene</a:t>
            </a:r>
            <a:r>
              <a:rPr lang="it-IT" sz="2200" dirty="0" smtClean="0">
                <a:latin typeface="Times New Roman" panose="02020603050405020304" pitchFamily="18" charset="0"/>
                <a:cs typeface="Times New Roman" panose="02020603050405020304" pitchFamily="18" charset="0"/>
              </a:rPr>
              <a:t> (da circa 10000 anni fa, 1492, 1610, 1786, secondo dopoguerra)</a:t>
            </a:r>
          </a:p>
        </p:txBody>
      </p:sp>
      <p:sp>
        <p:nvSpPr>
          <p:cNvPr id="4" name="Segnaposto piè di pagina 3"/>
          <p:cNvSpPr>
            <a:spLocks noGrp="1"/>
          </p:cNvSpPr>
          <p:nvPr>
            <p:ph type="ftr" sz="quarter" idx="11"/>
          </p:nvPr>
        </p:nvSpPr>
        <p:spPr>
          <a:xfrm>
            <a:off x="179512" y="6356350"/>
            <a:ext cx="5840288" cy="501650"/>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a:t>
            </a:fld>
            <a:endParaRPr lang="it-IT" dirty="0"/>
          </a:p>
        </p:txBody>
      </p:sp>
    </p:spTree>
    <p:extLst>
      <p:ext uri="{BB962C8B-B14F-4D97-AF65-F5344CB8AC3E}">
        <p14:creationId xmlns:p14="http://schemas.microsoft.com/office/powerpoint/2010/main" val="38661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9108504" cy="692696"/>
          </a:xfrm>
        </p:spPr>
        <p:txBody>
          <a:bodyPr/>
          <a:lstStyle/>
          <a:p>
            <a:r>
              <a:rPr lang="it-IT" sz="2800" b="1" dirty="0" smtClean="0">
                <a:latin typeface="Times New Roman" panose="02020603050405020304" pitchFamily="18" charset="0"/>
                <a:cs typeface="Times New Roman" panose="02020603050405020304" pitchFamily="18" charset="0"/>
              </a:rPr>
              <a:t>Migranti e profughi</a:t>
            </a:r>
            <a:endParaRPr lang="it-IT" sz="2800" b="1" dirty="0">
              <a:latin typeface="Times New Roman" panose="02020603050405020304" pitchFamily="18" charset="0"/>
              <a:cs typeface="Times New Roman" panose="02020603050405020304" pitchFamily="18" charset="0"/>
            </a:endParaRPr>
          </a:p>
        </p:txBody>
      </p:sp>
      <p:sp>
        <p:nvSpPr>
          <p:cNvPr id="5" name="Segnaposto contenuto 4"/>
          <p:cNvSpPr>
            <a:spLocks noGrp="1"/>
          </p:cNvSpPr>
          <p:nvPr>
            <p:ph idx="1"/>
          </p:nvPr>
        </p:nvSpPr>
        <p:spPr>
          <a:xfrm>
            <a:off x="0" y="836712"/>
            <a:ext cx="9108504" cy="5688632"/>
          </a:xfrm>
        </p:spPr>
        <p:txBody>
          <a:bodyPr/>
          <a:lstStyle/>
          <a:p>
            <a:pPr algn="just"/>
            <a:r>
              <a:rPr lang="it-IT" sz="1800" dirty="0" smtClean="0">
                <a:latin typeface="Times New Roman" panose="02020603050405020304" pitchFamily="18" charset="0"/>
                <a:cs typeface="Times New Roman" panose="02020603050405020304" pitchFamily="18" charset="0"/>
              </a:rPr>
              <a:t>Nelle </a:t>
            </a:r>
            <a:r>
              <a:rPr lang="it-IT" sz="1800" dirty="0" smtClean="0">
                <a:solidFill>
                  <a:srgbClr val="FF0000"/>
                </a:solidFill>
                <a:latin typeface="Times New Roman" panose="02020603050405020304" pitchFamily="18" charset="0"/>
                <a:cs typeface="Times New Roman" panose="02020603050405020304" pitchFamily="18" charset="0"/>
              </a:rPr>
              <a:t>definizioni contemporanee </a:t>
            </a:r>
            <a:r>
              <a:rPr lang="it-IT" sz="1800" dirty="0" smtClean="0">
                <a:latin typeface="Times New Roman" panose="02020603050405020304" pitchFamily="18" charset="0"/>
                <a:cs typeface="Times New Roman" panose="02020603050405020304" pitchFamily="18" charset="0"/>
              </a:rPr>
              <a:t>sono </a:t>
            </a:r>
            <a:r>
              <a:rPr lang="it-IT" sz="1800" dirty="0">
                <a:latin typeface="Times New Roman" panose="02020603050405020304" pitchFamily="18" charset="0"/>
                <a:cs typeface="Times New Roman" panose="02020603050405020304" pitchFamily="18" charset="0"/>
              </a:rPr>
              <a:t>“migranti” coloro che hanno cambiato Stato di residenza da almeno un anno. I “profughi” sono alcuni dei migranti, quelli costretti a spostarsi o emigrare da dove vivevano per cause indipendenti dalla loro volontà o scelta. Molti profughi non superano i confini del proprio Stato. Alcuni dei profughi (riescano o meno ad arrivare in un altro Stato) possono diventare “rifugiati”, ovvero acquisire lo status di </a:t>
            </a:r>
            <a:r>
              <a:rPr lang="it-IT" sz="1800" i="1" dirty="0" err="1">
                <a:latin typeface="Times New Roman" panose="02020603050405020304" pitchFamily="18" charset="0"/>
                <a:cs typeface="Times New Roman" panose="02020603050405020304" pitchFamily="18" charset="0"/>
              </a:rPr>
              <a:t>refugee</a:t>
            </a:r>
            <a:r>
              <a:rPr lang="it-IT" sz="1800" dirty="0">
                <a:latin typeface="Times New Roman" panose="02020603050405020304" pitchFamily="18" charset="0"/>
                <a:cs typeface="Times New Roman" panose="02020603050405020304" pitchFamily="18" charset="0"/>
              </a:rPr>
              <a:t>, se chiedono asilo per specifiche cause definite dal diritto internazionale in un elenco chiuso: discriminazioni politiche, persecuzioni personali (razza, religione, identità sessuale), guerre civili.</a:t>
            </a:r>
          </a:p>
          <a:p>
            <a:pPr algn="just"/>
            <a:r>
              <a:rPr lang="it-IT" sz="1800" dirty="0">
                <a:latin typeface="Times New Roman" panose="02020603050405020304" pitchFamily="18" charset="0"/>
                <a:cs typeface="Times New Roman" panose="02020603050405020304" pitchFamily="18" charset="0"/>
              </a:rPr>
              <a:t>Chi migra, che sia in fuga </a:t>
            </a:r>
            <a:r>
              <a:rPr lang="it-IT" sz="1800" dirty="0" smtClean="0">
                <a:latin typeface="Times New Roman" panose="02020603050405020304" pitchFamily="18" charset="0"/>
                <a:cs typeface="Times New Roman" panose="02020603050405020304" pitchFamily="18" charset="0"/>
              </a:rPr>
              <a:t>(ammesso che trovi una via di fuga e non muoia prima) e </a:t>
            </a:r>
            <a:r>
              <a:rPr lang="it-IT" sz="1800" dirty="0">
                <a:latin typeface="Times New Roman" panose="02020603050405020304" pitchFamily="18" charset="0"/>
                <a:cs typeface="Times New Roman" panose="02020603050405020304" pitchFamily="18" charset="0"/>
              </a:rPr>
              <a:t>dunque forzato (profugo) o abbia avuto un maggior grado di libertà, è comunque </a:t>
            </a:r>
            <a:r>
              <a:rPr lang="it-IT" sz="1800" dirty="0">
                <a:solidFill>
                  <a:srgbClr val="FF0000"/>
                </a:solidFill>
                <a:latin typeface="Times New Roman" panose="02020603050405020304" pitchFamily="18" charset="0"/>
                <a:cs typeface="Times New Roman" panose="02020603050405020304" pitchFamily="18" charset="0"/>
              </a:rPr>
              <a:t>un migrante ambientale ed economico</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Da sempre ovunque ha un impatto sulla storia e la geografia degli ecosistemi che lascia, che attraversa, dove arriva. Anche da prima che esistessero cammini tracciati, confini, luoghi già antropizzati, dunque da molto tempo, almeno dall’</a:t>
            </a:r>
            <a:r>
              <a:rPr lang="it-IT" sz="1800" b="1" i="1" dirty="0">
                <a:latin typeface="Times New Roman" panose="02020603050405020304" pitchFamily="18" charset="0"/>
                <a:cs typeface="Times New Roman" panose="02020603050405020304" pitchFamily="18" charset="0"/>
              </a:rPr>
              <a:t>Olocene-Neolitico</a:t>
            </a:r>
            <a:r>
              <a:rPr lang="it-IT" sz="1800" b="1" dirty="0">
                <a:latin typeface="Times New Roman" panose="02020603050405020304" pitchFamily="18" charset="0"/>
                <a:cs typeface="Times New Roman" panose="02020603050405020304" pitchFamily="18" charset="0"/>
              </a:rPr>
              <a:t>, lasciamo un’impronta umana dovunque siamo residenti, poi ovunque ci spostiamo, emigranti e immigrati. E l’impronta è sia ambientale-ecologica che sociale-economica. </a:t>
            </a:r>
            <a:endParaRPr lang="it-IT" sz="1800" b="1" dirty="0" smtClean="0">
              <a:latin typeface="Times New Roman" panose="02020603050405020304" pitchFamily="18" charset="0"/>
              <a:cs typeface="Times New Roman" panose="02020603050405020304" pitchFamily="18" charset="0"/>
            </a:endParaRPr>
          </a:p>
          <a:p>
            <a:pPr algn="just"/>
            <a:r>
              <a:rPr lang="it-IT" sz="1800" dirty="0" smtClean="0">
                <a:solidFill>
                  <a:srgbClr val="FF0000"/>
                </a:solidFill>
                <a:latin typeface="Times New Roman" panose="02020603050405020304" pitchFamily="18" charset="0"/>
                <a:cs typeface="Times New Roman" panose="02020603050405020304" pitchFamily="18" charset="0"/>
                <a:hlinkClick r:id="rId2"/>
              </a:rPr>
              <a:t>Cfr. </a:t>
            </a:r>
            <a:r>
              <a:rPr lang="it-IT" sz="18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https</a:t>
            </a:r>
            <a:r>
              <a:rPr lang="it-IT" sz="1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://refugeesmigrants.un.org/migration-compact</a:t>
            </a:r>
            <a:r>
              <a:rPr lang="it-IT" sz="1800" dirty="0">
                <a:solidFill>
                  <a:srgbClr val="FF0000"/>
                </a:solidFill>
                <a:latin typeface="Times New Roman" panose="02020603050405020304" pitchFamily="18" charset="0"/>
                <a:cs typeface="Times New Roman" panose="02020603050405020304" pitchFamily="18" charset="0"/>
              </a:rPr>
              <a:t>; dati complessivi e specifici, aggiornati di continuo, si trovano sul sito </a:t>
            </a:r>
            <a:r>
              <a:rPr lang="it-IT" sz="1800" dirty="0" err="1">
                <a:solidFill>
                  <a:srgbClr val="FF0000"/>
                </a:solidFill>
                <a:latin typeface="Times New Roman" panose="02020603050405020304" pitchFamily="18" charset="0"/>
                <a:cs typeface="Times New Roman" panose="02020603050405020304" pitchFamily="18" charset="0"/>
              </a:rPr>
              <a:t>Iom</a:t>
            </a:r>
            <a:r>
              <a:rPr lang="it-IT" sz="1800" dirty="0">
                <a:solidFill>
                  <a:srgbClr val="FF0000"/>
                </a:solidFill>
                <a:latin typeface="Times New Roman" panose="02020603050405020304" pitchFamily="18" charset="0"/>
                <a:cs typeface="Times New Roman" panose="02020603050405020304" pitchFamily="18" charset="0"/>
              </a:rPr>
              <a:t>: </a:t>
            </a:r>
            <a:r>
              <a:rPr lang="it-IT" sz="1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https://www.iom.int/</a:t>
            </a:r>
            <a:r>
              <a:rPr lang="it-IT"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800" dirty="0">
                <a:solidFill>
                  <a:srgbClr val="FF0000"/>
                </a:solidFill>
                <a:latin typeface="Times New Roman" panose="02020603050405020304" pitchFamily="18" charset="0"/>
                <a:cs typeface="Times New Roman" panose="02020603050405020304" pitchFamily="18" charset="0"/>
              </a:rPr>
              <a:t>dei </a:t>
            </a:r>
            <a:r>
              <a:rPr lang="it-IT" sz="1800" i="1" dirty="0" err="1">
                <a:solidFill>
                  <a:srgbClr val="FF0000"/>
                </a:solidFill>
                <a:latin typeface="Times New Roman" panose="02020603050405020304" pitchFamily="18" charset="0"/>
                <a:cs typeface="Times New Roman" panose="02020603050405020304" pitchFamily="18" charset="0"/>
              </a:rPr>
              <a:t>Refugees</a:t>
            </a:r>
            <a:r>
              <a:rPr lang="it-IT" sz="1800" dirty="0">
                <a:solidFill>
                  <a:srgbClr val="FF0000"/>
                </a:solidFill>
                <a:latin typeface="Times New Roman" panose="02020603050405020304" pitchFamily="18" charset="0"/>
                <a:cs typeface="Times New Roman" panose="02020603050405020304" pitchFamily="18" charset="0"/>
              </a:rPr>
              <a:t> si occupa l’</a:t>
            </a:r>
            <a:r>
              <a:rPr lang="it-IT" sz="1800" dirty="0" err="1">
                <a:solidFill>
                  <a:srgbClr val="FF0000"/>
                </a:solidFill>
                <a:latin typeface="Times New Roman" panose="02020603050405020304" pitchFamily="18" charset="0"/>
                <a:cs typeface="Times New Roman" panose="02020603050405020304" pitchFamily="18" charset="0"/>
              </a:rPr>
              <a:t>Unhcr</a:t>
            </a:r>
            <a:r>
              <a:rPr lang="it-IT" sz="1800" dirty="0">
                <a:solidFill>
                  <a:srgbClr val="FF0000"/>
                </a:solidFill>
                <a:latin typeface="Times New Roman" panose="02020603050405020304" pitchFamily="18" charset="0"/>
                <a:cs typeface="Times New Roman" panose="02020603050405020304" pitchFamily="18" charset="0"/>
              </a:rPr>
              <a:t> che nel rapporto annuale tiene conto anche dei profughi </a:t>
            </a:r>
            <a:r>
              <a:rPr lang="it-IT" sz="1800" dirty="0" smtClean="0">
                <a:solidFill>
                  <a:srgbClr val="FF0000"/>
                </a:solidFill>
                <a:latin typeface="Times New Roman" panose="02020603050405020304" pitchFamily="18" charset="0"/>
                <a:cs typeface="Times New Roman" panose="02020603050405020304" pitchFamily="18" charset="0"/>
              </a:rPr>
              <a:t>interni: </a:t>
            </a:r>
            <a:r>
              <a:rPr lang="it-IT" sz="18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http</a:t>
            </a:r>
            <a:r>
              <a:rPr lang="it-IT" sz="1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://www.unhcr.org/</a:t>
            </a:r>
            <a:r>
              <a:rPr lang="it-IT"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8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http://www.internal-displacement.org</a:t>
            </a:r>
            <a:r>
              <a:rPr lang="it-IT" sz="18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a:t>
            </a:r>
            <a:endParaRPr lang="it-IT"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it-IT" dirty="0"/>
          </a:p>
        </p:txBody>
      </p:sp>
      <p:sp>
        <p:nvSpPr>
          <p:cNvPr id="2" name="Segnaposto piè di pagina 1"/>
          <p:cNvSpPr>
            <a:spLocks noGrp="1"/>
          </p:cNvSpPr>
          <p:nvPr>
            <p:ph type="ftr" sz="quarter" idx="11"/>
          </p:nvPr>
        </p:nvSpPr>
        <p:spPr>
          <a:xfrm>
            <a:off x="35496" y="6356350"/>
            <a:ext cx="5984304" cy="457026"/>
          </a:xfrm>
        </p:spPr>
        <p:txBody>
          <a:bodyPr/>
          <a:lstStyle/>
          <a:p>
            <a:pPr>
              <a:defRPr/>
            </a:pPr>
            <a:r>
              <a:rPr lang="it-IT" sz="1000" dirty="0" smtClean="0"/>
              <a:t>Calzolaio 2019</a:t>
            </a:r>
            <a:endParaRPr lang="it-IT" sz="1000" dirty="0"/>
          </a:p>
        </p:txBody>
      </p:sp>
      <p:sp>
        <p:nvSpPr>
          <p:cNvPr id="3" name="Segnaposto numero diapositiva 2"/>
          <p:cNvSpPr>
            <a:spLocks noGrp="1"/>
          </p:cNvSpPr>
          <p:nvPr>
            <p:ph type="sldNum" sz="quarter" idx="12"/>
          </p:nvPr>
        </p:nvSpPr>
        <p:spPr/>
        <p:txBody>
          <a:bodyPr/>
          <a:lstStyle/>
          <a:p>
            <a:pPr>
              <a:defRPr/>
            </a:pPr>
            <a:fld id="{9FC68008-3DC7-441C-AD91-3FA4FC49AB5F}" type="slidenum">
              <a:rPr lang="it-IT" smtClean="0"/>
              <a:pPr>
                <a:defRPr/>
              </a:pPr>
              <a:t>30</a:t>
            </a:fld>
            <a:endParaRPr lang="it-IT"/>
          </a:p>
        </p:txBody>
      </p:sp>
    </p:spTree>
    <p:extLst>
      <p:ext uri="{BB962C8B-B14F-4D97-AF65-F5344CB8AC3E}">
        <p14:creationId xmlns:p14="http://schemas.microsoft.com/office/powerpoint/2010/main" val="127871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6839744" cy="864096"/>
          </a:xfrm>
        </p:spPr>
        <p:txBody>
          <a:bodyPr/>
          <a:lstStyle/>
          <a:p>
            <a:r>
              <a:rPr lang="it-IT" sz="2800" b="1" dirty="0" smtClean="0">
                <a:latin typeface="Times New Roman" panose="02020603050405020304" pitchFamily="18" charset="0"/>
                <a:cs typeface="Times New Roman" panose="02020603050405020304" pitchFamily="18" charset="0"/>
              </a:rPr>
              <a:t>Il diritto di restare e la libertà di migrare: </a:t>
            </a:r>
            <a:br>
              <a:rPr lang="it-IT" sz="2800" b="1" dirty="0" smtClean="0">
                <a:latin typeface="Times New Roman" panose="02020603050405020304" pitchFamily="18" charset="0"/>
                <a:cs typeface="Times New Roman" panose="02020603050405020304" pitchFamily="18" charset="0"/>
              </a:rPr>
            </a:br>
            <a:r>
              <a:rPr lang="it-IT" sz="2800" b="1" dirty="0" smtClean="0">
                <a:latin typeface="Times New Roman" panose="02020603050405020304" pitchFamily="18" charset="0"/>
                <a:cs typeface="Times New Roman" panose="02020603050405020304" pitchFamily="18" charset="0"/>
              </a:rPr>
              <a:t>la Dichiarazione universale dei diritti umani</a:t>
            </a:r>
            <a:endParaRPr lang="it-IT" sz="2800" b="1" dirty="0">
              <a:latin typeface="Times New Roman" panose="02020603050405020304" pitchFamily="18" charset="0"/>
              <a:cs typeface="Times New Roman" panose="02020603050405020304" pitchFamily="18" charset="0"/>
            </a:endParaRPr>
          </a:p>
        </p:txBody>
      </p:sp>
      <p:pic>
        <p:nvPicPr>
          <p:cNvPr id="6" name="Segnaposto contenuto 5" descr="UDHR_it[1].png"/>
          <p:cNvPicPr>
            <a:picLocks noGrp="1" noChangeAspect="1"/>
          </p:cNvPicPr>
          <p:nvPr>
            <p:ph sz="half" idx="1"/>
          </p:nvPr>
        </p:nvPicPr>
        <p:blipFill>
          <a:blip r:embed="rId2" cstate="print"/>
          <a:stretch>
            <a:fillRect/>
          </a:stretch>
        </p:blipFill>
        <p:spPr>
          <a:xfrm>
            <a:off x="467544" y="1656184"/>
            <a:ext cx="3909676" cy="4941167"/>
          </a:xfrm>
        </p:spPr>
      </p:pic>
      <p:sp>
        <p:nvSpPr>
          <p:cNvPr id="10" name="Segnaposto contenuto 9"/>
          <p:cNvSpPr>
            <a:spLocks noGrp="1"/>
          </p:cNvSpPr>
          <p:nvPr>
            <p:ph sz="half" idx="2"/>
          </p:nvPr>
        </p:nvSpPr>
        <p:spPr>
          <a:xfrm>
            <a:off x="4648200" y="1656184"/>
            <a:ext cx="4495800" cy="4941167"/>
          </a:xfrm>
        </p:spPr>
        <p:txBody>
          <a:bodyPr/>
          <a:lstStyle/>
          <a:p>
            <a:pPr algn="just"/>
            <a:r>
              <a:rPr lang="it-IT" sz="1000" b="1" dirty="0" smtClean="0">
                <a:latin typeface="Times New Roman" panose="02020603050405020304" pitchFamily="18" charset="0"/>
                <a:cs typeface="Times New Roman" panose="02020603050405020304" pitchFamily="18" charset="0"/>
              </a:rPr>
              <a:t>… </a:t>
            </a:r>
            <a:r>
              <a:rPr lang="it-IT" sz="1000" i="1" dirty="0" smtClean="0">
                <a:latin typeface="Times New Roman" panose="02020603050405020304" pitchFamily="18" charset="0"/>
                <a:cs typeface="Times New Roman" panose="02020603050405020304" pitchFamily="18" charset="0"/>
              </a:rPr>
              <a:t>Prima </a:t>
            </a:r>
            <a:r>
              <a:rPr lang="it-IT" sz="1000" i="1" dirty="0">
                <a:latin typeface="Times New Roman" panose="02020603050405020304" pitchFamily="18" charset="0"/>
                <a:cs typeface="Times New Roman" panose="02020603050405020304" pitchFamily="18" charset="0"/>
              </a:rPr>
              <a:t>dell’articolo 13 </a:t>
            </a:r>
            <a:r>
              <a:rPr lang="it-IT" sz="1000" dirty="0">
                <a:latin typeface="Times New Roman" panose="02020603050405020304" pitchFamily="18" charset="0"/>
                <a:cs typeface="Times New Roman" panose="02020603050405020304" pitchFamily="18" charset="0"/>
              </a:rPr>
              <a:t>si configurano in positivo e in negativo un diritto alla vita e alla sicurezza (articolo 3), alla non-schiavitù (4), alla non-tortura (5), alla personalità giuridica (6), alla non-discriminazione (7), alla legge e alla giustizia (8), alla non-arbitraria detenzione (9). </a:t>
            </a:r>
            <a:endParaRPr lang="it-IT" sz="1000" dirty="0" smtClean="0">
              <a:latin typeface="Times New Roman" panose="02020603050405020304" pitchFamily="18" charset="0"/>
              <a:cs typeface="Times New Roman" panose="02020603050405020304" pitchFamily="18" charset="0"/>
            </a:endParaRPr>
          </a:p>
          <a:p>
            <a:pPr algn="just"/>
            <a:r>
              <a:rPr lang="it-IT" sz="1000" b="1" dirty="0" smtClean="0">
                <a:latin typeface="Times New Roman" panose="02020603050405020304" pitchFamily="18" charset="0"/>
                <a:cs typeface="Times New Roman" panose="02020603050405020304" pitchFamily="18" charset="0"/>
              </a:rPr>
              <a:t>Articolo 13.</a:t>
            </a:r>
            <a:r>
              <a:rPr lang="it-IT" sz="1000" dirty="0" smtClean="0">
                <a:latin typeface="Times New Roman" panose="02020603050405020304" pitchFamily="18" charset="0"/>
                <a:cs typeface="Times New Roman" panose="02020603050405020304" pitchFamily="18" charset="0"/>
              </a:rPr>
              <a:t> Ogni individuo ha diritto alla libertà di movimento e di residenza entro i confini di ogni Stato.</a:t>
            </a:r>
          </a:p>
          <a:p>
            <a:pPr algn="just"/>
            <a:r>
              <a:rPr lang="it-IT" sz="1000" dirty="0" smtClean="0">
                <a:latin typeface="Times New Roman" panose="02020603050405020304" pitchFamily="18" charset="0"/>
                <a:cs typeface="Times New Roman" panose="02020603050405020304" pitchFamily="18" charset="0"/>
              </a:rPr>
              <a:t>Ogni individuo ha diritto di lasciare qualsiasi paese, incluso il proprio e di ritornare nel proprio paese.</a:t>
            </a:r>
          </a:p>
          <a:p>
            <a:pPr algn="just"/>
            <a:r>
              <a:rPr lang="it-IT" sz="1000" b="1" dirty="0" smtClean="0">
                <a:latin typeface="Times New Roman" panose="02020603050405020304" pitchFamily="18" charset="0"/>
                <a:cs typeface="Times New Roman" panose="02020603050405020304" pitchFamily="18" charset="0"/>
              </a:rPr>
              <a:t>Articolo 14.</a:t>
            </a:r>
            <a:r>
              <a:rPr lang="it-IT" sz="1000" dirty="0" smtClean="0">
                <a:latin typeface="Times New Roman" panose="02020603050405020304" pitchFamily="18" charset="0"/>
                <a:cs typeface="Times New Roman" panose="02020603050405020304" pitchFamily="18" charset="0"/>
              </a:rPr>
              <a:t>  Ogni individuo ha il diritto di cercare e di godere in altri Paesi asilo dalle persecuzioni.</a:t>
            </a:r>
          </a:p>
          <a:p>
            <a:pPr lvl="0" algn="just"/>
            <a:r>
              <a:rPr lang="it-IT" sz="1000" dirty="0" smtClean="0">
                <a:latin typeface="Times New Roman" panose="02020603050405020304" pitchFamily="18" charset="0"/>
                <a:cs typeface="Times New Roman" panose="02020603050405020304" pitchFamily="18" charset="0"/>
              </a:rPr>
              <a:t>Questo diritto non potrà essere invocato qualora l’individuo sia realmente ricercato per reati non politici o per azioni contrarie ai fini e ai principi delle Nazioni Unite.</a:t>
            </a:r>
          </a:p>
          <a:p>
            <a:pPr algn="just"/>
            <a:r>
              <a:rPr lang="it-IT" sz="1000" b="1" dirty="0" smtClean="0">
                <a:latin typeface="Times New Roman" panose="02020603050405020304" pitchFamily="18" charset="0"/>
                <a:cs typeface="Times New Roman" panose="02020603050405020304" pitchFamily="18" charset="0"/>
              </a:rPr>
              <a:t>Articolo 15.</a:t>
            </a:r>
            <a:r>
              <a:rPr lang="it-IT" sz="1000" dirty="0" smtClean="0">
                <a:latin typeface="Times New Roman" panose="02020603050405020304" pitchFamily="18" charset="0"/>
                <a:cs typeface="Times New Roman" panose="02020603050405020304" pitchFamily="18" charset="0"/>
              </a:rPr>
              <a:t> Ogni individuo ha diritto a una cittadinanza.</a:t>
            </a:r>
          </a:p>
          <a:p>
            <a:pPr lvl="0" algn="just"/>
            <a:r>
              <a:rPr lang="it-IT" sz="1000" dirty="0" smtClean="0">
                <a:latin typeface="Times New Roman" panose="02020603050405020304" pitchFamily="18" charset="0"/>
                <a:cs typeface="Times New Roman" panose="02020603050405020304" pitchFamily="18" charset="0"/>
              </a:rPr>
              <a:t>Nessun individuo potrà essere arbitrariamente privato della sua cittadinanza, né del diritto di mutare cittadinanza. </a:t>
            </a:r>
          </a:p>
          <a:p>
            <a:pPr algn="just"/>
            <a:r>
              <a:rPr lang="it-IT" sz="1000" b="1" dirty="0" smtClean="0">
                <a:latin typeface="Times New Roman" panose="02020603050405020304" pitchFamily="18" charset="0"/>
                <a:cs typeface="Times New Roman" panose="02020603050405020304" pitchFamily="18" charset="0"/>
              </a:rPr>
              <a:t>Articolo 29</a:t>
            </a:r>
            <a:endParaRPr lang="it-IT" sz="1000" dirty="0" smtClean="0">
              <a:latin typeface="Times New Roman" panose="02020603050405020304" pitchFamily="18" charset="0"/>
              <a:cs typeface="Times New Roman" panose="02020603050405020304" pitchFamily="18" charset="0"/>
            </a:endParaRPr>
          </a:p>
          <a:p>
            <a:pPr algn="just"/>
            <a:r>
              <a:rPr lang="it-IT" sz="1000" dirty="0" smtClean="0">
                <a:latin typeface="Times New Roman" panose="02020603050405020304" pitchFamily="18" charset="0"/>
                <a:cs typeface="Times New Roman" panose="02020603050405020304" pitchFamily="18" charset="0"/>
              </a:rPr>
              <a:t>1.    L'individuo ha dei doveri nei confronti della comunità, nella quale è possibile il libero e pieno sviluppo della sua personalità.</a:t>
            </a:r>
          </a:p>
          <a:p>
            <a:pPr algn="just"/>
            <a:r>
              <a:rPr lang="it-IT" sz="1000" dirty="0" smtClean="0">
                <a:latin typeface="Times New Roman" panose="02020603050405020304" pitchFamily="18" charset="0"/>
                <a:cs typeface="Times New Roman" panose="02020603050405020304" pitchFamily="18" charset="0"/>
              </a:rPr>
              <a:t>2.    Nell'esercizio dei suoi diritti e nel godimento delle sue libertà ognuno è soggetto unicamente alle limitazioni stabilite dalla legge, esclusivamente allo scopo di assicurare il riconoscimento ed il rispetto dei diritti e delle libertà altrui e di soddisfare alle giuste esigenze della morale, dell'ordine pubblico e del benessere generale in una società democratica. </a:t>
            </a:r>
          </a:p>
          <a:p>
            <a:pPr algn="just"/>
            <a:r>
              <a:rPr lang="it-IT" sz="1000" dirty="0" smtClean="0">
                <a:latin typeface="Times New Roman" panose="02020603050405020304" pitchFamily="18" charset="0"/>
                <a:cs typeface="Times New Roman" panose="02020603050405020304" pitchFamily="18" charset="0"/>
              </a:rPr>
              <a:t>3.    Tali diritti e libertà non potranno in alcun caso esercitarsi in opposizione agli scopi e ai principi delle Nazioni Unite.</a:t>
            </a:r>
          </a:p>
          <a:p>
            <a:pPr algn="just"/>
            <a:r>
              <a:rPr lang="it-IT" sz="1000" b="1" dirty="0" smtClean="0">
                <a:latin typeface="Times New Roman" panose="02020603050405020304" pitchFamily="18" charset="0"/>
                <a:cs typeface="Times New Roman" panose="02020603050405020304" pitchFamily="18" charset="0"/>
              </a:rPr>
              <a:t>…</a:t>
            </a:r>
            <a:r>
              <a:rPr lang="it-IT" sz="1000" dirty="0" smtClean="0">
                <a:latin typeface="Times New Roman" panose="02020603050405020304" pitchFamily="18" charset="0"/>
                <a:cs typeface="Times New Roman" panose="02020603050405020304" pitchFamily="18" charset="0"/>
              </a:rPr>
              <a:t> </a:t>
            </a:r>
            <a:r>
              <a:rPr lang="it-IT" sz="1000" i="1" dirty="0" smtClean="0">
                <a:latin typeface="Times New Roman" panose="02020603050405020304" pitchFamily="18" charset="0"/>
                <a:cs typeface="Times New Roman" panose="02020603050405020304" pitchFamily="18" charset="0"/>
              </a:rPr>
              <a:t>Fra l’articolo 15 e il 29 </a:t>
            </a:r>
            <a:r>
              <a:rPr lang="it-IT" sz="1000" dirty="0">
                <a:latin typeface="Times New Roman" panose="02020603050405020304" pitchFamily="18" charset="0"/>
                <a:cs typeface="Times New Roman" panose="02020603050405020304" pitchFamily="18" charset="0"/>
              </a:rPr>
              <a:t>si configurano un diritto alla cittadinanza (16) e alcune connesse libertà di pensiero ed espressione (19), riunione e associazione (20) e poi i diritti sociali al lavoro (23), al riposo (24), alla salute (25), all’istruzione (26), alla cultura (27). </a:t>
            </a:r>
            <a:endParaRPr lang="it-IT" sz="1000" b="1" dirty="0">
              <a:latin typeface="Times New Roman" panose="02020603050405020304" pitchFamily="18" charset="0"/>
              <a:cs typeface="Times New Roman" panose="02020603050405020304" pitchFamily="18" charset="0"/>
            </a:endParaRPr>
          </a:p>
          <a:p>
            <a:endParaRPr lang="it-IT" sz="1000" b="1" dirty="0" smtClean="0">
              <a:latin typeface="Times New Roman" panose="02020603050405020304" pitchFamily="18" charset="0"/>
              <a:cs typeface="Times New Roman" panose="02020603050405020304" pitchFamily="18" charset="0"/>
            </a:endParaRPr>
          </a:p>
          <a:p>
            <a:endParaRPr lang="it-IT" dirty="0"/>
          </a:p>
        </p:txBody>
      </p:sp>
      <p:sp>
        <p:nvSpPr>
          <p:cNvPr id="4" name="Segnaposto piè di pagina 3"/>
          <p:cNvSpPr>
            <a:spLocks noGrp="1"/>
          </p:cNvSpPr>
          <p:nvPr>
            <p:ph type="ftr" sz="quarter" idx="11"/>
          </p:nvPr>
        </p:nvSpPr>
        <p:spPr>
          <a:xfrm>
            <a:off x="35496" y="6356350"/>
            <a:ext cx="2952328"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31</a:t>
            </a:fld>
            <a:endParaRPr lang="it-IT"/>
          </a:p>
        </p:txBody>
      </p:sp>
      <p:pic>
        <p:nvPicPr>
          <p:cNvPr id="7" name="Immagine 6" descr="un-meeting-10-dec--48-_it.jpg"/>
          <p:cNvPicPr>
            <a:picLocks noChangeAspect="1"/>
          </p:cNvPicPr>
          <p:nvPr/>
        </p:nvPicPr>
        <p:blipFill>
          <a:blip r:embed="rId3" cstate="print"/>
          <a:stretch>
            <a:fillRect/>
          </a:stretch>
        </p:blipFill>
        <p:spPr>
          <a:xfrm>
            <a:off x="6839744" y="0"/>
            <a:ext cx="2304256" cy="1656184"/>
          </a:xfrm>
          <a:prstGeom prst="rect">
            <a:avLst/>
          </a:prstGeom>
        </p:spPr>
      </p:pic>
    </p:spTree>
    <p:extLst>
      <p:ext uri="{BB962C8B-B14F-4D97-AF65-F5344CB8AC3E}">
        <p14:creationId xmlns:p14="http://schemas.microsoft.com/office/powerpoint/2010/main" val="368969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036496" cy="576064"/>
          </a:xfrm>
        </p:spPr>
        <p:txBody>
          <a:bodyPr/>
          <a:lstStyle/>
          <a:p>
            <a:r>
              <a:rPr lang="it-IT" sz="2800" b="1" dirty="0" smtClean="0">
                <a:latin typeface="Times New Roman" panose="02020603050405020304" pitchFamily="18" charset="0"/>
                <a:cs typeface="Times New Roman" panose="02020603050405020304" pitchFamily="18" charset="0"/>
              </a:rPr>
              <a:t>Statistiche </a:t>
            </a:r>
            <a:r>
              <a:rPr lang="it-IT" sz="2800" b="1" dirty="0" err="1" smtClean="0">
                <a:latin typeface="Times New Roman" panose="02020603050405020304" pitchFamily="18" charset="0"/>
                <a:cs typeface="Times New Roman" panose="02020603050405020304" pitchFamily="18" charset="0"/>
              </a:rPr>
              <a:t>Unhcr</a:t>
            </a:r>
            <a:r>
              <a:rPr lang="it-IT" sz="2800" b="1" dirty="0" smtClean="0">
                <a:latin typeface="Times New Roman" panose="02020603050405020304" pitchFamily="18" charset="0"/>
                <a:cs typeface="Times New Roman" panose="02020603050405020304" pitchFamily="18" charset="0"/>
              </a:rPr>
              <a:t> sui migranti forzati </a:t>
            </a:r>
            <a:r>
              <a:rPr lang="it-IT" sz="1400" b="1" dirty="0" smtClean="0">
                <a:latin typeface="Times New Roman" panose="02020603050405020304" pitchFamily="18" charset="0"/>
                <a:cs typeface="Times New Roman" panose="02020603050405020304" pitchFamily="18" charset="0"/>
              </a:rPr>
              <a:t>(aggiornamento ne «</a:t>
            </a:r>
            <a:r>
              <a:rPr lang="it-IT" sz="1400" b="1" dirty="0" smtClean="0">
                <a:solidFill>
                  <a:srgbClr val="FF0000"/>
                </a:solidFill>
                <a:latin typeface="Times New Roman" panose="02020603050405020304" pitchFamily="18" charset="0"/>
                <a:cs typeface="Times New Roman" panose="02020603050405020304" pitchFamily="18" charset="0"/>
              </a:rPr>
              <a:t>La specie meticcia</a:t>
            </a:r>
            <a:r>
              <a:rPr lang="it-IT" sz="1400" b="1" dirty="0" smtClean="0">
                <a:latin typeface="Times New Roman" panose="02020603050405020304" pitchFamily="18" charset="0"/>
                <a:cs typeface="Times New Roman" panose="02020603050405020304" pitchFamily="18" charset="0"/>
              </a:rPr>
              <a:t>»!)</a:t>
            </a:r>
            <a:endParaRPr lang="it-IT" sz="28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0" y="692696"/>
            <a:ext cx="9036496" cy="5832648"/>
          </a:xfrm>
        </p:spPr>
        <p:txBody>
          <a:bodyPr/>
          <a:lstStyle/>
          <a:p>
            <a:pPr marL="0" indent="0" algn="just">
              <a:buNone/>
            </a:pPr>
            <a:r>
              <a:rPr lang="it-IT" sz="1600" dirty="0">
                <a:latin typeface="Times New Roman" panose="02020603050405020304" pitchFamily="18" charset="0"/>
                <a:cs typeface="Times New Roman" panose="02020603050405020304" pitchFamily="18" charset="0"/>
              </a:rPr>
              <a:t>Il rapporto annuale </a:t>
            </a:r>
            <a:r>
              <a:rPr lang="it-IT" sz="1600" dirty="0" smtClean="0">
                <a:latin typeface="Times New Roman" panose="02020603050405020304" pitchFamily="18" charset="0"/>
                <a:cs typeface="Times New Roman" panose="02020603050405020304" pitchFamily="18" charset="0"/>
              </a:rPr>
              <a:t>Global Trends dell’</a:t>
            </a:r>
            <a:r>
              <a:rPr lang="it-IT" sz="1600" i="1" dirty="0" err="1" smtClean="0">
                <a:latin typeface="Times New Roman" panose="02020603050405020304" pitchFamily="18" charset="0"/>
                <a:cs typeface="Times New Roman" panose="02020603050405020304" pitchFamily="18" charset="0"/>
              </a:rPr>
              <a:t>Unhcr</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del </a:t>
            </a:r>
            <a:r>
              <a:rPr lang="it-IT" sz="1600" dirty="0" smtClean="0">
                <a:latin typeface="Times New Roman" panose="02020603050405020304" pitchFamily="18" charset="0"/>
                <a:cs typeface="Times New Roman" panose="02020603050405020304" pitchFamily="18" charset="0"/>
              </a:rPr>
              <a:t>2017 (reso noto il 19 giugno 2018 per la Giornata mondiale del Rifugiato) come </a:t>
            </a:r>
            <a:r>
              <a:rPr lang="it-IT" sz="1600" dirty="0">
                <a:latin typeface="Times New Roman" panose="02020603050405020304" pitchFamily="18" charset="0"/>
                <a:cs typeface="Times New Roman" panose="02020603050405020304" pitchFamily="18" charset="0"/>
              </a:rPr>
              <a:t>sempre </a:t>
            </a:r>
            <a:r>
              <a:rPr lang="it-IT" sz="1600" dirty="0" smtClean="0">
                <a:latin typeface="Times New Roman" panose="02020603050405020304" pitchFamily="18" charset="0"/>
                <a:cs typeface="Times New Roman" panose="02020603050405020304" pitchFamily="18" charset="0"/>
              </a:rPr>
              <a:t>«traccia» </a:t>
            </a:r>
            <a:r>
              <a:rPr lang="it-IT" sz="1600" dirty="0">
                <a:latin typeface="Times New Roman" panose="02020603050405020304" pitchFamily="18" charset="0"/>
                <a:cs typeface="Times New Roman" panose="02020603050405020304" pitchFamily="18" charset="0"/>
              </a:rPr>
              <a:t>le migrazioni forzate nel mondo basandosi su dati forniti dai governi, dalle agenzie partner incluso l’</a:t>
            </a:r>
            <a:r>
              <a:rPr lang="it-IT" sz="1600" i="1" dirty="0" err="1">
                <a:latin typeface="Times New Roman" panose="02020603050405020304" pitchFamily="18" charset="0"/>
                <a:cs typeface="Times New Roman" panose="02020603050405020304" pitchFamily="18" charset="0"/>
              </a:rPr>
              <a:t>Internal</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Displacement</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Monitoring</a:t>
            </a:r>
            <a:r>
              <a:rPr lang="it-IT" sz="1600" i="1" dirty="0">
                <a:latin typeface="Times New Roman" panose="02020603050405020304" pitchFamily="18" charset="0"/>
                <a:cs typeface="Times New Roman" panose="02020603050405020304" pitchFamily="18" charset="0"/>
              </a:rPr>
              <a:t> Centre </a:t>
            </a:r>
            <a:r>
              <a:rPr lang="it-IT" sz="1600" dirty="0">
                <a:latin typeface="Times New Roman" panose="02020603050405020304" pitchFamily="18" charset="0"/>
                <a:cs typeface="Times New Roman" panose="02020603050405020304" pitchFamily="18" charset="0"/>
              </a:rPr>
              <a:t>(</a:t>
            </a:r>
            <a:r>
              <a:rPr lang="it-IT" sz="1600" dirty="0" err="1">
                <a:latin typeface="Times New Roman" panose="02020603050405020304" pitchFamily="18" charset="0"/>
                <a:cs typeface="Times New Roman" panose="02020603050405020304" pitchFamily="18" charset="0"/>
              </a:rPr>
              <a:t>Idmc</a:t>
            </a:r>
            <a:r>
              <a:rPr lang="it-IT" sz="1600" dirty="0">
                <a:latin typeface="Times New Roman" panose="02020603050405020304" pitchFamily="18" charset="0"/>
                <a:cs typeface="Times New Roman" panose="02020603050405020304" pitchFamily="18" charset="0"/>
              </a:rPr>
              <a:t>), e dai rapporti dell’organizzazione stessa. Complessivamente riporta che circa </a:t>
            </a:r>
            <a:r>
              <a:rPr lang="it-IT" sz="1600" dirty="0" smtClean="0">
                <a:latin typeface="Times New Roman" panose="02020603050405020304" pitchFamily="18" charset="0"/>
                <a:cs typeface="Times New Roman" panose="02020603050405020304" pitchFamily="18" charset="0"/>
              </a:rPr>
              <a:t>68, 5 milioni di </a:t>
            </a:r>
            <a:r>
              <a:rPr lang="it-IT" sz="1600" dirty="0">
                <a:latin typeface="Times New Roman" panose="02020603050405020304" pitchFamily="18" charset="0"/>
                <a:cs typeface="Times New Roman" panose="02020603050405020304" pitchFamily="18" charset="0"/>
              </a:rPr>
              <a:t>persone sono state forzate a migrare ovvero costrette alla fuga nel </a:t>
            </a:r>
            <a:r>
              <a:rPr lang="it-IT" sz="1600" dirty="0" smtClean="0">
                <a:latin typeface="Times New Roman" panose="02020603050405020304" pitchFamily="18" charset="0"/>
                <a:cs typeface="Times New Roman" panose="02020603050405020304" pitchFamily="18" charset="0"/>
              </a:rPr>
              <a:t>2017, </a:t>
            </a:r>
            <a:r>
              <a:rPr lang="it-IT" sz="1600" dirty="0">
                <a:latin typeface="Times New Roman" panose="02020603050405020304" pitchFamily="18" charset="0"/>
                <a:cs typeface="Times New Roman" panose="02020603050405020304" pitchFamily="18" charset="0"/>
              </a:rPr>
              <a:t>rispetto ai 65.6 </a:t>
            </a:r>
            <a:r>
              <a:rPr lang="it-IT" sz="1600" dirty="0" smtClean="0">
                <a:latin typeface="Times New Roman" panose="02020603050405020304" pitchFamily="18" charset="0"/>
                <a:cs typeface="Times New Roman" panose="02020603050405020304" pitchFamily="18" charset="0"/>
              </a:rPr>
              <a:t>milioni del 2016, 65,3 del 2015 e ai 59.5 </a:t>
            </a:r>
            <a:r>
              <a:rPr lang="it-IT" sz="1600" dirty="0">
                <a:latin typeface="Times New Roman" panose="02020603050405020304" pitchFamily="18" charset="0"/>
                <a:cs typeface="Times New Roman" panose="02020603050405020304" pitchFamily="18" charset="0"/>
              </a:rPr>
              <a:t>milioni </a:t>
            </a:r>
            <a:r>
              <a:rPr lang="it-IT" sz="1600" dirty="0" smtClean="0">
                <a:latin typeface="Times New Roman" panose="02020603050405020304" pitchFamily="18" charset="0"/>
                <a:cs typeface="Times New Roman" panose="02020603050405020304" pitchFamily="18" charset="0"/>
              </a:rPr>
              <a:t>del 2014. </a:t>
            </a:r>
          </a:p>
          <a:p>
            <a:pPr marL="0" indent="0" algn="just">
              <a:buNone/>
            </a:pPr>
            <a:r>
              <a:rPr lang="it-IT" sz="1600" dirty="0" smtClean="0">
                <a:latin typeface="Times New Roman" panose="02020603050405020304" pitchFamily="18" charset="0"/>
                <a:cs typeface="Times New Roman" panose="02020603050405020304" pitchFamily="18" charset="0"/>
              </a:rPr>
              <a:t>Il </a:t>
            </a:r>
            <a:r>
              <a:rPr lang="it-IT" sz="1600" dirty="0">
                <a:latin typeface="Times New Roman" panose="02020603050405020304" pitchFamily="18" charset="0"/>
                <a:cs typeface="Times New Roman" panose="02020603050405020304" pitchFamily="18" charset="0"/>
              </a:rPr>
              <a:t>totale comprende </a:t>
            </a:r>
            <a:r>
              <a:rPr lang="it-IT" sz="1600" dirty="0" smtClean="0">
                <a:latin typeface="Times New Roman" panose="02020603050405020304" pitchFamily="18" charset="0"/>
                <a:cs typeface="Times New Roman" panose="02020603050405020304" pitchFamily="18" charset="0"/>
              </a:rPr>
              <a:t>5,4 </a:t>
            </a:r>
            <a:r>
              <a:rPr lang="it-IT" sz="1600" dirty="0">
                <a:latin typeface="Times New Roman" panose="02020603050405020304" pitchFamily="18" charset="0"/>
                <a:cs typeface="Times New Roman" panose="02020603050405020304" pitchFamily="18" charset="0"/>
              </a:rPr>
              <a:t>milioni di refugees palestinesi sotto il mandato </a:t>
            </a:r>
            <a:r>
              <a:rPr lang="it-IT" sz="1600" dirty="0" err="1">
                <a:latin typeface="Times New Roman" panose="02020603050405020304" pitchFamily="18" charset="0"/>
                <a:cs typeface="Times New Roman" panose="02020603050405020304" pitchFamily="18" charset="0"/>
              </a:rPr>
              <a:t>Unwra</a:t>
            </a:r>
            <a:r>
              <a:rPr lang="it-IT" sz="1600"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United</a:t>
            </a:r>
            <a:r>
              <a:rPr lang="it-IT" sz="1600" i="1" dirty="0">
                <a:latin typeface="Times New Roman" panose="02020603050405020304" pitchFamily="18" charset="0"/>
                <a:cs typeface="Times New Roman" panose="02020603050405020304" pitchFamily="18" charset="0"/>
              </a:rPr>
              <a:t> Nations </a:t>
            </a:r>
            <a:r>
              <a:rPr lang="it-IT" sz="1600" i="1" dirty="0" err="1">
                <a:latin typeface="Times New Roman" panose="02020603050405020304" pitchFamily="18" charset="0"/>
                <a:cs typeface="Times New Roman" panose="02020603050405020304" pitchFamily="18" charset="0"/>
              </a:rPr>
              <a:t>Relief</a:t>
            </a:r>
            <a:r>
              <a:rPr lang="it-IT" sz="1600" i="1" dirty="0">
                <a:latin typeface="Times New Roman" panose="02020603050405020304" pitchFamily="18" charset="0"/>
                <a:cs typeface="Times New Roman" panose="02020603050405020304" pitchFamily="18" charset="0"/>
              </a:rPr>
              <a:t> and Works Agency for Palestine Refugees in the </a:t>
            </a:r>
            <a:r>
              <a:rPr lang="it-IT" sz="1600" i="1" dirty="0" err="1">
                <a:latin typeface="Times New Roman" panose="02020603050405020304" pitchFamily="18" charset="0"/>
                <a:cs typeface="Times New Roman" panose="02020603050405020304" pitchFamily="18" charset="0"/>
              </a:rPr>
              <a:t>Near</a:t>
            </a:r>
            <a:r>
              <a:rPr lang="it-IT" sz="1600" i="1" dirty="0">
                <a:latin typeface="Times New Roman" panose="02020603050405020304" pitchFamily="18" charset="0"/>
                <a:cs typeface="Times New Roman" panose="02020603050405020304" pitchFamily="18" charset="0"/>
              </a:rPr>
              <a:t> East</a:t>
            </a:r>
            <a:r>
              <a:rPr lang="it-IT" sz="1600" dirty="0" smtClean="0">
                <a:latin typeface="Times New Roman" panose="02020603050405020304" pitchFamily="18" charset="0"/>
                <a:cs typeface="Times New Roman" panose="02020603050405020304" pitchFamily="18" charset="0"/>
              </a:rPr>
              <a:t>),</a:t>
            </a:r>
            <a:r>
              <a:rPr lang="it-IT" sz="1600" dirty="0">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19,9 milioni </a:t>
            </a:r>
            <a:r>
              <a:rPr lang="it-IT" sz="1600" dirty="0">
                <a:latin typeface="Times New Roman" panose="02020603050405020304" pitchFamily="18" charset="0"/>
                <a:cs typeface="Times New Roman" panose="02020603050405020304" pitchFamily="18" charset="0"/>
              </a:rPr>
              <a:t>di </a:t>
            </a:r>
            <a:r>
              <a:rPr lang="it-IT" sz="1600" i="1" dirty="0">
                <a:latin typeface="Times New Roman" panose="02020603050405020304" pitchFamily="18" charset="0"/>
                <a:cs typeface="Times New Roman" panose="02020603050405020304" pitchFamily="18" charset="0"/>
              </a:rPr>
              <a:t>refugees</a:t>
            </a:r>
            <a:r>
              <a:rPr lang="it-IT" sz="1600" dirty="0">
                <a:latin typeface="Times New Roman" panose="02020603050405020304" pitchFamily="18" charset="0"/>
                <a:cs typeface="Times New Roman" panose="02020603050405020304" pitchFamily="18" charset="0"/>
              </a:rPr>
              <a:t> sotto il mandato dell’apposita agenzia Onu </a:t>
            </a:r>
            <a:r>
              <a:rPr lang="it-IT" sz="1600" dirty="0" err="1">
                <a:latin typeface="Times New Roman" panose="02020603050405020304" pitchFamily="18" charset="0"/>
                <a:cs typeface="Times New Roman" panose="02020603050405020304" pitchFamily="18" charset="0"/>
              </a:rPr>
              <a:t>Unhcr</a:t>
            </a:r>
            <a:r>
              <a:rPr lang="it-IT" sz="1600"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United</a:t>
            </a:r>
            <a:r>
              <a:rPr lang="it-IT" sz="1600" i="1" dirty="0">
                <a:latin typeface="Times New Roman" panose="02020603050405020304" pitchFamily="18" charset="0"/>
                <a:cs typeface="Times New Roman" panose="02020603050405020304" pitchFamily="18" charset="0"/>
              </a:rPr>
              <a:t> Nations High </a:t>
            </a:r>
            <a:r>
              <a:rPr lang="it-IT" sz="1600" i="1" dirty="0" err="1">
                <a:latin typeface="Times New Roman" panose="02020603050405020304" pitchFamily="18" charset="0"/>
                <a:cs typeface="Times New Roman" panose="02020603050405020304" pitchFamily="18" charset="0"/>
              </a:rPr>
              <a:t>Commissioner</a:t>
            </a:r>
            <a:r>
              <a:rPr lang="it-IT" sz="1600" i="1" dirty="0">
                <a:latin typeface="Times New Roman" panose="02020603050405020304" pitchFamily="18" charset="0"/>
                <a:cs typeface="Times New Roman" panose="02020603050405020304" pitchFamily="18" charset="0"/>
              </a:rPr>
              <a:t> for </a:t>
            </a:r>
            <a:r>
              <a:rPr lang="it-IT" sz="1600" i="1" dirty="0" err="1" smtClean="0">
                <a:latin typeface="Times New Roman" panose="02020603050405020304" pitchFamily="18" charset="0"/>
                <a:cs typeface="Times New Roman" panose="02020603050405020304" pitchFamily="18" charset="0"/>
              </a:rPr>
              <a:t>Refugees</a:t>
            </a:r>
            <a:r>
              <a:rPr lang="it-IT" sz="1600" dirty="0">
                <a:latin typeface="Times New Roman" panose="02020603050405020304" pitchFamily="18" charset="0"/>
                <a:cs typeface="Times New Roman" panose="02020603050405020304" pitchFamily="18" charset="0"/>
              </a:rPr>
              <a:t>, erano 17,2 </a:t>
            </a:r>
            <a:r>
              <a:rPr lang="it-IT" sz="1600" dirty="0" smtClean="0">
                <a:latin typeface="Times New Roman" panose="02020603050405020304" pitchFamily="18" charset="0"/>
                <a:cs typeface="Times New Roman" panose="02020603050405020304" pitchFamily="18" charset="0"/>
              </a:rPr>
              <a:t>nel 2016, l’incremento maggiore), per due terzi provenienti da 5 paesi (Siria, Afghanistan, Sud Sudan, Myanmar, Somalia), per l’85% ospitati nei paesi in via di sviluppo;  3,1 </a:t>
            </a:r>
            <a:r>
              <a:rPr lang="it-IT" sz="1600" dirty="0">
                <a:latin typeface="Times New Roman" panose="02020603050405020304" pitchFamily="18" charset="0"/>
                <a:cs typeface="Times New Roman" panose="02020603050405020304" pitchFamily="18" charset="0"/>
              </a:rPr>
              <a:t>milioni di persone </a:t>
            </a:r>
            <a:r>
              <a:rPr lang="it-IT" sz="1600" dirty="0" smtClean="0">
                <a:latin typeface="Times New Roman" panose="02020603050405020304" pitchFamily="18" charset="0"/>
                <a:cs typeface="Times New Roman" panose="02020603050405020304" pitchFamily="18" charset="0"/>
              </a:rPr>
              <a:t>che </a:t>
            </a:r>
            <a:r>
              <a:rPr lang="it-IT" sz="1600" dirty="0">
                <a:latin typeface="Times New Roman" panose="02020603050405020304" pitchFamily="18" charset="0"/>
                <a:cs typeface="Times New Roman" panose="02020603050405020304" pitchFamily="18" charset="0"/>
              </a:rPr>
              <a:t>erano in attesa di decisione sulla richiesta </a:t>
            </a:r>
            <a:r>
              <a:rPr lang="it-IT" sz="1600" dirty="0" smtClean="0">
                <a:latin typeface="Times New Roman" panose="02020603050405020304" pitchFamily="18" charset="0"/>
                <a:cs typeface="Times New Roman" panose="02020603050405020304" pitchFamily="18" charset="0"/>
              </a:rPr>
              <a:t>d’asilo in </a:t>
            </a:r>
            <a:r>
              <a:rPr lang="it-IT" sz="1600" dirty="0">
                <a:latin typeface="Times New Roman" panose="02020603050405020304" pitchFamily="18" charset="0"/>
                <a:cs typeface="Times New Roman" panose="02020603050405020304" pitchFamily="18" charset="0"/>
              </a:rPr>
              <a:t>paesi </a:t>
            </a:r>
            <a:r>
              <a:rPr lang="it-IT" sz="1600" dirty="0" smtClean="0">
                <a:latin typeface="Times New Roman" panose="02020603050405020304" pitchFamily="18" charset="0"/>
                <a:cs typeface="Times New Roman" panose="02020603050405020304" pitchFamily="18" charset="0"/>
              </a:rPr>
              <a:t>industrializzati (2, 8 a fine 2016, 3.2 </a:t>
            </a:r>
            <a:r>
              <a:rPr lang="it-IT" sz="1600" dirty="0">
                <a:latin typeface="Times New Roman" panose="02020603050405020304" pitchFamily="18" charset="0"/>
                <a:cs typeface="Times New Roman" panose="02020603050405020304" pitchFamily="18" charset="0"/>
              </a:rPr>
              <a:t>milioni </a:t>
            </a:r>
            <a:r>
              <a:rPr lang="it-IT" sz="1600" dirty="0" smtClean="0">
                <a:latin typeface="Times New Roman" panose="02020603050405020304" pitchFamily="18" charset="0"/>
                <a:cs typeface="Times New Roman" panose="02020603050405020304" pitchFamily="18" charset="0"/>
              </a:rPr>
              <a:t>a </a:t>
            </a:r>
            <a:r>
              <a:rPr lang="it-IT" sz="1600" dirty="0">
                <a:latin typeface="Times New Roman" panose="02020603050405020304" pitchFamily="18" charset="0"/>
                <a:cs typeface="Times New Roman" panose="02020603050405020304" pitchFamily="18" charset="0"/>
              </a:rPr>
              <a:t>fine </a:t>
            </a:r>
            <a:r>
              <a:rPr lang="it-IT" sz="1600" dirty="0" smtClean="0">
                <a:latin typeface="Times New Roman" panose="02020603050405020304" pitchFamily="18" charset="0"/>
                <a:cs typeface="Times New Roman" panose="02020603050405020304" pitchFamily="18" charset="0"/>
              </a:rPr>
              <a:t>2015</a:t>
            </a:r>
            <a:r>
              <a:rPr lang="it-IT" sz="1600" dirty="0">
                <a:latin typeface="Times New Roman" panose="02020603050405020304" pitchFamily="18" charset="0"/>
                <a:cs typeface="Times New Roman" panose="02020603050405020304" pitchFamily="18" charset="0"/>
              </a:rPr>
              <a:t>;</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40 milioni di persone (</a:t>
            </a:r>
            <a:r>
              <a:rPr lang="it-IT" sz="1600" dirty="0" smtClean="0">
                <a:latin typeface="Times New Roman" panose="02020603050405020304" pitchFamily="18" charset="0"/>
                <a:cs typeface="Times New Roman" panose="02020603050405020304" pitchFamily="18" charset="0"/>
              </a:rPr>
              <a:t>nel 2015 </a:t>
            </a:r>
            <a:r>
              <a:rPr lang="it-IT" sz="1600" dirty="0">
                <a:latin typeface="Times New Roman" panose="02020603050405020304" pitchFamily="18" charset="0"/>
                <a:cs typeface="Times New Roman" panose="02020603050405020304" pitchFamily="18" charset="0"/>
              </a:rPr>
              <a:t>40.8, nel 2016 40,3) </a:t>
            </a:r>
            <a:r>
              <a:rPr lang="it-IT" sz="1600" dirty="0" smtClean="0">
                <a:latin typeface="Times New Roman" panose="02020603050405020304" pitchFamily="18" charset="0"/>
                <a:cs typeface="Times New Roman" panose="02020603050405020304" pitchFamily="18" charset="0"/>
              </a:rPr>
              <a:t>sono state costrette </a:t>
            </a:r>
            <a:r>
              <a:rPr lang="it-IT" sz="1600" dirty="0">
                <a:latin typeface="Times New Roman" panose="02020603050405020304" pitchFamily="18" charset="0"/>
                <a:cs typeface="Times New Roman" panose="02020603050405020304" pitchFamily="18" charset="0"/>
              </a:rPr>
              <a:t>a fuggire dalla propria casa ma che si trovavano ancora all’interno dei confini del loro </a:t>
            </a:r>
            <a:r>
              <a:rPr lang="it-IT" sz="1600" dirty="0" smtClean="0">
                <a:latin typeface="Times New Roman" panose="02020603050405020304" pitchFamily="18" charset="0"/>
                <a:cs typeface="Times New Roman" panose="02020603050405020304" pitchFamily="18" charset="0"/>
              </a:rPr>
              <a:t>paese, gli </a:t>
            </a:r>
            <a:r>
              <a:rPr lang="it-IT" sz="1600" i="1" dirty="0" err="1">
                <a:latin typeface="Times New Roman" panose="02020603050405020304" pitchFamily="18" charset="0"/>
                <a:cs typeface="Times New Roman" panose="02020603050405020304" pitchFamily="18" charset="0"/>
              </a:rPr>
              <a:t>internally</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displaced</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people</a:t>
            </a:r>
            <a:r>
              <a:rPr lang="it-IT" sz="1600" dirty="0">
                <a:latin typeface="Times New Roman" panose="02020603050405020304" pitchFamily="18" charset="0"/>
                <a:cs typeface="Times New Roman" panose="02020603050405020304" pitchFamily="18" charset="0"/>
              </a:rPr>
              <a:t>, coloro che sono </a:t>
            </a:r>
            <a:r>
              <a:rPr lang="it-IT" sz="1600" b="1" dirty="0">
                <a:latin typeface="Times New Roman" panose="02020603050405020304" pitchFamily="18" charset="0"/>
                <a:cs typeface="Times New Roman" panose="02020603050405020304" pitchFamily="18" charset="0"/>
              </a:rPr>
              <a:t>profughi</a:t>
            </a:r>
            <a:r>
              <a:rPr lang="it-IT" sz="1600" dirty="0">
                <a:latin typeface="Times New Roman" panose="02020603050405020304" pitchFamily="18" charset="0"/>
                <a:cs typeface="Times New Roman" panose="02020603050405020304" pitchFamily="18" charset="0"/>
              </a:rPr>
              <a:t> all’interno del proprio Stato, anche per ragioni ambientali e climatiche (a seguito di disastri “naturali”). </a:t>
            </a:r>
            <a:endParaRPr lang="it-IT" sz="1600" dirty="0" smtClean="0">
              <a:latin typeface="Times New Roman" panose="02020603050405020304" pitchFamily="18" charset="0"/>
              <a:cs typeface="Times New Roman" panose="02020603050405020304" pitchFamily="18" charset="0"/>
            </a:endParaRPr>
          </a:p>
          <a:p>
            <a:pPr marL="0" indent="0" algn="just">
              <a:buNone/>
            </a:pPr>
            <a:r>
              <a:rPr lang="it-IT" sz="1600" dirty="0" smtClean="0">
                <a:latin typeface="Times New Roman" panose="02020603050405020304" pitchFamily="18" charset="0"/>
                <a:cs typeface="Times New Roman" panose="02020603050405020304" pitchFamily="18" charset="0"/>
              </a:rPr>
              <a:t>Tutti </a:t>
            </a:r>
            <a:r>
              <a:rPr lang="it-IT" sz="1600" dirty="0">
                <a:latin typeface="Times New Roman" panose="02020603050405020304" pitchFamily="18" charset="0"/>
                <a:cs typeface="Times New Roman" panose="02020603050405020304" pitchFamily="18" charset="0"/>
              </a:rPr>
              <a:t>i </a:t>
            </a:r>
            <a:r>
              <a:rPr lang="it-IT" sz="1600" dirty="0" smtClean="0">
                <a:latin typeface="Times New Roman" panose="02020603050405020304" pitchFamily="18" charset="0"/>
                <a:cs typeface="Times New Roman" panose="02020603050405020304" pitchFamily="18" charset="0"/>
              </a:rPr>
              <a:t>68,5 </a:t>
            </a:r>
            <a:r>
              <a:rPr lang="it-IT" sz="1600" dirty="0">
                <a:latin typeface="Times New Roman" panose="02020603050405020304" pitchFamily="18" charset="0"/>
                <a:cs typeface="Times New Roman" panose="02020603050405020304" pitchFamily="18" charset="0"/>
              </a:rPr>
              <a:t>milioni sono comunque “migranti forzati”, i quali hanno visto non rispettato (da comportamenti umani più o meno consapevoli) il </a:t>
            </a:r>
            <a:r>
              <a:rPr lang="it-IT" sz="1600" b="1" dirty="0">
                <a:latin typeface="Times New Roman" panose="02020603050405020304" pitchFamily="18" charset="0"/>
                <a:cs typeface="Times New Roman" panose="02020603050405020304" pitchFamily="18" charset="0"/>
              </a:rPr>
              <a:t>diritto di restare</a:t>
            </a:r>
            <a:r>
              <a:rPr lang="it-IT" sz="1600" dirty="0">
                <a:latin typeface="Times New Roman" panose="02020603050405020304" pitchFamily="18" charset="0"/>
                <a:cs typeface="Times New Roman" panose="02020603050405020304" pitchFamily="18" charset="0"/>
              </a:rPr>
              <a:t> dove sono nati e cresciuti. </a:t>
            </a:r>
            <a:r>
              <a:rPr lang="it-IT" sz="1600" dirty="0" smtClean="0">
                <a:latin typeface="Times New Roman" panose="02020603050405020304" pitchFamily="18" charset="0"/>
                <a:cs typeface="Times New Roman" panose="02020603050405020304" pitchFamily="18" charset="0"/>
              </a:rPr>
              <a:t>I «nuovi» profughi sono circa 16,2 (4,4 fra richiedenti e </a:t>
            </a:r>
            <a:r>
              <a:rPr lang="it-IT" sz="1600" i="1" dirty="0" err="1" smtClean="0">
                <a:latin typeface="Times New Roman" panose="02020603050405020304" pitchFamily="18" charset="0"/>
                <a:cs typeface="Times New Roman" panose="02020603050405020304" pitchFamily="18" charset="0"/>
              </a:rPr>
              <a:t>Refugees</a:t>
            </a:r>
            <a:r>
              <a:rPr lang="it-IT" sz="1600" dirty="0" smtClean="0">
                <a:latin typeface="Times New Roman" panose="02020603050405020304" pitchFamily="18" charset="0"/>
                <a:cs typeface="Times New Roman" panose="02020603050405020304" pitchFamily="18" charset="0"/>
              </a:rPr>
              <a:t>, 11,8 </a:t>
            </a:r>
            <a:r>
              <a:rPr lang="it-IT" sz="1600" i="1" dirty="0" err="1" smtClean="0">
                <a:latin typeface="Times New Roman" panose="02020603050405020304" pitchFamily="18" charset="0"/>
                <a:cs typeface="Times New Roman" panose="02020603050405020304" pitchFamily="18" charset="0"/>
              </a:rPr>
              <a:t>Idp</a:t>
            </a:r>
            <a:r>
              <a:rPr lang="it-IT" sz="1600" dirty="0" smtClean="0">
                <a:latin typeface="Times New Roman" panose="02020603050405020304" pitchFamily="18" charset="0"/>
                <a:cs typeface="Times New Roman" panose="02020603050405020304" pitchFamily="18" charset="0"/>
              </a:rPr>
              <a:t>); perlopiù si tratta di </a:t>
            </a:r>
            <a:r>
              <a:rPr lang="it-IT" sz="1600" i="1" dirty="0" err="1">
                <a:latin typeface="Times New Roman" panose="02020603050405020304" pitchFamily="18" charset="0"/>
                <a:cs typeface="Times New Roman" panose="02020603050405020304" pitchFamily="18" charset="0"/>
              </a:rPr>
              <a:t>r</a:t>
            </a:r>
            <a:r>
              <a:rPr lang="it-IT" sz="1600" i="1" dirty="0" err="1" smtClean="0">
                <a:latin typeface="Times New Roman" panose="02020603050405020304" pitchFamily="18" charset="0"/>
                <a:cs typeface="Times New Roman" panose="02020603050405020304" pitchFamily="18" charset="0"/>
              </a:rPr>
              <a:t>efugees</a:t>
            </a:r>
            <a:r>
              <a:rPr lang="it-IT" sz="1600" i="1" dirty="0" smtClean="0">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da oltre cinque anni, da generazioni i palestinesi. Nel 2017 solo per circa 5 milioni (sugli oltre 65) è stato possibile «tornare a casa», quasi tutti fra gli </a:t>
            </a:r>
            <a:r>
              <a:rPr lang="it-IT" sz="1600" i="1" dirty="0" err="1" smtClean="0">
                <a:latin typeface="Times New Roman" panose="02020603050405020304" pitchFamily="18" charset="0"/>
                <a:cs typeface="Times New Roman" panose="02020603050405020304" pitchFamily="18" charset="0"/>
              </a:rPr>
              <a:t>Idp</a:t>
            </a:r>
            <a:r>
              <a:rPr lang="it-IT" sz="1600" dirty="0" smtClean="0">
                <a:latin typeface="Times New Roman" panose="02020603050405020304" pitchFamily="18" charset="0"/>
                <a:cs typeface="Times New Roman" panose="02020603050405020304" pitchFamily="18" charset="0"/>
              </a:rPr>
              <a:t>.</a:t>
            </a:r>
          </a:p>
          <a:p>
            <a:pPr marL="0" indent="0" algn="just">
              <a:buNone/>
            </a:pPr>
            <a:r>
              <a:rPr lang="it-IT" sz="1600" dirty="0" smtClean="0">
                <a:latin typeface="Times New Roman" panose="02020603050405020304" pitchFamily="18" charset="0"/>
                <a:cs typeface="Times New Roman" panose="02020603050405020304" pitchFamily="18" charset="0"/>
              </a:rPr>
              <a:t>A dicembre 2018 l’Onu ha definito </a:t>
            </a:r>
            <a:r>
              <a:rPr lang="it-IT" sz="1600" b="1" dirty="0" smtClean="0">
                <a:latin typeface="Times New Roman" panose="02020603050405020304" pitchFamily="18" charset="0"/>
                <a:cs typeface="Times New Roman" panose="02020603050405020304" pitchFamily="18" charset="0"/>
              </a:rPr>
              <a:t>due Global Compact</a:t>
            </a:r>
            <a:r>
              <a:rPr lang="it-IT" sz="1600" dirty="0" smtClean="0">
                <a:latin typeface="Times New Roman" panose="02020603050405020304" pitchFamily="18" charset="0"/>
                <a:cs typeface="Times New Roman" panose="02020603050405020304" pitchFamily="18" charset="0"/>
              </a:rPr>
              <a:t>, sia «on </a:t>
            </a:r>
            <a:r>
              <a:rPr lang="it-IT" sz="1600" dirty="0" err="1" smtClean="0">
                <a:latin typeface="Times New Roman" panose="02020603050405020304" pitchFamily="18" charset="0"/>
                <a:cs typeface="Times New Roman" panose="02020603050405020304" pitchFamily="18" charset="0"/>
              </a:rPr>
              <a:t>Refugees</a:t>
            </a:r>
            <a:r>
              <a:rPr lang="it-IT" sz="1600" dirty="0" smtClean="0">
                <a:latin typeface="Times New Roman" panose="02020603050405020304" pitchFamily="18" charset="0"/>
                <a:cs typeface="Times New Roman" panose="02020603050405020304" pitchFamily="18" charset="0"/>
              </a:rPr>
              <a:t>» che «for Migration», in vigore.</a:t>
            </a:r>
            <a:endParaRPr lang="it-IT" sz="1600" dirty="0">
              <a:latin typeface="Times New Roman" panose="02020603050405020304" pitchFamily="18" charset="0"/>
              <a:cs typeface="Times New Roman" panose="02020603050405020304" pitchFamily="18" charset="0"/>
            </a:endParaRPr>
          </a:p>
          <a:p>
            <a:pPr marL="0" indent="0" algn="just">
              <a:buNone/>
            </a:pPr>
            <a:endParaRPr lang="it-IT" sz="1200" dirty="0">
              <a:latin typeface="Times New Roman" panose="02020603050405020304" pitchFamily="18" charset="0"/>
              <a:cs typeface="Times New Roman" panose="02020603050405020304" pitchFamily="18" charset="0"/>
            </a:endParaRPr>
          </a:p>
          <a:p>
            <a:endParaRPr lang="it-IT" dirty="0"/>
          </a:p>
        </p:txBody>
      </p:sp>
      <p:sp>
        <p:nvSpPr>
          <p:cNvPr id="5" name="Segnaposto piè di pagina 4"/>
          <p:cNvSpPr>
            <a:spLocks noGrp="1"/>
          </p:cNvSpPr>
          <p:nvPr>
            <p:ph type="ftr" sz="quarter" idx="11"/>
          </p:nvPr>
        </p:nvSpPr>
        <p:spPr>
          <a:xfrm>
            <a:off x="35496" y="6356350"/>
            <a:ext cx="5984304" cy="457026"/>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32</a:t>
            </a:fld>
            <a:endParaRPr lang="it-IT"/>
          </a:p>
        </p:txBody>
      </p:sp>
    </p:spTree>
    <p:extLst>
      <p:ext uri="{BB962C8B-B14F-4D97-AF65-F5344CB8AC3E}">
        <p14:creationId xmlns:p14="http://schemas.microsoft.com/office/powerpoint/2010/main" val="296564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35496" y="0"/>
            <a:ext cx="9001000" cy="836713"/>
          </a:xfrm>
        </p:spPr>
        <p:txBody>
          <a:bodyPr/>
          <a:lstStyle/>
          <a:p>
            <a:pPr eaLnBrk="1" hangingPunct="1"/>
            <a:r>
              <a:rPr lang="it-IT" sz="2800" b="1" dirty="0" smtClean="0">
                <a:latin typeface="Times New Roman" panose="02020603050405020304" pitchFamily="18" charset="0"/>
                <a:ea typeface="ヒラギノ角ゴ Pro W3" pitchFamily="-1" charset="-128"/>
                <a:cs typeface="Times New Roman" panose="02020603050405020304" pitchFamily="18" charset="0"/>
              </a:rPr>
              <a:t>Popoli e individui in fuga oggi:</a:t>
            </a:r>
            <a:br>
              <a:rPr lang="it-IT" sz="2800" b="1" dirty="0" smtClean="0">
                <a:latin typeface="Times New Roman" panose="02020603050405020304" pitchFamily="18" charset="0"/>
                <a:ea typeface="ヒラギノ角ゴ Pro W3" pitchFamily="-1" charset="-128"/>
                <a:cs typeface="Times New Roman" panose="02020603050405020304" pitchFamily="18" charset="0"/>
              </a:rPr>
            </a:br>
            <a:r>
              <a:rPr lang="it-IT" sz="2800" b="1" dirty="0" smtClean="0">
                <a:latin typeface="Times New Roman" panose="02020603050405020304" pitchFamily="18" charset="0"/>
                <a:ea typeface="ヒラギノ角ゴ Pro W3" pitchFamily="-1" charset="-128"/>
                <a:cs typeface="Times New Roman" panose="02020603050405020304" pitchFamily="18" charset="0"/>
              </a:rPr>
              <a:t>solo il numero dei </a:t>
            </a:r>
            <a:r>
              <a:rPr lang="it-IT" sz="2800" b="1" i="1" dirty="0" err="1" smtClean="0">
                <a:latin typeface="Times New Roman" panose="02020603050405020304" pitchFamily="18" charset="0"/>
                <a:ea typeface="ヒラギノ角ゴ Pro W3" pitchFamily="-1" charset="-128"/>
                <a:cs typeface="Times New Roman" panose="02020603050405020304" pitchFamily="18" charset="0"/>
              </a:rPr>
              <a:t>refugees</a:t>
            </a:r>
            <a:r>
              <a:rPr lang="it-IT" sz="2800" b="1" dirty="0" smtClean="0">
                <a:latin typeface="Times New Roman" panose="02020603050405020304" pitchFamily="18" charset="0"/>
                <a:ea typeface="ヒラギノ角ゴ Pro W3" pitchFamily="-1" charset="-128"/>
                <a:cs typeface="Times New Roman" panose="02020603050405020304" pitchFamily="18" charset="0"/>
              </a:rPr>
              <a:t> è ufficiale e (ora) stabile</a:t>
            </a:r>
          </a:p>
        </p:txBody>
      </p:sp>
      <p:sp>
        <p:nvSpPr>
          <p:cNvPr id="50179" name="Segnaposto contenuto 2"/>
          <p:cNvSpPr>
            <a:spLocks noGrp="1"/>
          </p:cNvSpPr>
          <p:nvPr>
            <p:ph sz="half" idx="1"/>
          </p:nvPr>
        </p:nvSpPr>
        <p:spPr>
          <a:xfrm>
            <a:off x="1" y="764705"/>
            <a:ext cx="4572000" cy="3528392"/>
          </a:xfrm>
        </p:spPr>
        <p:txBody>
          <a:bodyPr>
            <a:normAutofit fontScale="47500" lnSpcReduction="20000"/>
          </a:bodyPr>
          <a:lstStyle/>
          <a:p>
            <a:pPr marL="274320" indent="-274320" algn="ctr" eaLnBrk="1" fontAlgn="auto" hangingPunct="1">
              <a:spcAft>
                <a:spcPts val="0"/>
              </a:spcAft>
              <a:buClr>
                <a:schemeClr val="accent3"/>
              </a:buClr>
              <a:buFont typeface="Wingdings 2"/>
              <a:buNone/>
              <a:defRPr/>
            </a:pPr>
            <a:r>
              <a:rPr lang="it-IT" sz="1200" b="1" dirty="0" smtClean="0"/>
              <a:t>RIFUGIATI POLITICI</a:t>
            </a:r>
          </a:p>
          <a:p>
            <a:pPr marL="274320" indent="-274320" algn="ctr" eaLnBrk="1" fontAlgn="auto" hangingPunct="1">
              <a:spcAft>
                <a:spcPts val="0"/>
              </a:spcAft>
              <a:buClr>
                <a:schemeClr val="accent3"/>
              </a:buClr>
              <a:buFont typeface="Wingdings 2"/>
              <a:buNone/>
              <a:defRPr/>
            </a:pPr>
            <a:endParaRPr lang="it-IT" sz="1200" b="1" dirty="0" smtClean="0"/>
          </a:p>
          <a:p>
            <a:pPr marL="274320" indent="-274320" algn="ctr" eaLnBrk="1" fontAlgn="auto" hangingPunct="1">
              <a:spcAft>
                <a:spcPts val="0"/>
              </a:spcAft>
              <a:buClr>
                <a:schemeClr val="accent3"/>
              </a:buClr>
              <a:buFont typeface="Wingdings 2"/>
              <a:buNone/>
              <a:defRPr/>
            </a:pPr>
            <a:endParaRPr lang="it-IT" sz="1200" b="1" dirty="0" smtClean="0"/>
          </a:p>
          <a:p>
            <a:pPr marL="274320" indent="-274320" algn="just" eaLnBrk="1" fontAlgn="auto" hangingPunct="1">
              <a:spcAft>
                <a:spcPts val="0"/>
              </a:spcAft>
              <a:buClr>
                <a:schemeClr val="accent3"/>
              </a:buClr>
              <a:buFont typeface="Wingdings 2"/>
              <a:buChar char=""/>
              <a:defRPr/>
            </a:pPr>
            <a:r>
              <a:rPr lang="it-IT" sz="3400" dirty="0" smtClean="0">
                <a:latin typeface="Times New Roman" panose="02020603050405020304" pitchFamily="18" charset="0"/>
                <a:cs typeface="Times New Roman" panose="02020603050405020304" pitchFamily="18" charset="0"/>
              </a:rPr>
              <a:t>Negli ultimi anni </a:t>
            </a:r>
            <a:r>
              <a:rPr lang="it-IT" sz="3400" b="1" dirty="0" smtClean="0">
                <a:latin typeface="Times New Roman" panose="02020603050405020304" pitchFamily="18" charset="0"/>
                <a:cs typeface="Times New Roman" panose="02020603050405020304" pitchFamily="18" charset="0"/>
              </a:rPr>
              <a:t>il numero dei </a:t>
            </a:r>
            <a:r>
              <a:rPr lang="it-IT" sz="3400" b="1" i="1" dirty="0" err="1" smtClean="0">
                <a:latin typeface="Times New Roman" panose="02020603050405020304" pitchFamily="18" charset="0"/>
                <a:cs typeface="Times New Roman" panose="02020603050405020304" pitchFamily="18" charset="0"/>
              </a:rPr>
              <a:t>refugees</a:t>
            </a:r>
            <a:r>
              <a:rPr lang="it-IT" sz="3400" b="1" dirty="0" smtClean="0">
                <a:latin typeface="Times New Roman" panose="02020603050405020304" pitchFamily="18" charset="0"/>
                <a:cs typeface="Times New Roman" panose="02020603050405020304" pitchFamily="18" charset="0"/>
              </a:rPr>
              <a:t> </a:t>
            </a:r>
            <a:r>
              <a:rPr lang="it-IT" sz="3400" dirty="0" smtClean="0">
                <a:latin typeface="Times New Roman" panose="02020603050405020304" pitchFamily="18" charset="0"/>
                <a:cs typeface="Times New Roman" panose="02020603050405020304" pitchFamily="18" charset="0"/>
              </a:rPr>
              <a:t>ovvero dei rifugiati internazionali “politici” (quelli con lo status di “rifugiato”) è ruotato sempre intorno a 15-20 milioni, gli </a:t>
            </a:r>
            <a:r>
              <a:rPr lang="it-IT" sz="3400" dirty="0" err="1" smtClean="0">
                <a:latin typeface="Times New Roman" panose="02020603050405020304" pitchFamily="18" charset="0"/>
                <a:cs typeface="Times New Roman" panose="02020603050405020304" pitchFamily="18" charset="0"/>
              </a:rPr>
              <a:t>ecoprofughi</a:t>
            </a:r>
            <a:r>
              <a:rPr lang="it-IT" sz="3400" dirty="0">
                <a:latin typeface="Times New Roman" panose="02020603050405020304" pitchFamily="18" charset="0"/>
                <a:cs typeface="Times New Roman" panose="02020603050405020304" pitchFamily="18" charset="0"/>
              </a:rPr>
              <a:t> </a:t>
            </a:r>
            <a:r>
              <a:rPr lang="it-IT" sz="3400" dirty="0" smtClean="0">
                <a:latin typeface="Times New Roman" panose="02020603050405020304" pitchFamily="18" charset="0"/>
                <a:cs typeface="Times New Roman" panose="02020603050405020304" pitchFamily="18" charset="0"/>
              </a:rPr>
              <a:t>internazionali sono stati ufficialmente di più. E anche i rifugiati politici interni (che non superano il confine) sono ormai meno degli </a:t>
            </a:r>
            <a:r>
              <a:rPr lang="it-IT" sz="3400" dirty="0" err="1" smtClean="0">
                <a:latin typeface="Times New Roman" panose="02020603050405020304" pitchFamily="18" charset="0"/>
                <a:cs typeface="Times New Roman" panose="02020603050405020304" pitchFamily="18" charset="0"/>
              </a:rPr>
              <a:t>ecoprofughi</a:t>
            </a:r>
            <a:r>
              <a:rPr lang="it-IT" sz="3400" dirty="0" smtClean="0">
                <a:latin typeface="Times New Roman" panose="02020603050405020304" pitchFamily="18" charset="0"/>
                <a:cs typeface="Times New Roman" panose="02020603050405020304" pitchFamily="18" charset="0"/>
              </a:rPr>
              <a:t> interni.</a:t>
            </a:r>
          </a:p>
          <a:p>
            <a:pPr marL="0" indent="0" algn="just" eaLnBrk="1" fontAlgn="auto" hangingPunct="1">
              <a:spcAft>
                <a:spcPts val="0"/>
              </a:spcAft>
              <a:buClr>
                <a:schemeClr val="accent3"/>
              </a:buClr>
              <a:buNone/>
              <a:defRPr/>
            </a:pPr>
            <a:r>
              <a:rPr lang="it-IT" sz="3400" dirty="0" smtClean="0">
                <a:latin typeface="Times New Roman" panose="02020603050405020304" pitchFamily="18" charset="0"/>
                <a:cs typeface="Times New Roman" panose="02020603050405020304" pitchFamily="18" charset="0"/>
              </a:rPr>
              <a:t> </a:t>
            </a:r>
          </a:p>
          <a:p>
            <a:pPr marL="274320" indent="-274320" algn="just" eaLnBrk="1" fontAlgn="auto" hangingPunct="1">
              <a:spcAft>
                <a:spcPts val="0"/>
              </a:spcAft>
              <a:buClr>
                <a:schemeClr val="accent3"/>
              </a:buClr>
              <a:buFont typeface="Wingdings 2"/>
              <a:buChar char=""/>
              <a:defRPr/>
            </a:pPr>
            <a:r>
              <a:rPr lang="it-IT" sz="3400" dirty="0" smtClean="0">
                <a:latin typeface="Times New Roman" panose="02020603050405020304" pitchFamily="18" charset="0"/>
                <a:ea typeface="ヒラギノ角ゴ Pro W3" pitchFamily="-1" charset="-128"/>
                <a:cs typeface="Times New Roman" panose="02020603050405020304" pitchFamily="18" charset="0"/>
              </a:rPr>
              <a:t>Fra gli </a:t>
            </a:r>
            <a:r>
              <a:rPr lang="it-IT" sz="3400" b="1" dirty="0" smtClean="0">
                <a:latin typeface="Times New Roman" panose="02020603050405020304" pitchFamily="18" charset="0"/>
                <a:ea typeface="ヒラギノ角ゴ Pro W3" pitchFamily="-1" charset="-128"/>
                <a:cs typeface="Times New Roman" panose="02020603050405020304" pitchFamily="18" charset="0"/>
              </a:rPr>
              <a:t>sfollati interni </a:t>
            </a:r>
            <a:r>
              <a:rPr lang="it-IT" sz="3400" dirty="0" smtClean="0">
                <a:latin typeface="Times New Roman" panose="02020603050405020304" pitchFamily="18" charset="0"/>
                <a:ea typeface="ヒラギノ角ゴ Pro W3" pitchFamily="-1" charset="-128"/>
                <a:cs typeface="Times New Roman" panose="02020603050405020304" pitchFamily="18" charset="0"/>
              </a:rPr>
              <a:t>calcolati dall’UNHCR vi sono sia profughi “politici” (non diventati </a:t>
            </a:r>
            <a:r>
              <a:rPr lang="it-IT" sz="3400" i="1" dirty="0" err="1" smtClean="0">
                <a:latin typeface="Times New Roman" panose="02020603050405020304" pitchFamily="18" charset="0"/>
                <a:ea typeface="ヒラギノ角ゴ Pro W3" pitchFamily="-1" charset="-128"/>
                <a:cs typeface="Times New Roman" panose="02020603050405020304" pitchFamily="18" charset="0"/>
              </a:rPr>
              <a:t>refugees</a:t>
            </a:r>
            <a:r>
              <a:rPr lang="it-IT" sz="3400" i="1" dirty="0" smtClean="0">
                <a:latin typeface="Times New Roman" panose="02020603050405020304" pitchFamily="18" charset="0"/>
                <a:ea typeface="ヒラギノ角ゴ Pro W3" pitchFamily="-1" charset="-128"/>
                <a:cs typeface="Times New Roman" panose="02020603050405020304" pitchFamily="18" charset="0"/>
              </a:rPr>
              <a:t> </a:t>
            </a:r>
            <a:r>
              <a:rPr lang="it-IT" sz="3400" dirty="0" smtClean="0">
                <a:latin typeface="Times New Roman" panose="02020603050405020304" pitchFamily="18" charset="0"/>
                <a:ea typeface="ヒラギノ角ゴ Pro W3" pitchFamily="-1" charset="-128"/>
                <a:cs typeface="Times New Roman" panose="02020603050405020304" pitchFamily="18" charset="0"/>
              </a:rPr>
              <a:t>solo perché non hanno superato il confine e sono assistiti in patria) che profughi ambientali (ovviamente solo parte del totale, perché non tutti i paesi hanno bisogno di assistenza internazionale).</a:t>
            </a:r>
          </a:p>
        </p:txBody>
      </p:sp>
      <p:sp>
        <p:nvSpPr>
          <p:cNvPr id="50180" name="Segnaposto contenuto 3"/>
          <p:cNvSpPr>
            <a:spLocks noGrp="1"/>
          </p:cNvSpPr>
          <p:nvPr>
            <p:ph sz="half" idx="2"/>
          </p:nvPr>
        </p:nvSpPr>
        <p:spPr>
          <a:xfrm>
            <a:off x="4644008" y="764704"/>
            <a:ext cx="4499991" cy="3528392"/>
          </a:xfrm>
        </p:spPr>
        <p:txBody>
          <a:bodyPr>
            <a:normAutofit fontScale="47500" lnSpcReduction="20000"/>
          </a:bodyPr>
          <a:lstStyle/>
          <a:p>
            <a:pPr marL="274320" indent="-274320" algn="ctr" eaLnBrk="1" fontAlgn="auto" hangingPunct="1">
              <a:spcAft>
                <a:spcPts val="0"/>
              </a:spcAft>
              <a:buClr>
                <a:schemeClr val="accent3"/>
              </a:buClr>
              <a:buFont typeface="Wingdings 2"/>
              <a:buNone/>
              <a:defRPr/>
            </a:pPr>
            <a:r>
              <a:rPr lang="it-IT" sz="1200" b="1" dirty="0" smtClean="0">
                <a:ea typeface="ヒラギノ角ゴ Pro W3" pitchFamily="-1" charset="-128"/>
              </a:rPr>
              <a:t>RIFUGIATI CLIMATICI</a:t>
            </a:r>
          </a:p>
          <a:p>
            <a:pPr marL="274320" indent="-274320" algn="just" eaLnBrk="1" fontAlgn="auto" hangingPunct="1">
              <a:spcAft>
                <a:spcPts val="0"/>
              </a:spcAft>
              <a:buClr>
                <a:schemeClr val="accent3"/>
              </a:buClr>
              <a:buFont typeface="Wingdings 2"/>
              <a:buChar char=""/>
              <a:defRPr/>
            </a:pPr>
            <a:endParaRPr lang="it-IT" sz="1400" dirty="0" smtClean="0">
              <a:ea typeface="ヒラギノ角ゴ Pro W3" pitchFamily="-1" charset="-128"/>
            </a:endParaRPr>
          </a:p>
          <a:p>
            <a:pPr marL="274320" indent="-274320" algn="just" eaLnBrk="1" fontAlgn="auto" hangingPunct="1">
              <a:spcAft>
                <a:spcPts val="0"/>
              </a:spcAft>
              <a:buClr>
                <a:schemeClr val="accent3"/>
              </a:buClr>
              <a:buFont typeface="Wingdings 2"/>
              <a:buChar char=""/>
              <a:defRPr/>
            </a:pPr>
            <a:endParaRPr lang="it-IT" sz="1400" dirty="0" smtClean="0">
              <a:ea typeface="ヒラギノ角ゴ Pro W3" pitchFamily="-1" charset="-128"/>
            </a:endParaRPr>
          </a:p>
          <a:p>
            <a:pPr marL="274320" indent="-274320" algn="just" eaLnBrk="1" fontAlgn="auto" hangingPunct="1">
              <a:spcAft>
                <a:spcPts val="0"/>
              </a:spcAft>
              <a:buClr>
                <a:schemeClr val="accent3"/>
              </a:buClr>
              <a:buFont typeface="Wingdings 2"/>
              <a:buChar char=""/>
              <a:defRPr/>
            </a:pPr>
            <a:r>
              <a:rPr lang="it-IT" sz="3400" dirty="0" smtClean="0">
                <a:latin typeface="Times New Roman" panose="02020603050405020304" pitchFamily="18" charset="0"/>
                <a:ea typeface="ヒラギノ角ゴ Pro W3" pitchFamily="-1" charset="-128"/>
                <a:cs typeface="Times New Roman" panose="02020603050405020304" pitchFamily="18" charset="0"/>
              </a:rPr>
              <a:t>Il </a:t>
            </a:r>
            <a:r>
              <a:rPr lang="it-IT" sz="3400" b="1" dirty="0" smtClean="0">
                <a:latin typeface="Times New Roman" panose="02020603050405020304" pitchFamily="18" charset="0"/>
                <a:ea typeface="ヒラギノ角ゴ Pro W3" pitchFamily="-1" charset="-128"/>
                <a:cs typeface="Times New Roman" panose="02020603050405020304" pitchFamily="18" charset="0"/>
              </a:rPr>
              <a:t>numero </a:t>
            </a:r>
            <a:r>
              <a:rPr lang="it-IT" sz="3400" dirty="0" smtClean="0">
                <a:latin typeface="Times New Roman" panose="02020603050405020304" pitchFamily="18" charset="0"/>
                <a:ea typeface="ヒラギノ角ゴ Pro W3" pitchFamily="-1" charset="-128"/>
                <a:cs typeface="Times New Roman" panose="02020603050405020304" pitchFamily="18" charset="0"/>
              </a:rPr>
              <a:t>dei rifugiati climatici e degli </a:t>
            </a:r>
            <a:r>
              <a:rPr lang="it-IT" sz="3400" dirty="0" err="1" smtClean="0">
                <a:latin typeface="Times New Roman" panose="02020603050405020304" pitchFamily="18" charset="0"/>
                <a:ea typeface="ヒラギノ角ゴ Pro W3" pitchFamily="-1" charset="-128"/>
                <a:cs typeface="Times New Roman" panose="02020603050405020304" pitchFamily="18" charset="0"/>
              </a:rPr>
              <a:t>ecoprofughi</a:t>
            </a:r>
            <a:r>
              <a:rPr lang="it-IT" sz="3400" dirty="0" smtClean="0">
                <a:latin typeface="Times New Roman" panose="02020603050405020304" pitchFamily="18" charset="0"/>
                <a:ea typeface="ヒラギノ角ゴ Pro W3" pitchFamily="-1" charset="-128"/>
                <a:cs typeface="Times New Roman" panose="02020603050405020304" pitchFamily="18" charset="0"/>
              </a:rPr>
              <a:t> è più difficilmente calcolabile anche per l’inutilità e precarietà della distinzione di chi supera o meno subito il confine del proprio paese d’origine. Tutte le ipotesi sulla situazione attuale e gli scenari futuri stimano cifre superiori agli attuali e futuri rifugiati politici.</a:t>
            </a:r>
          </a:p>
          <a:p>
            <a:pPr marL="274320" indent="-274320" algn="just" eaLnBrk="1" fontAlgn="auto" hangingPunct="1">
              <a:spcAft>
                <a:spcPts val="0"/>
              </a:spcAft>
              <a:buClr>
                <a:schemeClr val="accent3"/>
              </a:buClr>
              <a:buFont typeface="Wingdings 2"/>
              <a:buChar char=""/>
              <a:defRPr/>
            </a:pPr>
            <a:endParaRPr lang="it-IT" sz="3400" dirty="0" smtClean="0">
              <a:latin typeface="Times New Roman" panose="02020603050405020304" pitchFamily="18" charset="0"/>
              <a:ea typeface="ヒラギノ角ゴ Pro W3" pitchFamily="-1" charset="-128"/>
              <a:cs typeface="Times New Roman" panose="02020603050405020304" pitchFamily="18" charset="0"/>
            </a:endParaRPr>
          </a:p>
          <a:p>
            <a:pPr marL="274320" indent="-274320" algn="just" eaLnBrk="1" fontAlgn="auto" hangingPunct="1">
              <a:spcAft>
                <a:spcPts val="0"/>
              </a:spcAft>
              <a:buClr>
                <a:schemeClr val="accent3"/>
              </a:buClr>
              <a:buFont typeface="Wingdings 2"/>
              <a:buChar char=""/>
              <a:defRPr/>
            </a:pPr>
            <a:r>
              <a:rPr lang="it-IT" sz="3400" dirty="0" smtClean="0">
                <a:latin typeface="Times New Roman" panose="02020603050405020304" pitchFamily="18" charset="0"/>
                <a:cs typeface="Times New Roman" panose="02020603050405020304" pitchFamily="18" charset="0"/>
              </a:rPr>
              <a:t>Provò a calcolare </a:t>
            </a:r>
            <a:r>
              <a:rPr lang="it-IT" sz="3400" b="1" dirty="0" smtClean="0">
                <a:latin typeface="Times New Roman" panose="02020603050405020304" pitchFamily="18" charset="0"/>
                <a:cs typeface="Times New Roman" panose="02020603050405020304" pitchFamily="18" charset="0"/>
              </a:rPr>
              <a:t>i profughi ambientali </a:t>
            </a:r>
            <a:r>
              <a:rPr lang="it-IT" sz="3400" dirty="0" smtClean="0">
                <a:latin typeface="Times New Roman" panose="02020603050405020304" pitchFamily="18" charset="0"/>
                <a:cs typeface="Times New Roman" panose="02020603050405020304" pitchFamily="18" charset="0"/>
              </a:rPr>
              <a:t>un noto docente ecologista inglese alla metà degli anni novanta, </a:t>
            </a:r>
            <a:r>
              <a:rPr lang="it-IT" sz="3400" i="1" dirty="0" smtClean="0">
                <a:latin typeface="Times New Roman" panose="02020603050405020304" pitchFamily="18" charset="0"/>
                <a:cs typeface="Times New Roman" panose="02020603050405020304" pitchFamily="18" charset="0"/>
              </a:rPr>
              <a:t>Norman Myers</a:t>
            </a:r>
            <a:r>
              <a:rPr lang="it-IT" sz="3400" dirty="0" smtClean="0">
                <a:latin typeface="Times New Roman" panose="02020603050405020304" pitchFamily="18" charset="0"/>
                <a:cs typeface="Times New Roman" panose="02020603050405020304" pitchFamily="18" charset="0"/>
              </a:rPr>
              <a:t>, dopo che un decennio prima la “categoria” era stata già riconosciuta da </a:t>
            </a:r>
            <a:r>
              <a:rPr lang="it-IT" sz="3400" i="1" dirty="0" err="1" smtClean="0">
                <a:latin typeface="Times New Roman" panose="02020603050405020304" pitchFamily="18" charset="0"/>
                <a:cs typeface="Times New Roman" panose="02020603050405020304" pitchFamily="18" charset="0"/>
              </a:rPr>
              <a:t>El-Hinnawi</a:t>
            </a:r>
            <a:r>
              <a:rPr lang="it-IT" sz="3400" dirty="0" smtClean="0">
                <a:latin typeface="Times New Roman" panose="02020603050405020304" pitchFamily="18" charset="0"/>
                <a:cs typeface="Times New Roman" panose="02020603050405020304" pitchFamily="18" charset="0"/>
              </a:rPr>
              <a:t> in uno studio dell’UNEP. Molta letteratura è passata da allora sotto i ponti (insieme a derelitti e relitti). </a:t>
            </a:r>
            <a:endParaRPr lang="it-IT" sz="3400"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50181" name="Segnaposto numero diapositiva 4"/>
          <p:cNvSpPr>
            <a:spLocks noGrp="1"/>
          </p:cNvSpPr>
          <p:nvPr>
            <p:ph type="sldNum" sz="quarter" idx="12"/>
          </p:nvPr>
        </p:nvSpPr>
        <p:spPr/>
        <p:txBody>
          <a:bodyPr/>
          <a:lstStyle/>
          <a:p>
            <a:pPr>
              <a:defRPr/>
            </a:pPr>
            <a:fld id="{F53A1EDE-D345-433A-A623-BDFCBDEB4D5B}" type="slidenum">
              <a:rPr lang="it-IT"/>
              <a:pPr>
                <a:defRPr/>
              </a:pPr>
              <a:t>33</a:t>
            </a:fld>
            <a:endParaRPr lang="it-IT"/>
          </a:p>
        </p:txBody>
      </p:sp>
      <p:sp>
        <p:nvSpPr>
          <p:cNvPr id="6" name="Segnaposto piè di pagina 5"/>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293096"/>
            <a:ext cx="4392488" cy="2564904"/>
          </a:xfrm>
          <a:prstGeom prst="rect">
            <a:avLst/>
          </a:prstGeom>
        </p:spPr>
      </p:pic>
    </p:spTree>
    <p:extLst>
      <p:ext uri="{BB962C8B-B14F-4D97-AF65-F5344CB8AC3E}">
        <p14:creationId xmlns:p14="http://schemas.microsoft.com/office/powerpoint/2010/main" val="326892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107504" y="1"/>
            <a:ext cx="8928992" cy="620688"/>
          </a:xfrm>
        </p:spPr>
        <p:txBody>
          <a:bodyPr/>
          <a:lstStyle/>
          <a:p>
            <a:pPr eaLnBrk="1" hangingPunct="1"/>
            <a:r>
              <a:rPr lang="it-IT" sz="2800" b="1" dirty="0" smtClean="0">
                <a:latin typeface="Times New Roman" panose="02020603050405020304" pitchFamily="18" charset="0"/>
                <a:ea typeface="ヒラギノ角ゴ Pro W3" pitchFamily="-1" charset="-128"/>
                <a:cs typeface="Times New Roman" panose="02020603050405020304" pitchFamily="18" charset="0"/>
              </a:rPr>
              <a:t>I dati del GRID IDMC 2018 (utilizzati anche dall’</a:t>
            </a:r>
            <a:r>
              <a:rPr lang="it-IT" sz="2800" b="1" i="1" dirty="0" err="1" smtClean="0">
                <a:latin typeface="Times New Roman" panose="02020603050405020304" pitchFamily="18" charset="0"/>
                <a:ea typeface="ヒラギノ角ゴ Pro W3" pitchFamily="-1" charset="-128"/>
                <a:cs typeface="Times New Roman" panose="02020603050405020304" pitchFamily="18" charset="0"/>
              </a:rPr>
              <a:t>Unhcr</a:t>
            </a:r>
            <a:r>
              <a:rPr lang="it-IT" sz="2800" b="1" dirty="0" smtClean="0">
                <a:latin typeface="Times New Roman" panose="02020603050405020304" pitchFamily="18" charset="0"/>
                <a:ea typeface="ヒラギノ角ゴ Pro W3" pitchFamily="-1" charset="-128"/>
                <a:cs typeface="Times New Roman" panose="02020603050405020304" pitchFamily="18" charset="0"/>
              </a:rPr>
              <a:t>)</a:t>
            </a:r>
          </a:p>
        </p:txBody>
      </p:sp>
      <p:sp>
        <p:nvSpPr>
          <p:cNvPr id="50179" name="Segnaposto contenuto 2"/>
          <p:cNvSpPr>
            <a:spLocks noGrp="1"/>
          </p:cNvSpPr>
          <p:nvPr>
            <p:ph sz="half" idx="1"/>
          </p:nvPr>
        </p:nvSpPr>
        <p:spPr>
          <a:xfrm>
            <a:off x="0" y="764704"/>
            <a:ext cx="5580111" cy="5832647"/>
          </a:xfrm>
        </p:spPr>
        <p:txBody>
          <a:bodyPr>
            <a:normAutofit/>
          </a:bodyPr>
          <a:lstStyle/>
          <a:p>
            <a:pPr marL="274320" indent="-274320" algn="ctr" eaLnBrk="1" fontAlgn="auto" hangingPunct="1">
              <a:spcAft>
                <a:spcPts val="0"/>
              </a:spcAft>
              <a:buClr>
                <a:schemeClr val="accent3"/>
              </a:buClr>
              <a:buFont typeface="Wingdings 2"/>
              <a:buNone/>
              <a:defRPr/>
            </a:pPr>
            <a:endParaRPr lang="it-IT" sz="1200" b="1" dirty="0" smtClean="0"/>
          </a:p>
          <a:p>
            <a:pPr marL="274320" indent="-274320" algn="ctr" eaLnBrk="1" fontAlgn="auto" hangingPunct="1">
              <a:spcAft>
                <a:spcPts val="0"/>
              </a:spcAft>
              <a:buClr>
                <a:schemeClr val="accent3"/>
              </a:buClr>
              <a:buFont typeface="Wingdings 2"/>
              <a:buNone/>
              <a:defRPr/>
            </a:pPr>
            <a:endParaRPr lang="it-IT" sz="1200" b="1" dirty="0" smtClean="0"/>
          </a:p>
        </p:txBody>
      </p:sp>
      <p:sp>
        <p:nvSpPr>
          <p:cNvPr id="50180" name="Segnaposto contenuto 3"/>
          <p:cNvSpPr>
            <a:spLocks noGrp="1"/>
          </p:cNvSpPr>
          <p:nvPr>
            <p:ph sz="half" idx="2"/>
          </p:nvPr>
        </p:nvSpPr>
        <p:spPr>
          <a:xfrm flipH="1">
            <a:off x="9189717" y="836712"/>
            <a:ext cx="62803" cy="5832647"/>
          </a:xfrm>
        </p:spPr>
        <p:txBody>
          <a:bodyPr>
            <a:normAutofit/>
          </a:bodyPr>
          <a:lstStyle/>
          <a:p>
            <a:pPr marL="274320" indent="-274320" algn="ctr" eaLnBrk="1" fontAlgn="auto" hangingPunct="1">
              <a:spcAft>
                <a:spcPts val="0"/>
              </a:spcAft>
              <a:buClr>
                <a:schemeClr val="accent3"/>
              </a:buClr>
              <a:buFont typeface="Wingdings 2"/>
              <a:buNone/>
              <a:defRPr/>
            </a:pPr>
            <a:endParaRPr lang="it-IT" sz="3400"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50181" name="Segnaposto numero diapositiva 4"/>
          <p:cNvSpPr>
            <a:spLocks noGrp="1"/>
          </p:cNvSpPr>
          <p:nvPr>
            <p:ph type="sldNum" sz="quarter" idx="12"/>
          </p:nvPr>
        </p:nvSpPr>
        <p:spPr/>
        <p:txBody>
          <a:bodyPr/>
          <a:lstStyle/>
          <a:p>
            <a:pPr>
              <a:defRPr/>
            </a:pPr>
            <a:fld id="{F53A1EDE-D345-433A-A623-BDFCBDEB4D5B}" type="slidenum">
              <a:rPr lang="it-IT"/>
              <a:pPr>
                <a:defRPr/>
              </a:pPr>
              <a:t>34</a:t>
            </a:fld>
            <a:endParaRPr lang="it-IT"/>
          </a:p>
        </p:txBody>
      </p:sp>
      <p:sp>
        <p:nvSpPr>
          <p:cNvPr id="6" name="Segnaposto piè di pagina 5"/>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6712"/>
            <a:ext cx="8686800" cy="5760639"/>
          </a:xfrm>
          <a:prstGeom prst="rect">
            <a:avLst/>
          </a:prstGeom>
        </p:spPr>
      </p:pic>
    </p:spTree>
    <p:extLst>
      <p:ext uri="{BB962C8B-B14F-4D97-AF65-F5344CB8AC3E}">
        <p14:creationId xmlns:p14="http://schemas.microsoft.com/office/powerpoint/2010/main" val="399775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116632"/>
            <a:ext cx="9001000" cy="864092"/>
          </a:xfrm>
        </p:spPr>
        <p:txBody>
          <a:bodyPr/>
          <a:lstStyle/>
          <a:p>
            <a:r>
              <a:rPr lang="it-IT" sz="2800" b="1" dirty="0" smtClean="0">
                <a:latin typeface="Times New Roman" panose="02020603050405020304" pitchFamily="18" charset="0"/>
                <a:cs typeface="Times New Roman" panose="02020603050405020304" pitchFamily="18" charset="0"/>
              </a:rPr>
              <a:t>Rifugiati e richiedenti asilo negli ultimi anni nei principali paesi europei, un dato abbastanza costante (2016)</a:t>
            </a:r>
            <a:endParaRPr lang="it-IT" sz="28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0" y="6356350"/>
            <a:ext cx="2987824" cy="501650"/>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35</a:t>
            </a:fld>
            <a:endParaRPr lang="it-IT"/>
          </a:p>
        </p:txBody>
      </p:sp>
      <p:graphicFrame>
        <p:nvGraphicFramePr>
          <p:cNvPr id="11" name="Segnaposto contenuto 10"/>
          <p:cNvGraphicFramePr>
            <a:graphicFrameLocks noGrp="1"/>
          </p:cNvGraphicFramePr>
          <p:nvPr>
            <p:ph sz="half" idx="1"/>
            <p:extLst/>
          </p:nvPr>
        </p:nvGraphicFramePr>
        <p:xfrm>
          <a:off x="0" y="1313398"/>
          <a:ext cx="4495800" cy="5211947"/>
        </p:xfrm>
        <a:graphic>
          <a:graphicData uri="http://schemas.openxmlformats.org/drawingml/2006/table">
            <a:tbl>
              <a:tblPr firstRow="1" firstCol="1" bandRow="1">
                <a:tableStyleId>{5C22544A-7EE6-4342-B048-85BDC9FD1C3A}</a:tableStyleId>
              </a:tblPr>
              <a:tblGrid>
                <a:gridCol w="1110902">
                  <a:extLst>
                    <a:ext uri="{9D8B030D-6E8A-4147-A177-3AD203B41FA5}">
                      <a16:colId xmlns:a16="http://schemas.microsoft.com/office/drawing/2014/main" val="3207039667"/>
                    </a:ext>
                  </a:extLst>
                </a:gridCol>
                <a:gridCol w="1409132">
                  <a:extLst>
                    <a:ext uri="{9D8B030D-6E8A-4147-A177-3AD203B41FA5}">
                      <a16:colId xmlns:a16="http://schemas.microsoft.com/office/drawing/2014/main" val="1333595476"/>
                    </a:ext>
                  </a:extLst>
                </a:gridCol>
                <a:gridCol w="1975766">
                  <a:extLst>
                    <a:ext uri="{9D8B030D-6E8A-4147-A177-3AD203B41FA5}">
                      <a16:colId xmlns:a16="http://schemas.microsoft.com/office/drawing/2014/main" val="1403573733"/>
                    </a:ext>
                  </a:extLst>
                </a:gridCol>
              </a:tblGrid>
              <a:tr h="274313">
                <a:tc>
                  <a:txBody>
                    <a:bodyPr/>
                    <a:lstStyle/>
                    <a:p>
                      <a:pPr>
                        <a:lnSpc>
                          <a:spcPct val="107000"/>
                        </a:lnSpc>
                      </a:pPr>
                      <a:endParaRPr lang="it-IT" sz="600">
                        <a:effectLst/>
                        <a:latin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Numero rifugiati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Ogni 1000 abitanti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606450928"/>
                  </a:ext>
                </a:extLst>
              </a:tr>
              <a:tr h="274313">
                <a:tc>
                  <a:txBody>
                    <a:bodyPr/>
                    <a:lstStyle/>
                    <a:p>
                      <a:pPr algn="ctr">
                        <a:lnSpc>
                          <a:spcPct val="107000"/>
                        </a:lnSpc>
                        <a:spcAft>
                          <a:spcPts val="0"/>
                        </a:spcAft>
                      </a:pPr>
                      <a:r>
                        <a:rPr lang="it-IT" sz="900">
                          <a:effectLst/>
                        </a:rPr>
                        <a:t>Svezia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230.164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23,4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177794197"/>
                  </a:ext>
                </a:extLst>
              </a:tr>
              <a:tr h="274313">
                <a:tc>
                  <a:txBody>
                    <a:bodyPr/>
                    <a:lstStyle/>
                    <a:p>
                      <a:pPr algn="ctr">
                        <a:lnSpc>
                          <a:spcPct val="107000"/>
                        </a:lnSpc>
                        <a:spcAft>
                          <a:spcPts val="0"/>
                        </a:spcAft>
                      </a:pPr>
                      <a:r>
                        <a:rPr lang="it-IT" sz="900">
                          <a:effectLst/>
                        </a:rPr>
                        <a:t>Malta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7.948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18,3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678747542"/>
                  </a:ext>
                </a:extLst>
              </a:tr>
              <a:tr h="274313">
                <a:tc>
                  <a:txBody>
                    <a:bodyPr/>
                    <a:lstStyle/>
                    <a:p>
                      <a:pPr algn="ctr">
                        <a:lnSpc>
                          <a:spcPct val="107000"/>
                        </a:lnSpc>
                        <a:spcAft>
                          <a:spcPts val="0"/>
                        </a:spcAft>
                      </a:pPr>
                      <a:r>
                        <a:rPr lang="it-IT" sz="900">
                          <a:effectLst/>
                        </a:rPr>
                        <a:t>Norvegia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59.522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11,4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488946614"/>
                  </a:ext>
                </a:extLst>
              </a:tr>
              <a:tr h="274313">
                <a:tc>
                  <a:txBody>
                    <a:bodyPr/>
                    <a:lstStyle/>
                    <a:p>
                      <a:pPr algn="ctr">
                        <a:lnSpc>
                          <a:spcPct val="107000"/>
                        </a:lnSpc>
                        <a:spcAft>
                          <a:spcPts val="0"/>
                        </a:spcAft>
                      </a:pPr>
                      <a:r>
                        <a:rPr lang="it-IT" sz="900">
                          <a:effectLst/>
                        </a:rPr>
                        <a:t>Austria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93.250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10,7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686111643"/>
                  </a:ext>
                </a:extLst>
              </a:tr>
              <a:tr h="274313">
                <a:tc>
                  <a:txBody>
                    <a:bodyPr/>
                    <a:lstStyle/>
                    <a:p>
                      <a:pPr algn="ctr">
                        <a:lnSpc>
                          <a:spcPct val="107000"/>
                        </a:lnSpc>
                        <a:spcAft>
                          <a:spcPts val="0"/>
                        </a:spcAft>
                      </a:pPr>
                      <a:r>
                        <a:rPr lang="it-IT" sz="900">
                          <a:effectLst/>
                        </a:rPr>
                        <a:t>Cipro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8.484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10,0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75635187"/>
                  </a:ext>
                </a:extLst>
              </a:tr>
              <a:tr h="274313">
                <a:tc>
                  <a:txBody>
                    <a:bodyPr/>
                    <a:lstStyle/>
                    <a:p>
                      <a:pPr algn="ctr">
                        <a:lnSpc>
                          <a:spcPct val="107000"/>
                        </a:lnSpc>
                        <a:spcAft>
                          <a:spcPts val="0"/>
                        </a:spcAft>
                      </a:pPr>
                      <a:r>
                        <a:rPr lang="it-IT" sz="900">
                          <a:effectLst/>
                        </a:rPr>
                        <a:t>Svizzera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82.681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9,9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996041110"/>
                  </a:ext>
                </a:extLst>
              </a:tr>
              <a:tr h="274313">
                <a:tc>
                  <a:txBody>
                    <a:bodyPr/>
                    <a:lstStyle/>
                    <a:p>
                      <a:pPr algn="ctr">
                        <a:lnSpc>
                          <a:spcPct val="107000"/>
                        </a:lnSpc>
                        <a:spcAft>
                          <a:spcPts val="0"/>
                        </a:spcAft>
                      </a:pPr>
                      <a:r>
                        <a:rPr lang="it-IT" sz="900">
                          <a:effectLst/>
                        </a:rPr>
                        <a:t>Germania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669.482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8,1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081654112"/>
                  </a:ext>
                </a:extLst>
              </a:tr>
              <a:tr h="274313">
                <a:tc>
                  <a:txBody>
                    <a:bodyPr/>
                    <a:lstStyle/>
                    <a:p>
                      <a:pPr algn="ctr">
                        <a:lnSpc>
                          <a:spcPct val="107000"/>
                        </a:lnSpc>
                        <a:spcAft>
                          <a:spcPts val="0"/>
                        </a:spcAft>
                      </a:pPr>
                      <a:r>
                        <a:rPr lang="it-IT" sz="900" dirty="0">
                          <a:effectLst/>
                        </a:rPr>
                        <a:t>Olanda</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101.744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6,0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51888976"/>
                  </a:ext>
                </a:extLst>
              </a:tr>
              <a:tr h="274313">
                <a:tc>
                  <a:txBody>
                    <a:bodyPr/>
                    <a:lstStyle/>
                    <a:p>
                      <a:pPr algn="ctr">
                        <a:lnSpc>
                          <a:spcPct val="107000"/>
                        </a:lnSpc>
                        <a:spcAft>
                          <a:spcPts val="0"/>
                        </a:spcAft>
                      </a:pPr>
                      <a:r>
                        <a:rPr lang="it-IT" sz="900">
                          <a:effectLst/>
                        </a:rPr>
                        <a:t>Danimarca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33.507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5,9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799708201"/>
                  </a:ext>
                </a:extLst>
              </a:tr>
              <a:tr h="274313">
                <a:tc>
                  <a:txBody>
                    <a:bodyPr/>
                    <a:lstStyle/>
                    <a:p>
                      <a:pPr algn="ctr">
                        <a:lnSpc>
                          <a:spcPct val="107000"/>
                        </a:lnSpc>
                        <a:spcAft>
                          <a:spcPts val="0"/>
                        </a:spcAft>
                      </a:pPr>
                      <a:r>
                        <a:rPr lang="it-IT" sz="900">
                          <a:effectLst/>
                        </a:rPr>
                        <a:t>Francia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304.546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864603850"/>
                  </a:ext>
                </a:extLst>
              </a:tr>
              <a:tr h="274313">
                <a:tc>
                  <a:txBody>
                    <a:bodyPr/>
                    <a:lstStyle/>
                    <a:p>
                      <a:pPr algn="ctr">
                        <a:lnSpc>
                          <a:spcPct val="107000"/>
                        </a:lnSpc>
                        <a:spcAft>
                          <a:spcPts val="0"/>
                        </a:spcAft>
                      </a:pPr>
                      <a:r>
                        <a:rPr lang="it-IT" sz="900">
                          <a:effectLst/>
                        </a:rPr>
                        <a:t>Serbia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29.522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734293794"/>
                  </a:ext>
                </a:extLst>
              </a:tr>
              <a:tr h="274313">
                <a:tc>
                  <a:txBody>
                    <a:bodyPr/>
                    <a:lstStyle/>
                    <a:p>
                      <a:pPr algn="ctr">
                        <a:lnSpc>
                          <a:spcPct val="107000"/>
                        </a:lnSpc>
                        <a:spcAft>
                          <a:spcPts val="0"/>
                        </a:spcAft>
                      </a:pPr>
                      <a:r>
                        <a:rPr lang="it-IT" sz="900">
                          <a:effectLst/>
                        </a:rPr>
                        <a:t>Belgio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42.168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672002629"/>
                  </a:ext>
                </a:extLst>
              </a:tr>
              <a:tr h="274313">
                <a:tc>
                  <a:txBody>
                    <a:bodyPr/>
                    <a:lstStyle/>
                    <a:p>
                      <a:pPr algn="ctr">
                        <a:lnSpc>
                          <a:spcPct val="107000"/>
                        </a:lnSpc>
                        <a:spcAft>
                          <a:spcPts val="0"/>
                        </a:spcAft>
                      </a:pPr>
                      <a:r>
                        <a:rPr lang="it-IT" sz="900">
                          <a:effectLst/>
                        </a:rPr>
                        <a:t>Lussemburgo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2.046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138415813"/>
                  </a:ext>
                </a:extLst>
              </a:tr>
              <a:tr h="274313">
                <a:tc>
                  <a:txBody>
                    <a:bodyPr/>
                    <a:lstStyle/>
                    <a:p>
                      <a:pPr algn="ctr">
                        <a:lnSpc>
                          <a:spcPct val="107000"/>
                        </a:lnSpc>
                        <a:spcAft>
                          <a:spcPts val="0"/>
                        </a:spcAft>
                      </a:pPr>
                      <a:r>
                        <a:rPr lang="it-IT" sz="900">
                          <a:effectLst/>
                        </a:rPr>
                        <a:t>Finlandia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18.401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111669838"/>
                  </a:ext>
                </a:extLst>
              </a:tr>
              <a:tr h="274313">
                <a:tc>
                  <a:txBody>
                    <a:bodyPr/>
                    <a:lstStyle/>
                    <a:p>
                      <a:pPr algn="ctr">
                        <a:lnSpc>
                          <a:spcPct val="107000"/>
                        </a:lnSpc>
                        <a:spcAft>
                          <a:spcPts val="0"/>
                        </a:spcAft>
                      </a:pPr>
                      <a:r>
                        <a:rPr lang="it-IT" sz="900">
                          <a:effectLst/>
                        </a:rPr>
                        <a:t>Bulgaria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17.814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613309004"/>
                  </a:ext>
                </a:extLst>
              </a:tr>
              <a:tr h="274313">
                <a:tc>
                  <a:txBody>
                    <a:bodyPr/>
                    <a:lstStyle/>
                    <a:p>
                      <a:pPr algn="ctr">
                        <a:lnSpc>
                          <a:spcPct val="107000"/>
                        </a:lnSpc>
                        <a:spcAft>
                          <a:spcPts val="0"/>
                        </a:spcAft>
                      </a:pPr>
                      <a:r>
                        <a:rPr lang="it-IT" sz="900" dirty="0">
                          <a:solidFill>
                            <a:srgbClr val="FF0000"/>
                          </a:solidFill>
                          <a:effectLst/>
                        </a:rPr>
                        <a:t>Italia</a:t>
                      </a:r>
                      <a:endParaRPr lang="it-IT"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solidFill>
                            <a:srgbClr val="FF0000"/>
                          </a:solidFill>
                          <a:effectLst/>
                        </a:rPr>
                        <a:t>147.370</a:t>
                      </a:r>
                      <a:endParaRPr lang="it-IT" sz="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solidFill>
                            <a:srgbClr val="FF0000"/>
                          </a:solidFill>
                          <a:effectLst/>
                        </a:rPr>
                        <a:t>2,4</a:t>
                      </a:r>
                      <a:endParaRPr lang="it-IT"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4197587665"/>
                  </a:ext>
                </a:extLst>
              </a:tr>
              <a:tr h="274313">
                <a:tc>
                  <a:txBody>
                    <a:bodyPr/>
                    <a:lstStyle/>
                    <a:p>
                      <a:pPr algn="ctr">
                        <a:lnSpc>
                          <a:spcPct val="107000"/>
                        </a:lnSpc>
                        <a:spcAft>
                          <a:spcPts val="0"/>
                        </a:spcAft>
                      </a:pPr>
                      <a:r>
                        <a:rPr lang="it-IT" sz="900">
                          <a:effectLst/>
                        </a:rPr>
                        <a:t>Grecia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21.484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654889294"/>
                  </a:ext>
                </a:extLst>
              </a:tr>
              <a:tr h="274313">
                <a:tc>
                  <a:txBody>
                    <a:bodyPr/>
                    <a:lstStyle/>
                    <a:p>
                      <a:pPr algn="ctr">
                        <a:lnSpc>
                          <a:spcPct val="107000"/>
                        </a:lnSpc>
                        <a:spcAft>
                          <a:spcPts val="0"/>
                        </a:spcAft>
                      </a:pPr>
                      <a:r>
                        <a:rPr lang="it-IT" sz="900">
                          <a:effectLst/>
                        </a:rPr>
                        <a:t>Regno Unito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118.995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effectLst/>
                        </a:rPr>
                        <a:t>1,8</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26060012"/>
                  </a:ext>
                </a:extLst>
              </a:tr>
            </a:tbl>
          </a:graphicData>
        </a:graphic>
      </p:graphicFrame>
      <p:sp>
        <p:nvSpPr>
          <p:cNvPr id="12" name="Rectangle 2"/>
          <p:cNvSpPr>
            <a:spLocks noChangeArrowheads="1"/>
          </p:cNvSpPr>
          <p:nvPr/>
        </p:nvSpPr>
        <p:spPr bwMode="auto">
          <a:xfrm>
            <a:off x="-954802" y="0"/>
            <a:ext cx="100988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6" name="Segnaposto contenuto 15"/>
          <p:cNvGraphicFramePr>
            <a:graphicFrameLocks noGrp="1"/>
          </p:cNvGraphicFramePr>
          <p:nvPr>
            <p:ph sz="half" idx="2"/>
            <p:extLst/>
          </p:nvPr>
        </p:nvGraphicFramePr>
        <p:xfrm>
          <a:off x="4531295" y="1313379"/>
          <a:ext cx="4612705" cy="4635900"/>
        </p:xfrm>
        <a:graphic>
          <a:graphicData uri="http://schemas.openxmlformats.org/drawingml/2006/table">
            <a:tbl>
              <a:tblPr firstRow="1" firstCol="1" bandRow="1">
                <a:tableStyleId>{5C22544A-7EE6-4342-B048-85BDC9FD1C3A}</a:tableStyleId>
              </a:tblPr>
              <a:tblGrid>
                <a:gridCol w="1139789">
                  <a:extLst>
                    <a:ext uri="{9D8B030D-6E8A-4147-A177-3AD203B41FA5}">
                      <a16:colId xmlns:a16="http://schemas.microsoft.com/office/drawing/2014/main" val="2257605980"/>
                    </a:ext>
                  </a:extLst>
                </a:gridCol>
                <a:gridCol w="1445773">
                  <a:extLst>
                    <a:ext uri="{9D8B030D-6E8A-4147-A177-3AD203B41FA5}">
                      <a16:colId xmlns:a16="http://schemas.microsoft.com/office/drawing/2014/main" val="1455253068"/>
                    </a:ext>
                  </a:extLst>
                </a:gridCol>
                <a:gridCol w="2027143">
                  <a:extLst>
                    <a:ext uri="{9D8B030D-6E8A-4147-A177-3AD203B41FA5}">
                      <a16:colId xmlns:a16="http://schemas.microsoft.com/office/drawing/2014/main" val="1019712261"/>
                    </a:ext>
                  </a:extLst>
                </a:gridCol>
              </a:tblGrid>
              <a:tr h="272700">
                <a:tc>
                  <a:txBody>
                    <a:bodyPr/>
                    <a:lstStyle/>
                    <a:p>
                      <a:pPr>
                        <a:lnSpc>
                          <a:spcPct val="107000"/>
                        </a:lnSpc>
                      </a:pPr>
                      <a:endParaRPr lang="it-IT" sz="600">
                        <a:effectLst/>
                        <a:latin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Richieste di asilo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Ogni 1000 abitanti</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254290055"/>
                  </a:ext>
                </a:extLst>
              </a:tr>
              <a:tr h="272700">
                <a:tc>
                  <a:txBody>
                    <a:bodyPr/>
                    <a:lstStyle/>
                    <a:p>
                      <a:pPr algn="ctr">
                        <a:lnSpc>
                          <a:spcPct val="107000"/>
                        </a:lnSpc>
                        <a:spcAft>
                          <a:spcPts val="0"/>
                        </a:spcAft>
                      </a:pPr>
                      <a:r>
                        <a:rPr lang="it-IT" sz="900">
                          <a:effectLst/>
                        </a:rPr>
                        <a:t>Germania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745.155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9,1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010953140"/>
                  </a:ext>
                </a:extLst>
              </a:tr>
              <a:tr h="272700">
                <a:tc>
                  <a:txBody>
                    <a:bodyPr/>
                    <a:lstStyle/>
                    <a:p>
                      <a:pPr algn="ctr">
                        <a:lnSpc>
                          <a:spcPct val="107000"/>
                        </a:lnSpc>
                        <a:spcAft>
                          <a:spcPts val="0"/>
                        </a:spcAft>
                      </a:pPr>
                      <a:r>
                        <a:rPr lang="it-IT" sz="900">
                          <a:effectLst/>
                        </a:rPr>
                        <a:t>Austria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42.255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28045536"/>
                  </a:ext>
                </a:extLst>
              </a:tr>
              <a:tr h="272700">
                <a:tc>
                  <a:txBody>
                    <a:bodyPr/>
                    <a:lstStyle/>
                    <a:p>
                      <a:pPr algn="ctr">
                        <a:lnSpc>
                          <a:spcPct val="107000"/>
                        </a:lnSpc>
                        <a:spcAft>
                          <a:spcPts val="0"/>
                        </a:spcAft>
                      </a:pPr>
                      <a:r>
                        <a:rPr lang="it-IT" sz="900">
                          <a:effectLst/>
                        </a:rPr>
                        <a:t>Grecia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51.110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439206247"/>
                  </a:ext>
                </a:extLst>
              </a:tr>
              <a:tr h="272700">
                <a:tc>
                  <a:txBody>
                    <a:bodyPr/>
                    <a:lstStyle/>
                    <a:p>
                      <a:pPr algn="ctr">
                        <a:lnSpc>
                          <a:spcPct val="107000"/>
                        </a:lnSpc>
                        <a:spcAft>
                          <a:spcPts val="0"/>
                        </a:spcAft>
                      </a:pPr>
                      <a:r>
                        <a:rPr lang="it-IT" sz="900">
                          <a:effectLst/>
                        </a:rPr>
                        <a:t>Malta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1.930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4,4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8538462"/>
                  </a:ext>
                </a:extLst>
              </a:tr>
              <a:tr h="272700">
                <a:tc>
                  <a:txBody>
                    <a:bodyPr/>
                    <a:lstStyle/>
                    <a:p>
                      <a:pPr algn="ctr">
                        <a:lnSpc>
                          <a:spcPct val="107000"/>
                        </a:lnSpc>
                        <a:spcAft>
                          <a:spcPts val="0"/>
                        </a:spcAft>
                      </a:pPr>
                      <a:r>
                        <a:rPr lang="it-IT" sz="900">
                          <a:effectLst/>
                        </a:rPr>
                        <a:t>Lussemburgo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2.160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4269075610"/>
                  </a:ext>
                </a:extLst>
              </a:tr>
              <a:tr h="272700">
                <a:tc>
                  <a:txBody>
                    <a:bodyPr/>
                    <a:lstStyle/>
                    <a:p>
                      <a:pPr algn="ctr">
                        <a:lnSpc>
                          <a:spcPct val="107000"/>
                        </a:lnSpc>
                        <a:spcAft>
                          <a:spcPts val="0"/>
                        </a:spcAft>
                      </a:pPr>
                      <a:r>
                        <a:rPr lang="it-IT" sz="900">
                          <a:effectLst/>
                        </a:rPr>
                        <a:t>Cipro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2.940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4057868808"/>
                  </a:ext>
                </a:extLst>
              </a:tr>
              <a:tr h="272700">
                <a:tc>
                  <a:txBody>
                    <a:bodyPr/>
                    <a:lstStyle/>
                    <a:p>
                      <a:pPr algn="ctr">
                        <a:lnSpc>
                          <a:spcPct val="107000"/>
                        </a:lnSpc>
                        <a:spcAft>
                          <a:spcPts val="0"/>
                        </a:spcAft>
                      </a:pPr>
                      <a:r>
                        <a:rPr lang="it-IT" sz="900">
                          <a:effectLst/>
                        </a:rPr>
                        <a:t>Ungheria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29.430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930779988"/>
                  </a:ext>
                </a:extLst>
              </a:tr>
              <a:tr h="272700">
                <a:tc>
                  <a:txBody>
                    <a:bodyPr/>
                    <a:lstStyle/>
                    <a:p>
                      <a:pPr algn="ctr">
                        <a:lnSpc>
                          <a:spcPct val="107000"/>
                        </a:lnSpc>
                        <a:spcAft>
                          <a:spcPts val="0"/>
                        </a:spcAft>
                      </a:pPr>
                      <a:r>
                        <a:rPr lang="it-IT" sz="900">
                          <a:effectLst/>
                        </a:rPr>
                        <a:t>Svezia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28.790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983753363"/>
                  </a:ext>
                </a:extLst>
              </a:tr>
              <a:tr h="272700">
                <a:tc>
                  <a:txBody>
                    <a:bodyPr/>
                    <a:lstStyle/>
                    <a:p>
                      <a:pPr algn="ctr">
                        <a:lnSpc>
                          <a:spcPct val="107000"/>
                        </a:lnSpc>
                        <a:spcAft>
                          <a:spcPts val="0"/>
                        </a:spcAft>
                      </a:pPr>
                      <a:r>
                        <a:rPr lang="it-IT" sz="900">
                          <a:effectLst/>
                        </a:rPr>
                        <a:t>Bulgaria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19.420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effectLst/>
                        </a:rPr>
                        <a:t>2,7</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1791030379"/>
                  </a:ext>
                </a:extLst>
              </a:tr>
              <a:tr h="272700">
                <a:tc>
                  <a:txBody>
                    <a:bodyPr/>
                    <a:lstStyle/>
                    <a:p>
                      <a:pPr algn="ctr">
                        <a:lnSpc>
                          <a:spcPct val="107000"/>
                        </a:lnSpc>
                        <a:spcAft>
                          <a:spcPts val="0"/>
                        </a:spcAft>
                      </a:pPr>
                      <a:r>
                        <a:rPr lang="it-IT" sz="900" dirty="0">
                          <a:solidFill>
                            <a:srgbClr val="FF0000"/>
                          </a:solidFill>
                          <a:effectLst/>
                        </a:rPr>
                        <a:t>Italia</a:t>
                      </a:r>
                      <a:endParaRPr lang="it-IT"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solidFill>
                            <a:srgbClr val="FF0000"/>
                          </a:solidFill>
                          <a:effectLst/>
                        </a:rPr>
                        <a:t>122.960</a:t>
                      </a:r>
                      <a:endParaRPr lang="it-IT" sz="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solidFill>
                            <a:srgbClr val="FF0000"/>
                          </a:solidFill>
                          <a:effectLst/>
                        </a:rPr>
                        <a:t>2,0</a:t>
                      </a:r>
                      <a:endParaRPr lang="it-IT"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910316688"/>
                  </a:ext>
                </a:extLst>
              </a:tr>
              <a:tr h="272700">
                <a:tc>
                  <a:txBody>
                    <a:bodyPr/>
                    <a:lstStyle/>
                    <a:p>
                      <a:pPr algn="ctr">
                        <a:lnSpc>
                          <a:spcPct val="107000"/>
                        </a:lnSpc>
                        <a:spcAft>
                          <a:spcPts val="0"/>
                        </a:spcAft>
                      </a:pPr>
                      <a:r>
                        <a:rPr lang="it-IT" sz="900">
                          <a:effectLst/>
                        </a:rPr>
                        <a:t>Belgio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18.280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151811182"/>
                  </a:ext>
                </a:extLst>
              </a:tr>
              <a:tr h="272700">
                <a:tc>
                  <a:txBody>
                    <a:bodyPr/>
                    <a:lstStyle/>
                    <a:p>
                      <a:pPr algn="ctr">
                        <a:lnSpc>
                          <a:spcPct val="107000"/>
                        </a:lnSpc>
                        <a:spcAft>
                          <a:spcPts val="0"/>
                        </a:spcAft>
                      </a:pPr>
                      <a:r>
                        <a:rPr lang="it-IT" sz="900">
                          <a:effectLst/>
                        </a:rPr>
                        <a:t>Francia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84.270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142819060"/>
                  </a:ext>
                </a:extLst>
              </a:tr>
              <a:tr h="272700">
                <a:tc>
                  <a:txBody>
                    <a:bodyPr/>
                    <a:lstStyle/>
                    <a:p>
                      <a:pPr algn="ctr">
                        <a:lnSpc>
                          <a:spcPct val="107000"/>
                        </a:lnSpc>
                        <a:spcAft>
                          <a:spcPts val="0"/>
                        </a:spcAft>
                      </a:pPr>
                      <a:r>
                        <a:rPr lang="it-IT" sz="900">
                          <a:effectLst/>
                        </a:rPr>
                        <a:t>Olanda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20.945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60034386"/>
                  </a:ext>
                </a:extLst>
              </a:tr>
              <a:tr h="272700">
                <a:tc>
                  <a:txBody>
                    <a:bodyPr/>
                    <a:lstStyle/>
                    <a:p>
                      <a:pPr algn="ctr">
                        <a:lnSpc>
                          <a:spcPct val="107000"/>
                        </a:lnSpc>
                        <a:spcAft>
                          <a:spcPts val="0"/>
                        </a:spcAft>
                      </a:pPr>
                      <a:r>
                        <a:rPr lang="it-IT" sz="900">
                          <a:effectLst/>
                        </a:rPr>
                        <a:t>Danimarca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effectLst/>
                        </a:rPr>
                        <a:t>6.180</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3340187413"/>
                  </a:ext>
                </a:extLst>
              </a:tr>
              <a:tr h="272700">
                <a:tc>
                  <a:txBody>
                    <a:bodyPr/>
                    <a:lstStyle/>
                    <a:p>
                      <a:pPr algn="ctr">
                        <a:lnSpc>
                          <a:spcPct val="107000"/>
                        </a:lnSpc>
                        <a:spcAft>
                          <a:spcPts val="0"/>
                        </a:spcAft>
                      </a:pPr>
                      <a:r>
                        <a:rPr lang="it-IT" sz="900">
                          <a:effectLst/>
                        </a:rPr>
                        <a:t>Finlandia</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5.605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1,0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2208310908"/>
                  </a:ext>
                </a:extLst>
              </a:tr>
              <a:tr h="272700">
                <a:tc>
                  <a:txBody>
                    <a:bodyPr/>
                    <a:lstStyle/>
                    <a:p>
                      <a:pPr algn="ctr">
                        <a:lnSpc>
                          <a:spcPct val="107000"/>
                        </a:lnSpc>
                        <a:spcAft>
                          <a:spcPts val="0"/>
                        </a:spcAft>
                      </a:pPr>
                      <a:r>
                        <a:rPr lang="it-IT" sz="900">
                          <a:effectLst/>
                        </a:rPr>
                        <a:t>Regno Unito</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a:effectLst/>
                        </a:rPr>
                        <a:t>38.785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tc>
                  <a:txBody>
                    <a:bodyPr/>
                    <a:lstStyle/>
                    <a:p>
                      <a:pPr algn="ctr">
                        <a:lnSpc>
                          <a:spcPct val="107000"/>
                        </a:lnSpc>
                        <a:spcAft>
                          <a:spcPts val="0"/>
                        </a:spcAft>
                      </a:pPr>
                      <a:r>
                        <a:rPr lang="it-IT" sz="900" dirty="0">
                          <a:effectLst/>
                        </a:rPr>
                        <a:t>0,6</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578" marR="5578" marT="5578" marB="5578" anchor="ctr"/>
                </a:tc>
                <a:extLst>
                  <a:ext uri="{0D108BD9-81ED-4DB2-BD59-A6C34878D82A}">
                    <a16:rowId xmlns:a16="http://schemas.microsoft.com/office/drawing/2014/main" val="4184768012"/>
                  </a:ext>
                </a:extLst>
              </a:tr>
            </a:tbl>
          </a:graphicData>
        </a:graphic>
      </p:graphicFrame>
      <p:sp>
        <p:nvSpPr>
          <p:cNvPr id="17" name="Rectangle 4"/>
          <p:cNvSpPr>
            <a:spLocks noChangeArrowheads="1"/>
          </p:cNvSpPr>
          <p:nvPr/>
        </p:nvSpPr>
        <p:spPr bwMode="auto">
          <a:xfrm>
            <a:off x="-1" y="0"/>
            <a:ext cx="99357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40385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
            <a:ext cx="8928992" cy="1340769"/>
          </a:xfrm>
        </p:spPr>
        <p:txBody>
          <a:bodyPr/>
          <a:lstStyle/>
          <a:p>
            <a:r>
              <a:rPr lang="it-IT" sz="3200" b="1" dirty="0" smtClean="0">
                <a:latin typeface="Times New Roman" panose="02020603050405020304" pitchFamily="18" charset="0"/>
                <a:cs typeface="Times New Roman" panose="02020603050405020304" pitchFamily="18" charset="0"/>
              </a:rPr>
              <a:t>Non c’è nessuna invasione </a:t>
            </a:r>
            <a:r>
              <a:rPr lang="it-IT" sz="2400" dirty="0" smtClean="0">
                <a:latin typeface="Times New Roman" panose="02020603050405020304" pitchFamily="18" charset="0"/>
                <a:cs typeface="Times New Roman" panose="02020603050405020304" pitchFamily="18" charset="0"/>
              </a:rPr>
              <a:t>(e non scordiamo mai che </a:t>
            </a:r>
            <a:r>
              <a:rPr lang="it-IT" sz="2400" dirty="0">
                <a:latin typeface="Times New Roman" panose="02020603050405020304" pitchFamily="18" charset="0"/>
                <a:cs typeface="Times New Roman" panose="02020603050405020304" pitchFamily="18" charset="0"/>
              </a:rPr>
              <a:t>l</a:t>
            </a:r>
            <a:r>
              <a:rPr lang="it-IT" sz="2400" dirty="0" smtClean="0">
                <a:latin typeface="Times New Roman" panose="02020603050405020304" pitchFamily="18" charset="0"/>
                <a:cs typeface="Times New Roman" panose="02020603050405020304" pitchFamily="18" charset="0"/>
              </a:rPr>
              <a:t>a </a:t>
            </a:r>
            <a:r>
              <a:rPr lang="it-IT" sz="2400" dirty="0">
                <a:latin typeface="Times New Roman" panose="02020603050405020304" pitchFamily="18" charset="0"/>
                <a:cs typeface="Times New Roman" panose="02020603050405020304" pitchFamily="18" charset="0"/>
              </a:rPr>
              <a:t>legge italiana vigente “in materia di immigrazione e di asilo” è la cosiddetta </a:t>
            </a:r>
            <a:r>
              <a:rPr lang="it-IT" sz="2400" dirty="0" smtClean="0">
                <a:latin typeface="Times New Roman" panose="02020603050405020304" pitchFamily="18" charset="0"/>
                <a:cs typeface="Times New Roman" panose="02020603050405020304" pitchFamily="18" charset="0"/>
              </a:rPr>
              <a:t> legge </a:t>
            </a:r>
            <a:r>
              <a:rPr lang="it-IT" sz="2400" i="1" dirty="0" smtClean="0">
                <a:latin typeface="Times New Roman" panose="02020603050405020304" pitchFamily="18" charset="0"/>
                <a:cs typeface="Times New Roman" panose="02020603050405020304" pitchFamily="18" charset="0"/>
              </a:rPr>
              <a:t>Bossi-Fini</a:t>
            </a:r>
            <a:r>
              <a:rPr lang="it-IT" sz="2400" dirty="0">
                <a:latin typeface="Times New Roman" panose="02020603050405020304" pitchFamily="18" charset="0"/>
                <a:cs typeface="Times New Roman" panose="02020603050405020304" pitchFamily="18" charset="0"/>
              </a:rPr>
              <a:t>, non un’altra, legge del 30 luglio 2002, numero </a:t>
            </a:r>
            <a:r>
              <a:rPr lang="it-IT" sz="2400" dirty="0" smtClean="0">
                <a:latin typeface="Times New Roman" panose="02020603050405020304" pitchFamily="18" charset="0"/>
                <a:cs typeface="Times New Roman" panose="02020603050405020304" pitchFamily="18" charset="0"/>
              </a:rPr>
              <a:t>189)</a:t>
            </a:r>
            <a:r>
              <a:rPr lang="it-IT" sz="3200" b="1" dirty="0" smtClean="0">
                <a:latin typeface="Times New Roman" panose="02020603050405020304" pitchFamily="18" charset="0"/>
                <a:cs typeface="Times New Roman" panose="02020603050405020304" pitchFamily="18" charset="0"/>
              </a:rPr>
              <a:t>…</a:t>
            </a:r>
            <a:endParaRPr lang="it-IT" sz="3200" b="1" dirty="0">
              <a:latin typeface="Times New Roman" panose="02020603050405020304" pitchFamily="18" charset="0"/>
              <a:cs typeface="Times New Roman" panose="02020603050405020304" pitchFamily="18" charset="0"/>
            </a:endParaRPr>
          </a:p>
        </p:txBody>
      </p:sp>
      <p:pic>
        <p:nvPicPr>
          <p:cNvPr id="6" name="Segnaposto contenuto 5" descr="Immagine evidenziata.png"/>
          <p:cNvPicPr>
            <a:picLocks noGrp="1" noChangeAspect="1"/>
          </p:cNvPicPr>
          <p:nvPr>
            <p:ph idx="1"/>
          </p:nvPr>
        </p:nvPicPr>
        <p:blipFill>
          <a:blip r:embed="rId2" cstate="print"/>
          <a:stretch>
            <a:fillRect/>
          </a:stretch>
        </p:blipFill>
        <p:spPr>
          <a:xfrm>
            <a:off x="1164960" y="1935163"/>
            <a:ext cx="6814079" cy="4389437"/>
          </a:xfrm>
        </p:spPr>
      </p:pic>
      <p:sp>
        <p:nvSpPr>
          <p:cNvPr id="4" name="Segnaposto piè di pagina 3"/>
          <p:cNvSpPr>
            <a:spLocks noGrp="1"/>
          </p:cNvSpPr>
          <p:nvPr>
            <p:ph type="ftr" sz="quarter" idx="11"/>
          </p:nvPr>
        </p:nvSpPr>
        <p:spPr>
          <a:xfrm>
            <a:off x="107504" y="6356350"/>
            <a:ext cx="5912296"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36</a:t>
            </a:fld>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5244094"/>
          </a:xfrm>
          <a:prstGeom prst="rect">
            <a:avLst/>
          </a:prstGeom>
        </p:spPr>
      </p:pic>
    </p:spTree>
    <p:extLst>
      <p:ext uri="{BB962C8B-B14F-4D97-AF65-F5344CB8AC3E}">
        <p14:creationId xmlns:p14="http://schemas.microsoft.com/office/powerpoint/2010/main" val="57623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8928992" cy="720080"/>
          </a:xfrm>
        </p:spPr>
        <p:txBody>
          <a:bodyPr/>
          <a:lstStyle/>
          <a:p>
            <a:r>
              <a:rPr lang="it-IT" sz="3200" b="1" dirty="0" smtClean="0">
                <a:latin typeface="Times New Roman" panose="02020603050405020304" pitchFamily="18" charset="0"/>
                <a:cs typeface="Times New Roman" panose="02020603050405020304" pitchFamily="18" charset="0"/>
              </a:rPr>
              <a:t>… nemmeno se compariamo i dati con altri paesi!</a:t>
            </a:r>
            <a:endParaRPr lang="it-IT" sz="32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107504" y="6356350"/>
            <a:ext cx="5912296"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37</a:t>
            </a:fld>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052737"/>
            <a:ext cx="8147247" cy="5271864"/>
          </a:xfrm>
        </p:spPr>
      </p:pic>
    </p:spTree>
    <p:extLst>
      <p:ext uri="{BB962C8B-B14F-4D97-AF65-F5344CB8AC3E}">
        <p14:creationId xmlns:p14="http://schemas.microsoft.com/office/powerpoint/2010/main" val="297224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8928992" cy="504057"/>
          </a:xfrm>
        </p:spPr>
        <p:txBody>
          <a:bodyPr/>
          <a:lstStyle/>
          <a:p>
            <a:r>
              <a:rPr lang="it-IT" sz="4000" b="1" dirty="0" smtClean="0">
                <a:latin typeface="Times New Roman" panose="02020603050405020304" pitchFamily="18" charset="0"/>
                <a:cs typeface="Times New Roman" panose="02020603050405020304" pitchFamily="18" charset="0"/>
              </a:rPr>
              <a:t>I </a:t>
            </a:r>
            <a:r>
              <a:rPr lang="it-IT" sz="4000" b="1" dirty="0" smtClean="0">
                <a:solidFill>
                  <a:srgbClr val="FF0000"/>
                </a:solidFill>
                <a:latin typeface="Times New Roman" panose="02020603050405020304" pitchFamily="18" charset="0"/>
                <a:cs typeface="Times New Roman" panose="02020603050405020304" pitchFamily="18" charset="0"/>
              </a:rPr>
              <a:t>profughi ambientali, gli </a:t>
            </a:r>
            <a:r>
              <a:rPr lang="it-IT" sz="4000" b="1" dirty="0" err="1" smtClean="0">
                <a:solidFill>
                  <a:srgbClr val="FF0000"/>
                </a:solidFill>
                <a:latin typeface="Times New Roman" panose="02020603050405020304" pitchFamily="18" charset="0"/>
                <a:cs typeface="Times New Roman" panose="02020603050405020304" pitchFamily="18" charset="0"/>
              </a:rPr>
              <a:t>ecoprofughi</a:t>
            </a:r>
            <a:endParaRPr lang="it-IT" sz="40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half" idx="1"/>
          </p:nvPr>
        </p:nvSpPr>
        <p:spPr>
          <a:xfrm>
            <a:off x="107504" y="620689"/>
            <a:ext cx="8928992" cy="5832648"/>
          </a:xfrm>
        </p:spPr>
        <p:txBody>
          <a:bodyPr/>
          <a:lstStyle/>
          <a:p>
            <a:pPr marL="0" indent="0" algn="just">
              <a:buNone/>
            </a:pPr>
            <a:r>
              <a:rPr lang="it-IT" sz="1800" dirty="0">
                <a:latin typeface="Times New Roman" panose="02020603050405020304" pitchFamily="18" charset="0"/>
                <a:cs typeface="Times New Roman" panose="02020603050405020304" pitchFamily="18" charset="0"/>
              </a:rPr>
              <a:t>I “profughi ambientali” sono i migranti forzati da “cause” ambientali o climatiche, ormai da tempo ogni anno sono più dei profughi “politici”. Traggo </a:t>
            </a:r>
            <a:r>
              <a:rPr lang="it-IT" sz="1800" dirty="0" smtClean="0">
                <a:latin typeface="Times New Roman" panose="02020603050405020304" pitchFamily="18" charset="0"/>
                <a:cs typeface="Times New Roman" panose="02020603050405020304" pitchFamily="18" charset="0"/>
              </a:rPr>
              <a:t>da un recente </a:t>
            </a:r>
            <a:r>
              <a:rPr lang="it-IT" sz="1800" dirty="0">
                <a:latin typeface="Times New Roman" panose="02020603050405020304" pitchFamily="18" charset="0"/>
                <a:cs typeface="Times New Roman" panose="02020603050405020304" pitchFamily="18" charset="0"/>
              </a:rPr>
              <a:t>report dell’</a:t>
            </a:r>
            <a:r>
              <a:rPr lang="it-IT" sz="1800" dirty="0" err="1">
                <a:latin typeface="Times New Roman" panose="02020603050405020304" pitchFamily="18" charset="0"/>
                <a:cs typeface="Times New Roman" panose="02020603050405020304" pitchFamily="18" charset="0"/>
              </a:rPr>
              <a:t>Idmc</a:t>
            </a:r>
            <a:r>
              <a:rPr lang="it-IT" sz="1800" dirty="0">
                <a:latin typeface="Times New Roman" panose="02020603050405020304" pitchFamily="18" charset="0"/>
                <a:cs typeface="Times New Roman" panose="02020603050405020304" pitchFamily="18" charset="0"/>
              </a:rPr>
              <a:t>: “</a:t>
            </a:r>
            <a:r>
              <a:rPr lang="it-IT" sz="1800" i="1" dirty="0">
                <a:latin typeface="Times New Roman" panose="02020603050405020304" pitchFamily="18" charset="0"/>
                <a:cs typeface="Times New Roman" panose="02020603050405020304" pitchFamily="18" charset="0"/>
              </a:rPr>
              <a:t>Over the </a:t>
            </a:r>
            <a:r>
              <a:rPr lang="it-IT" sz="1800" i="1" dirty="0" err="1">
                <a:latin typeface="Times New Roman" panose="02020603050405020304" pitchFamily="18" charset="0"/>
                <a:cs typeface="Times New Roman" panose="02020603050405020304" pitchFamily="18" charset="0"/>
              </a:rPr>
              <a:t>past</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eight</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years</a:t>
            </a:r>
            <a:r>
              <a:rPr lang="it-IT" sz="1800" i="1" dirty="0">
                <a:latin typeface="Times New Roman" panose="02020603050405020304" pitchFamily="18" charset="0"/>
                <a:cs typeface="Times New Roman" panose="02020603050405020304" pitchFamily="18" charset="0"/>
              </a:rPr>
              <a:t> (2008-2015), 203.4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displacements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have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been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recorded</a:t>
            </a:r>
            <a:r>
              <a:rPr lang="it-IT" sz="1800" i="1" dirty="0">
                <a:latin typeface="Times New Roman" panose="02020603050405020304" pitchFamily="18" charset="0"/>
                <a:cs typeface="Times New Roman" panose="02020603050405020304" pitchFamily="18" charset="0"/>
              </a:rPr>
              <a:t>, an </a:t>
            </a:r>
            <a:r>
              <a:rPr lang="it-IT" sz="1800" i="1" dirty="0" err="1">
                <a:latin typeface="Times New Roman" panose="02020603050405020304" pitchFamily="18" charset="0"/>
                <a:cs typeface="Times New Roman" panose="02020603050405020304" pitchFamily="18" charset="0"/>
              </a:rPr>
              <a:t>average</a:t>
            </a:r>
            <a:r>
              <a:rPr lang="it-IT" sz="1800" i="1" dirty="0">
                <a:latin typeface="Times New Roman" panose="02020603050405020304" pitchFamily="18" charset="0"/>
                <a:cs typeface="Times New Roman" panose="02020603050405020304" pitchFamily="18" charset="0"/>
              </a:rPr>
              <a:t> of 25.4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each</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year</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There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were</a:t>
            </a:r>
            <a:r>
              <a:rPr lang="it-IT" sz="1800" i="1" dirty="0">
                <a:latin typeface="Times New Roman" panose="02020603050405020304" pitchFamily="18" charset="0"/>
                <a:cs typeface="Times New Roman" panose="02020603050405020304" pitchFamily="18" charset="0"/>
              </a:rPr>
              <a:t> 27.8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new </a:t>
            </a:r>
            <a:r>
              <a:rPr lang="it-IT" sz="1800" i="1" dirty="0" err="1">
                <a:latin typeface="Times New Roman" panose="02020603050405020304" pitchFamily="18" charset="0"/>
                <a:cs typeface="Times New Roman" panose="02020603050405020304" pitchFamily="18" charset="0"/>
              </a:rPr>
              <a:t>displacementsin</a:t>
            </a:r>
            <a:r>
              <a:rPr lang="it-IT" sz="1800" i="1" dirty="0">
                <a:latin typeface="Times New Roman" panose="02020603050405020304" pitchFamily="18" charset="0"/>
                <a:cs typeface="Times New Roman" panose="02020603050405020304" pitchFamily="18" charset="0"/>
              </a:rPr>
              <a:t> 127 </a:t>
            </a:r>
            <a:r>
              <a:rPr lang="it-IT" sz="1800" i="1" dirty="0" err="1">
                <a:latin typeface="Times New Roman" panose="02020603050405020304" pitchFamily="18" charset="0"/>
                <a:cs typeface="Times New Roman" panose="02020603050405020304" pitchFamily="18" charset="0"/>
              </a:rPr>
              <a:t>countries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during</a:t>
            </a:r>
            <a:r>
              <a:rPr lang="it-IT" sz="1800" i="1" dirty="0">
                <a:latin typeface="Times New Roman" panose="02020603050405020304" pitchFamily="18" charset="0"/>
                <a:cs typeface="Times New Roman" panose="02020603050405020304" pitchFamily="18" charset="0"/>
              </a:rPr>
              <a:t> 2015, more </a:t>
            </a:r>
            <a:r>
              <a:rPr lang="it-IT" sz="1800" i="1" dirty="0" err="1">
                <a:latin typeface="Times New Roman" panose="02020603050405020304" pitchFamily="18" charset="0"/>
                <a:cs typeface="Times New Roman" panose="02020603050405020304" pitchFamily="18" charset="0"/>
              </a:rPr>
              <a:t>than</a:t>
            </a:r>
            <a:r>
              <a:rPr lang="it-IT" sz="1800" i="1" dirty="0">
                <a:latin typeface="Times New Roman" panose="02020603050405020304" pitchFamily="18" charset="0"/>
                <a:cs typeface="Times New Roman" panose="02020603050405020304" pitchFamily="18" charset="0"/>
              </a:rPr>
              <a:t> the </a:t>
            </a:r>
            <a:r>
              <a:rPr lang="it-IT" sz="1800" i="1" dirty="0" err="1">
                <a:latin typeface="Times New Roman" panose="02020603050405020304" pitchFamily="18" charset="0"/>
                <a:cs typeface="Times New Roman" panose="02020603050405020304" pitchFamily="18" charset="0"/>
              </a:rPr>
              <a:t>total</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populations</a:t>
            </a:r>
            <a:r>
              <a:rPr lang="it-IT" sz="1800" i="1" dirty="0">
                <a:latin typeface="Times New Roman" panose="02020603050405020304" pitchFamily="18" charset="0"/>
                <a:cs typeface="Times New Roman" panose="02020603050405020304" pitchFamily="18" charset="0"/>
              </a:rPr>
              <a:t> of New York City, </a:t>
            </a:r>
            <a:r>
              <a:rPr lang="it-IT" sz="1800" i="1" dirty="0" err="1">
                <a:latin typeface="Times New Roman" panose="02020603050405020304" pitchFamily="18" charset="0"/>
                <a:cs typeface="Times New Roman" panose="02020603050405020304" pitchFamily="18" charset="0"/>
              </a:rPr>
              <a:t>London</a:t>
            </a:r>
            <a:r>
              <a:rPr lang="it-IT" sz="1800" i="1" dirty="0">
                <a:latin typeface="Times New Roman" panose="02020603050405020304" pitchFamily="18" charset="0"/>
                <a:cs typeface="Times New Roman" panose="02020603050405020304" pitchFamily="18" charset="0"/>
              </a:rPr>
              <a:t>, Paris and Cairo </a:t>
            </a:r>
            <a:r>
              <a:rPr lang="it-IT" sz="1800" i="1" dirty="0" err="1">
                <a:latin typeface="Times New Roman" panose="02020603050405020304" pitchFamily="18" charset="0"/>
                <a:cs typeface="Times New Roman" panose="02020603050405020304" pitchFamily="18" charset="0"/>
              </a:rPr>
              <a:t>combined</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There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were</a:t>
            </a:r>
            <a:r>
              <a:rPr lang="it-IT" sz="1800" i="1" dirty="0">
                <a:latin typeface="Times New Roman" panose="02020603050405020304" pitchFamily="18" charset="0"/>
                <a:cs typeface="Times New Roman" panose="02020603050405020304" pitchFamily="18" charset="0"/>
              </a:rPr>
              <a:t> 19.2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new </a:t>
            </a:r>
            <a:r>
              <a:rPr lang="it-IT" sz="1800" i="1" dirty="0" err="1">
                <a:latin typeface="Times New Roman" panose="02020603050405020304" pitchFamily="18" charset="0"/>
                <a:cs typeface="Times New Roman" panose="02020603050405020304" pitchFamily="18" charset="0"/>
              </a:rPr>
              <a:t>displacements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associated</a:t>
            </a:r>
            <a:r>
              <a:rPr lang="it-IT" sz="1800" i="1" dirty="0">
                <a:latin typeface="Times New Roman" panose="02020603050405020304" pitchFamily="18" charset="0"/>
                <a:cs typeface="Times New Roman" panose="02020603050405020304" pitchFamily="18" charset="0"/>
              </a:rPr>
              <a:t> with </a:t>
            </a:r>
            <a:r>
              <a:rPr lang="it-IT" sz="1800" i="1" dirty="0" err="1">
                <a:latin typeface="Times New Roman" panose="02020603050405020304" pitchFamily="18" charset="0"/>
                <a:cs typeface="Times New Roman" panose="02020603050405020304" pitchFamily="18" charset="0"/>
              </a:rPr>
              <a:t>disasters</a:t>
            </a:r>
            <a:r>
              <a:rPr lang="it-IT" sz="1800" i="1" dirty="0">
                <a:latin typeface="Times New Roman" panose="02020603050405020304" pitchFamily="18" charset="0"/>
                <a:cs typeface="Times New Roman" panose="02020603050405020304" pitchFamily="18" charset="0"/>
              </a:rPr>
              <a:t> in 113 </a:t>
            </a:r>
            <a:r>
              <a:rPr lang="it-IT" sz="1800" i="1" dirty="0" err="1">
                <a:latin typeface="Times New Roman" panose="02020603050405020304" pitchFamily="18" charset="0"/>
                <a:cs typeface="Times New Roman" panose="02020603050405020304" pitchFamily="18" charset="0"/>
              </a:rPr>
              <a:t>countries</a:t>
            </a:r>
            <a:r>
              <a:rPr lang="it-IT" sz="1800" i="1" dirty="0">
                <a:latin typeface="Times New Roman" panose="02020603050405020304" pitchFamily="18" charset="0"/>
                <a:cs typeface="Times New Roman" panose="02020603050405020304" pitchFamily="18" charset="0"/>
              </a:rPr>
              <a:t>, more </a:t>
            </a:r>
            <a:r>
              <a:rPr lang="it-IT" sz="1800" i="1" dirty="0" err="1">
                <a:latin typeface="Times New Roman" panose="02020603050405020304" pitchFamily="18" charset="0"/>
                <a:cs typeface="Times New Roman" panose="02020603050405020304" pitchFamily="18" charset="0"/>
              </a:rPr>
              <a:t>than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twice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as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many</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as</a:t>
            </a:r>
            <a:r>
              <a:rPr lang="it-IT" sz="1800" i="1" dirty="0">
                <a:latin typeface="Times New Roman" panose="02020603050405020304" pitchFamily="18" charset="0"/>
                <a:cs typeface="Times New Roman" panose="02020603050405020304" pitchFamily="18" charset="0"/>
              </a:rPr>
              <a:t> for </a:t>
            </a:r>
            <a:r>
              <a:rPr lang="it-IT" sz="1800" i="1" dirty="0" err="1">
                <a:latin typeface="Times New Roman" panose="02020603050405020304" pitchFamily="18" charset="0"/>
                <a:cs typeface="Times New Roman" panose="02020603050405020304" pitchFamily="18" charset="0"/>
              </a:rPr>
              <a:t>conflict</a:t>
            </a:r>
            <a:r>
              <a:rPr lang="it-IT" sz="1800" i="1" dirty="0">
                <a:latin typeface="Times New Roman" panose="02020603050405020304" pitchFamily="18" charset="0"/>
                <a:cs typeface="Times New Roman" panose="02020603050405020304" pitchFamily="18" charset="0"/>
              </a:rPr>
              <a:t> and </a:t>
            </a:r>
            <a:r>
              <a:rPr lang="it-IT" sz="1800" i="1" dirty="0" err="1">
                <a:latin typeface="Times New Roman" panose="02020603050405020304" pitchFamily="18" charset="0"/>
                <a:cs typeface="Times New Roman" panose="02020603050405020304" pitchFamily="18" charset="0"/>
              </a:rPr>
              <a:t>violence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Weather-related</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hazards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triggered</a:t>
            </a:r>
            <a:r>
              <a:rPr lang="it-IT" sz="1800" i="1" dirty="0">
                <a:latin typeface="Times New Roman" panose="02020603050405020304" pitchFamily="18" charset="0"/>
                <a:cs typeface="Times New Roman" panose="02020603050405020304" pitchFamily="18" charset="0"/>
              </a:rPr>
              <a:t> 14.7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displacements</a:t>
            </a:r>
            <a:r>
              <a:rPr lang="it-IT" sz="1800" i="1" dirty="0">
                <a:latin typeface="Times New Roman" panose="02020603050405020304" pitchFamily="18" charset="0"/>
                <a:cs typeface="Times New Roman" panose="02020603050405020304" pitchFamily="18" charset="0"/>
              </a:rPr>
              <a:t> in 2015. 4.5 </a:t>
            </a:r>
            <a:r>
              <a:rPr lang="it-IT" sz="1800" i="1" dirty="0" err="1">
                <a:latin typeface="Times New Roman" panose="02020603050405020304" pitchFamily="18" charset="0"/>
                <a:cs typeface="Times New Roman" panose="02020603050405020304" pitchFamily="18" charset="0"/>
              </a:rPr>
              <a:t>million</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displacements</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were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brought</a:t>
            </a:r>
            <a:r>
              <a:rPr lang="it-IT" sz="1800" i="1" dirty="0">
                <a:latin typeface="Times New Roman" panose="02020603050405020304" pitchFamily="18" charset="0"/>
                <a:cs typeface="Times New Roman" panose="02020603050405020304" pitchFamily="18" charset="0"/>
              </a:rPr>
              <a:t> on by large-scale </a:t>
            </a:r>
            <a:r>
              <a:rPr lang="it-IT" sz="1800" i="1" dirty="0" err="1">
                <a:latin typeface="Times New Roman" panose="02020603050405020304" pitchFamily="18" charset="0"/>
                <a:cs typeface="Times New Roman" panose="02020603050405020304" pitchFamily="18" charset="0"/>
              </a:rPr>
              <a:t>geophysical</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hazards</a:t>
            </a:r>
            <a:r>
              <a:rPr lang="it-IT" sz="1800" dirty="0" smtClean="0">
                <a:latin typeface="Times New Roman" panose="02020603050405020304" pitchFamily="18" charset="0"/>
                <a:cs typeface="Times New Roman" panose="02020603050405020304" pitchFamily="18" charset="0"/>
              </a:rPr>
              <a:t>”.</a:t>
            </a:r>
          </a:p>
          <a:p>
            <a:pPr marL="0" indent="0" algn="just">
              <a:buNone/>
            </a:pPr>
            <a:r>
              <a:rPr lang="it-IT" sz="1800" dirty="0">
                <a:latin typeface="Times New Roman" panose="02020603050405020304" pitchFamily="18" charset="0"/>
                <a:cs typeface="Times New Roman" panose="02020603050405020304" pitchFamily="18" charset="0"/>
              </a:rPr>
              <a:t>Ovviamente anche i profughi ambientali (soprattutto loro, chi è in fuga da ecosistemi divenuti inospitali e da “disastri”) esistono da sempre e ovunque, hanno una loro storia e geografia in ogni continente, in ogni ecosistema, in ogni territorio nazionale. Ovviamente da sempre i dati sono sottostimati, una sottostima “per definizione” da quando esiste una definizione “statistica” di disastro (pochi decenni). Nelle statistiche dell’ultimo secolo risaltano i “profughi climatici”, quelli costretti a fuggire dai cambiamenti climatici, disastrosi o più lenti. </a:t>
            </a:r>
          </a:p>
          <a:p>
            <a:pPr marL="0" indent="0" algn="just">
              <a:buNone/>
            </a:pPr>
            <a:r>
              <a:rPr lang="it-IT" sz="1800" dirty="0">
                <a:latin typeface="Times New Roman" panose="02020603050405020304" pitchFamily="18" charset="0"/>
                <a:cs typeface="Times New Roman" panose="02020603050405020304" pitchFamily="18" charset="0"/>
              </a:rPr>
              <a:t>I </a:t>
            </a:r>
            <a:r>
              <a:rPr lang="it-IT" sz="1800" i="1" dirty="0" err="1">
                <a:latin typeface="Times New Roman" panose="02020603050405020304" pitchFamily="18" charset="0"/>
                <a:cs typeface="Times New Roman" panose="02020603050405020304" pitchFamily="18" charset="0"/>
              </a:rPr>
              <a:t>climate</a:t>
            </a:r>
            <a:r>
              <a:rPr lang="it-IT" sz="1800" i="1" dirty="0">
                <a:latin typeface="Times New Roman" panose="02020603050405020304" pitchFamily="18" charset="0"/>
                <a:cs typeface="Times New Roman" panose="02020603050405020304" pitchFamily="18" charset="0"/>
              </a:rPr>
              <a:t> </a:t>
            </a:r>
            <a:r>
              <a:rPr lang="it-IT" sz="1800" i="1" dirty="0" err="1">
                <a:latin typeface="Times New Roman" panose="02020603050405020304" pitchFamily="18" charset="0"/>
                <a:cs typeface="Times New Roman" panose="02020603050405020304" pitchFamily="18" charset="0"/>
              </a:rPr>
              <a:t>refugees</a:t>
            </a:r>
            <a:r>
              <a:rPr lang="it-IT" sz="1800" dirty="0">
                <a:latin typeface="Times New Roman" panose="02020603050405020304" pitchFamily="18" charset="0"/>
                <a:cs typeface="Times New Roman" panose="02020603050405020304" pitchFamily="18" charset="0"/>
              </a:rPr>
              <a:t> sono la maggioranza del totale (circa il 90 per cento degli oltre 20 milioni l’anno di profughi ambientali) e i cambiamenti climatici dai cui effetti fuggono sono “antropici”, profughi a causa delle emissioni di gas serra provocate dal modo di produzione e consumo “occidentale”, fino al 1990 quasi solo in 39 specifici Stati (fra cui l’Italia). Da molti anni alcuni di noi (da ultimo anche l’Enciclica del 2016) chiedono un qualche riconoscimento giuridico per i rifugiati o profughi “climatici”.</a:t>
            </a:r>
          </a:p>
          <a:p>
            <a:pPr marL="0" indent="0" algn="just">
              <a:buNone/>
            </a:pPr>
            <a:endParaRPr lang="it-IT" sz="1400" dirty="0">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a:xfrm>
            <a:off x="107504" y="6356350"/>
            <a:ext cx="5912296" cy="365125"/>
          </a:xfrm>
        </p:spPr>
        <p:txBody>
          <a:bodyPr/>
          <a:lstStyle/>
          <a:p>
            <a:pPr>
              <a:defRPr/>
            </a:pPr>
            <a:r>
              <a:rPr lang="it-IT" sz="1000" dirty="0" smtClean="0"/>
              <a:t>Calzolaio 2019</a:t>
            </a:r>
            <a:endParaRPr lang="it-IT" sz="1000" dirty="0"/>
          </a:p>
        </p:txBody>
      </p:sp>
      <p:sp>
        <p:nvSpPr>
          <p:cNvPr id="6" name="Segnaposto numero diapositiva 5"/>
          <p:cNvSpPr>
            <a:spLocks noGrp="1"/>
          </p:cNvSpPr>
          <p:nvPr>
            <p:ph type="sldNum" sz="quarter" idx="12"/>
          </p:nvPr>
        </p:nvSpPr>
        <p:spPr/>
        <p:txBody>
          <a:bodyPr/>
          <a:lstStyle/>
          <a:p>
            <a:pPr>
              <a:defRPr/>
            </a:pPr>
            <a:fld id="{399F623C-D4A0-4D6B-982C-EB2EA0CC6C6D}" type="slidenum">
              <a:rPr lang="it-IT" smtClean="0"/>
              <a:pPr>
                <a:defRPr/>
              </a:pPr>
              <a:t>38</a:t>
            </a:fld>
            <a:endParaRPr lang="it-IT"/>
          </a:p>
        </p:txBody>
      </p:sp>
    </p:spTree>
    <p:extLst>
      <p:ext uri="{BB962C8B-B14F-4D97-AF65-F5344CB8AC3E}">
        <p14:creationId xmlns:p14="http://schemas.microsoft.com/office/powerpoint/2010/main" val="152370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4"/>
          <p:cNvSpPr>
            <a:spLocks noGrp="1"/>
          </p:cNvSpPr>
          <p:nvPr>
            <p:ph type="title"/>
          </p:nvPr>
        </p:nvSpPr>
        <p:spPr>
          <a:xfrm>
            <a:off x="323528" y="188913"/>
            <a:ext cx="8134672" cy="431775"/>
          </a:xfrm>
        </p:spPr>
        <p:txBody>
          <a:bodyPr/>
          <a:lstStyle/>
          <a:p>
            <a:pPr eaLnBrk="1" hangingPunct="1"/>
            <a:r>
              <a:rPr lang="it-IT" sz="2800" b="1" dirty="0" smtClean="0">
                <a:latin typeface="Times New Roman" panose="02020603050405020304" pitchFamily="18" charset="0"/>
                <a:ea typeface="ヒラギノ角ゴ Pro W3" pitchFamily="-1" charset="-128"/>
                <a:cs typeface="Times New Roman" panose="02020603050405020304" pitchFamily="18" charset="0"/>
              </a:rPr>
              <a:t>Gli ufficiali rifugiati climatici da Tuvalu…</a:t>
            </a:r>
          </a:p>
        </p:txBody>
      </p:sp>
      <p:sp>
        <p:nvSpPr>
          <p:cNvPr id="44036" name="Segnaposto contenuto 9"/>
          <p:cNvSpPr>
            <a:spLocks noGrp="1"/>
          </p:cNvSpPr>
          <p:nvPr>
            <p:ph sz="half" idx="1"/>
          </p:nvPr>
        </p:nvSpPr>
        <p:spPr>
          <a:xfrm>
            <a:off x="107504" y="764704"/>
            <a:ext cx="4968551" cy="6093295"/>
          </a:xfrm>
        </p:spPr>
        <p:txBody>
          <a:bodyPr>
            <a:normAutofit/>
          </a:bodyPr>
          <a:lstStyle/>
          <a:p>
            <a:pPr marL="274320" indent="-274320" algn="just" eaLnBrk="1" fontAlgn="auto" hangingPunct="1">
              <a:spcAft>
                <a:spcPts val="0"/>
              </a:spcAft>
              <a:buClr>
                <a:schemeClr val="accent3"/>
              </a:buClr>
              <a:buFont typeface="Wingdings 2"/>
              <a:buChar char=""/>
              <a:defRPr/>
            </a:pPr>
            <a:r>
              <a:rPr lang="it-IT" sz="1100" dirty="0" smtClean="0">
                <a:latin typeface="Times New Roman" panose="02020603050405020304" pitchFamily="18" charset="0"/>
                <a:ea typeface="ヒラギノ角ゴ Pro W3" pitchFamily="-1" charset="-128"/>
                <a:cs typeface="Times New Roman" panose="02020603050405020304" pitchFamily="18" charset="0"/>
              </a:rPr>
              <a:t>C’è un piccolo arcipelago nell’oceano Pacifico, situato 3.400 chilometri a nord est dell’Australia, con oltre 11.000 abitanti, il terzo paese meno abitato al mondo (più della Città del Vaticano comunque), uno </a:t>
            </a:r>
            <a:r>
              <a:rPr lang="it-IT" sz="1100" b="1" dirty="0" smtClean="0">
                <a:latin typeface="Times New Roman" panose="02020603050405020304" pitchFamily="18" charset="0"/>
                <a:ea typeface="ヒラギノ角ゴ Pro W3" pitchFamily="-1" charset="-128"/>
                <a:cs typeface="Times New Roman" panose="02020603050405020304" pitchFamily="18" charset="0"/>
              </a:rPr>
              <a:t>Stato nazionale </a:t>
            </a:r>
            <a:r>
              <a:rPr lang="it-IT" sz="1100" dirty="0" smtClean="0">
                <a:latin typeface="Times New Roman" panose="02020603050405020304" pitchFamily="18" charset="0"/>
                <a:ea typeface="ヒラギノ角ゴ Pro W3" pitchFamily="-1" charset="-128"/>
                <a:cs typeface="Times New Roman" panose="02020603050405020304" pitchFamily="18" charset="0"/>
              </a:rPr>
              <a:t>membro dell’ONU (dal 2000) di otto atolli corallini e 26 chilometri quadrati, Tuvalu, stato indipendente (da 1978), monarchia parlamentare (il capo di stato è la regina britannica), capitale Vaiaku. Circa diecimila abitanti vivono a un’altezza inferiore a 2 metri sopra il livello del mare. L’arcipelago mostra da molto tempo segni degli effetti dei cambiamenti climatici: il mare s’innalza almeno 6 millimetri l’anno, sono affondati molti alberi di palma, villaggi sono spesso inondati (a </a:t>
            </a:r>
            <a:r>
              <a:rPr lang="it-IT" sz="1100" dirty="0" err="1" smtClean="0">
                <a:latin typeface="Times New Roman" panose="02020603050405020304" pitchFamily="18" charset="0"/>
                <a:ea typeface="ヒラギノ角ゴ Pro W3" pitchFamily="-1" charset="-128"/>
                <a:cs typeface="Times New Roman" panose="02020603050405020304" pitchFamily="18" charset="0"/>
              </a:rPr>
              <a:t>Latau</a:t>
            </a:r>
            <a:r>
              <a:rPr lang="it-IT" sz="1100" dirty="0" smtClean="0">
                <a:latin typeface="Times New Roman" panose="02020603050405020304" pitchFamily="18" charset="0"/>
                <a:ea typeface="ヒラギノ角ゴ Pro W3" pitchFamily="-1" charset="-128"/>
                <a:cs typeface="Times New Roman" panose="02020603050405020304" pitchFamily="18" charset="0"/>
              </a:rPr>
              <a:t> più volte l’anno), sono scomparse le spiagge di sabbia bianca, sono in qualche modo emigrati profughi climatici di fatto.</a:t>
            </a:r>
          </a:p>
          <a:p>
            <a:pPr marL="274320" indent="-274320" algn="just" eaLnBrk="1" fontAlgn="auto" hangingPunct="1">
              <a:spcAft>
                <a:spcPts val="0"/>
              </a:spcAft>
              <a:buClr>
                <a:schemeClr val="accent3"/>
              </a:buClr>
              <a:buFont typeface="Wingdings 2"/>
              <a:buChar char=""/>
              <a:defRPr/>
            </a:pPr>
            <a:r>
              <a:rPr lang="it-IT" sz="1100" dirty="0" smtClean="0">
                <a:latin typeface="Times New Roman" panose="02020603050405020304" pitchFamily="18" charset="0"/>
                <a:ea typeface="ヒラギノ角ゴ Pro W3" pitchFamily="-1" charset="-128"/>
                <a:cs typeface="Times New Roman" panose="02020603050405020304" pitchFamily="18" charset="0"/>
              </a:rPr>
              <a:t>Nel maggio 2004 circa 3 mila donne e uomini di Tuvalu sono divenuti ufficialmente potenziali profughi climatici. Il governo della Nuova Zelanda ha concertato un programma immigratorio (75 immigrati dalle isole di Tuvalu) riconoscendo i profughi climatici </a:t>
            </a:r>
            <a:r>
              <a:rPr lang="it-IT" sz="1100" b="1" dirty="0" smtClean="0">
                <a:latin typeface="Times New Roman" panose="02020603050405020304" pitchFamily="18" charset="0"/>
                <a:ea typeface="ヒラギノ角ゴ Pro W3" pitchFamily="-1" charset="-128"/>
                <a:cs typeface="Times New Roman" panose="02020603050405020304" pitchFamily="18" charset="0"/>
              </a:rPr>
              <a:t>di diritto</a:t>
            </a:r>
            <a:r>
              <a:rPr lang="it-IT" sz="1100" dirty="0" smtClean="0">
                <a:latin typeface="Times New Roman" panose="02020603050405020304" pitchFamily="18" charset="0"/>
                <a:ea typeface="ヒラギノ角ゴ Pro W3" pitchFamily="-1" charset="-128"/>
                <a:cs typeface="Times New Roman" panose="02020603050405020304" pitchFamily="18" charset="0"/>
              </a:rPr>
              <a:t>, anche di Kiribati, Tonga, Fiji. Non ogni cittadino potrà andarsene: quelli che hanno determinate età, disponibilità lavorative, conoscenze linguistiche, ecc.; andarsene resterà difficile (o illegale) per poveri e anziani. L’Australia ha inizialmente scelto di non aderire a causa del governo (pro tempore) che non voleva ratificare il protocollo di Kyoto.</a:t>
            </a:r>
          </a:p>
          <a:p>
            <a:pPr marL="274320" indent="-274320" algn="just" eaLnBrk="1" fontAlgn="auto" hangingPunct="1">
              <a:spcAft>
                <a:spcPts val="0"/>
              </a:spcAft>
              <a:buClr>
                <a:schemeClr val="accent3"/>
              </a:buClr>
              <a:buFont typeface="Wingdings 2"/>
              <a:buChar char=""/>
              <a:defRPr/>
            </a:pPr>
            <a:r>
              <a:rPr lang="it-IT" sz="1100" dirty="0" smtClean="0">
                <a:latin typeface="Times New Roman" panose="02020603050405020304" pitchFamily="18" charset="0"/>
                <a:ea typeface="ヒラギノ角ゴ Pro W3" pitchFamily="-1" charset="-128"/>
                <a:cs typeface="Times New Roman" panose="02020603050405020304" pitchFamily="18" charset="0"/>
              </a:rPr>
              <a:t>Poi nel luglio 2015 </a:t>
            </a:r>
            <a:r>
              <a:rPr lang="it-IT" sz="1100" dirty="0" smtClean="0">
                <a:latin typeface="Times New Roman" panose="02020603050405020304" pitchFamily="18" charset="0"/>
                <a:cs typeface="Times New Roman" panose="02020603050405020304" pitchFamily="18" charset="0"/>
              </a:rPr>
              <a:t>la </a:t>
            </a:r>
            <a:r>
              <a:rPr lang="it-IT" sz="1100" b="1" dirty="0" smtClean="0">
                <a:latin typeface="Times New Roman" panose="02020603050405020304" pitchFamily="18" charset="0"/>
                <a:cs typeface="Times New Roman" panose="02020603050405020304" pitchFamily="18" charset="0"/>
              </a:rPr>
              <a:t>giustizia neozelandese ha respinto </a:t>
            </a:r>
            <a:r>
              <a:rPr lang="it-IT" sz="1100" dirty="0" smtClean="0">
                <a:latin typeface="Times New Roman" panose="02020603050405020304" pitchFamily="18" charset="0"/>
                <a:cs typeface="Times New Roman" panose="02020603050405020304" pitchFamily="18" charset="0"/>
              </a:rPr>
              <a:t>la prima richiesta ufficiale. Il 38enne </a:t>
            </a:r>
            <a:r>
              <a:rPr lang="it-IT" sz="1100" dirty="0" err="1" smtClean="0">
                <a:latin typeface="Times New Roman" panose="02020603050405020304" pitchFamily="18" charset="0"/>
                <a:cs typeface="Times New Roman" panose="02020603050405020304" pitchFamily="18" charset="0"/>
              </a:rPr>
              <a:t>Teitiota</a:t>
            </a:r>
            <a:r>
              <a:rPr lang="it-IT" sz="1100" dirty="0" smtClean="0">
                <a:latin typeface="Times New Roman" panose="02020603050405020304" pitchFamily="18" charset="0"/>
                <a:cs typeface="Times New Roman" panose="02020603050405020304" pitchFamily="18" charset="0"/>
              </a:rPr>
              <a:t>, 38 anni, originario delle Kiribati, un arcipelago del Pacifico minacciato dall’innalzamento del livello del mare, aveva presentato la richiesta di asilo climatico sostenendo che lui, la moglie e i tre figli, tutti nati in Nuova Zelanda, correrebbero un pericolo mortale se fossero rimpatriati. La corte suprema neozelandese ha però stabilito che il richiedente non soddisfaceva i criteri necessari per ottenere lo status di rifugiato, ovvero essere minacciato di persecuzione nel suo paese natale. Sebbene Kiribati si trovi “incontestabilmente di fronte a sfide” climatiche, la corte suprema ha stabilito che “</a:t>
            </a:r>
            <a:r>
              <a:rPr lang="it-IT" sz="1100" dirty="0" err="1" smtClean="0">
                <a:latin typeface="Times New Roman" panose="02020603050405020304" pitchFamily="18" charset="0"/>
                <a:cs typeface="Times New Roman" panose="02020603050405020304" pitchFamily="18" charset="0"/>
              </a:rPr>
              <a:t>Teitiota</a:t>
            </a:r>
            <a:r>
              <a:rPr lang="it-IT" sz="1100" dirty="0" smtClean="0">
                <a:latin typeface="Times New Roman" panose="02020603050405020304" pitchFamily="18" charset="0"/>
                <a:cs typeface="Times New Roman" panose="02020603050405020304" pitchFamily="18" charset="0"/>
              </a:rPr>
              <a:t> non corre un ‘grave </a:t>
            </a:r>
            <a:r>
              <a:rPr lang="it-IT" sz="1100" dirty="0" err="1" smtClean="0">
                <a:latin typeface="Times New Roman" panose="02020603050405020304" pitchFamily="18" charset="0"/>
                <a:cs typeface="Times New Roman" panose="02020603050405020304" pitchFamily="18" charset="0"/>
              </a:rPr>
              <a:t>pericolo’</a:t>
            </a:r>
            <a:r>
              <a:rPr lang="it-IT" sz="1100" dirty="0" smtClean="0">
                <a:latin typeface="Times New Roman" panose="02020603050405020304" pitchFamily="18" charset="0"/>
                <a:cs typeface="Times New Roman" panose="02020603050405020304" pitchFamily="18" charset="0"/>
              </a:rPr>
              <a:t> nel suo paese natale”. Kiribati, insieme alle Maldive, a Tuvalu e a Tokelau, fa parte degli stati insulari che potrebbero ritrovarsi “senza terra” a causa del riscaldamento climatico, secondo la Commissione dei diritti umani dell’Onu. Intere zone dell’arcipelago, composto da una trentina di atolli corallini la maggior parte dei quali si trova appena sopra il livello del mare, vengono regolarmente sommerse dall’oceano.</a:t>
            </a:r>
          </a:p>
          <a:p>
            <a:pPr marL="274320" indent="-274320" eaLnBrk="1" fontAlgn="auto" hangingPunct="1">
              <a:spcAft>
                <a:spcPts val="0"/>
              </a:spcAft>
              <a:buClr>
                <a:schemeClr val="accent3"/>
              </a:buClr>
              <a:buFont typeface="Wingdings 2"/>
              <a:buChar char=""/>
              <a:defRPr/>
            </a:pPr>
            <a:endParaRPr lang="it-IT" sz="1200" dirty="0" smtClean="0">
              <a:ea typeface="ヒラギノ角ゴ Pro W3" pitchFamily="-1" charset="-128"/>
            </a:endParaRPr>
          </a:p>
        </p:txBody>
      </p:sp>
      <p:pic>
        <p:nvPicPr>
          <p:cNvPr id="50180" name="Segnaposto contenuto 11" descr="tuvalu l'isola.jpg"/>
          <p:cNvPicPr>
            <a:picLocks noGrp="1" noChangeAspect="1"/>
          </p:cNvPicPr>
          <p:nvPr>
            <p:ph sz="half" idx="2"/>
          </p:nvPr>
        </p:nvPicPr>
        <p:blipFill>
          <a:blip r:embed="rId2" cstate="print"/>
          <a:srcRect/>
          <a:stretch>
            <a:fillRect/>
          </a:stretch>
        </p:blipFill>
        <p:spPr>
          <a:xfrm>
            <a:off x="5148064" y="2132856"/>
            <a:ext cx="3888432" cy="3028950"/>
          </a:xfrm>
        </p:spPr>
      </p:pic>
      <p:sp>
        <p:nvSpPr>
          <p:cNvPr id="44035" name="Segnaposto numero diapositiva 3"/>
          <p:cNvSpPr>
            <a:spLocks noGrp="1"/>
          </p:cNvSpPr>
          <p:nvPr>
            <p:ph type="sldNum" sz="quarter" idx="12"/>
          </p:nvPr>
        </p:nvSpPr>
        <p:spPr/>
        <p:txBody>
          <a:bodyPr/>
          <a:lstStyle/>
          <a:p>
            <a:pPr>
              <a:defRPr/>
            </a:pPr>
            <a:fld id="{7B745CBA-8E3B-4673-92F9-C1FE95FA8E6B}" type="slidenum">
              <a:rPr lang="it-IT"/>
              <a:pPr>
                <a:defRPr/>
              </a:pPr>
              <a:t>39</a:t>
            </a:fld>
            <a:endParaRPr lang="it-IT"/>
          </a:p>
        </p:txBody>
      </p:sp>
      <p:sp>
        <p:nvSpPr>
          <p:cNvPr id="6" name="Segnaposto piè di pagina 5"/>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507288" cy="936104"/>
          </a:xfrm>
        </p:spPr>
        <p:txBody>
          <a:bodyPr/>
          <a:lstStyle/>
          <a:p>
            <a:r>
              <a:rPr lang="it-IT" sz="2800" b="1" dirty="0" smtClean="0">
                <a:latin typeface="Times New Roman" panose="02020603050405020304" pitchFamily="18" charset="0"/>
                <a:cs typeface="Times New Roman" panose="02020603050405020304" pitchFamily="18" charset="0"/>
              </a:rPr>
              <a:t>Temperatura e gas serra in atmosfera da </a:t>
            </a:r>
            <a:r>
              <a:rPr lang="it-IT" sz="2800" b="1" smtClean="0">
                <a:latin typeface="Times New Roman" panose="02020603050405020304" pitchFamily="18" charset="0"/>
                <a:cs typeface="Times New Roman" panose="02020603050405020304" pitchFamily="18" charset="0"/>
              </a:rPr>
              <a:t>650.000 anni</a:t>
            </a:r>
            <a:endParaRPr lang="it-IT" sz="2800" b="1" dirty="0">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772817"/>
            <a:ext cx="9108504" cy="5040560"/>
          </a:xfrm>
        </p:spPr>
      </p:pic>
      <p:sp>
        <p:nvSpPr>
          <p:cNvPr id="4" name="Segnaposto piè di pagina 3"/>
          <p:cNvSpPr>
            <a:spLocks noGrp="1"/>
          </p:cNvSpPr>
          <p:nvPr>
            <p:ph type="ftr" sz="quarter" idx="11"/>
          </p:nvPr>
        </p:nvSpPr>
        <p:spPr>
          <a:xfrm>
            <a:off x="107504" y="6356350"/>
            <a:ext cx="5912296" cy="501650"/>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4</a:t>
            </a:fld>
            <a:endParaRPr lang="it-IT"/>
          </a:p>
        </p:txBody>
      </p:sp>
    </p:spTree>
    <p:extLst>
      <p:ext uri="{BB962C8B-B14F-4D97-AF65-F5344CB8AC3E}">
        <p14:creationId xmlns:p14="http://schemas.microsoft.com/office/powerpoint/2010/main" val="392021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179512" y="1"/>
            <a:ext cx="8278688" cy="568572"/>
          </a:xfrm>
        </p:spPr>
        <p:txBody>
          <a:bodyPr/>
          <a:lstStyle/>
          <a:p>
            <a:pPr eaLnBrk="1" hangingPunct="1"/>
            <a:r>
              <a:rPr lang="it-IT" sz="2000" b="1" dirty="0" smtClean="0">
                <a:latin typeface="Times New Roman" panose="02020603050405020304" pitchFamily="18" charset="0"/>
                <a:ea typeface="ヒラギノ角ゴ Pro W3" pitchFamily="-1" charset="-128"/>
                <a:cs typeface="Times New Roman" panose="02020603050405020304" pitchFamily="18" charset="0"/>
              </a:rPr>
              <a:t>… attendono l’esito del negoziato climatico  (e non sono i soli sulle coste!)</a:t>
            </a:r>
          </a:p>
        </p:txBody>
      </p:sp>
      <p:pic>
        <p:nvPicPr>
          <p:cNvPr id="51203" name="Segnaposto contenuto 7" descr="tuvalu pacifico.jpg"/>
          <p:cNvPicPr>
            <a:picLocks noGrp="1" noChangeAspect="1"/>
          </p:cNvPicPr>
          <p:nvPr>
            <p:ph sz="half" idx="1"/>
          </p:nvPr>
        </p:nvPicPr>
        <p:blipFill>
          <a:blip r:embed="rId2" cstate="print"/>
          <a:srcRect/>
          <a:stretch>
            <a:fillRect/>
          </a:stretch>
        </p:blipFill>
        <p:spPr>
          <a:xfrm>
            <a:off x="107504" y="2636912"/>
            <a:ext cx="2915816" cy="2160587"/>
          </a:xfrm>
        </p:spPr>
      </p:pic>
      <p:sp>
        <p:nvSpPr>
          <p:cNvPr id="45059" name="Segnaposto contenuto 3"/>
          <p:cNvSpPr>
            <a:spLocks noGrp="1"/>
          </p:cNvSpPr>
          <p:nvPr>
            <p:ph sz="half" idx="2"/>
          </p:nvPr>
        </p:nvSpPr>
        <p:spPr>
          <a:xfrm>
            <a:off x="3023320" y="692696"/>
            <a:ext cx="6120680" cy="5904656"/>
          </a:xfrm>
        </p:spPr>
        <p:txBody>
          <a:bodyPr>
            <a:noAutofit/>
          </a:bodyPr>
          <a:lstStyle/>
          <a:p>
            <a:pPr marL="0" indent="0" algn="just" eaLnBrk="1" fontAlgn="auto" hangingPunct="1">
              <a:spcAft>
                <a:spcPts val="0"/>
              </a:spcAft>
              <a:buClr>
                <a:schemeClr val="accent3"/>
              </a:buClr>
              <a:buNone/>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Il caso di Tuvalu non è unico. Già quaranta famiglie hanno abbandonato la piccola isola di </a:t>
            </a:r>
            <a:r>
              <a:rPr lang="it-IT" sz="1400" b="1" dirty="0" err="1" smtClean="0">
                <a:latin typeface="Times New Roman" panose="02020603050405020304" pitchFamily="18" charset="0"/>
                <a:ea typeface="ヒラギノ角ゴ Pro W3" pitchFamily="-1" charset="-128"/>
                <a:cs typeface="Times New Roman" panose="02020603050405020304" pitchFamily="18" charset="0"/>
              </a:rPr>
              <a:t>Ontong</a:t>
            </a:r>
            <a:r>
              <a:rPr lang="it-IT" sz="1400" b="1" dirty="0" smtClean="0">
                <a:latin typeface="Times New Roman" panose="02020603050405020304" pitchFamily="18" charset="0"/>
                <a:ea typeface="ヒラギノ角ゴ Pro W3" pitchFamily="-1" charset="-128"/>
                <a:cs typeface="Times New Roman" panose="02020603050405020304" pitchFamily="18" charset="0"/>
              </a:rPr>
              <a:t> Java </a:t>
            </a:r>
            <a:r>
              <a:rPr lang="it-IT" sz="1400" dirty="0" smtClean="0">
                <a:latin typeface="Times New Roman" panose="02020603050405020304" pitchFamily="18" charset="0"/>
                <a:ea typeface="ヒラギノ角ゴ Pro W3" pitchFamily="-1" charset="-128"/>
                <a:cs typeface="Times New Roman" panose="02020603050405020304" pitchFamily="18" charset="0"/>
              </a:rPr>
              <a:t>nell’arcipelago delle Salomone. Altrettanto noto è il più grande arcipelago delle Maldive, 1192 isolette e atolli nell’oceano Indiano,molti senza alture (anche di pochi metri), alcuni abitanti. Hanno di fronte agli occhi il lentissimo innalzamento del mare e ondate di maree sempre più frequenti che periodicamente anticipano un probabile futuro permanente. I turisti potranno migrare altrove. I singoli abitanti potranno acquistare terre altrove o dovranno organizzare altre vie di fuga. E ancora diverso sarà il caso di alcune </a:t>
            </a:r>
            <a:r>
              <a:rPr lang="it-IT" sz="1400" b="1" dirty="0" smtClean="0">
                <a:latin typeface="Times New Roman" panose="02020603050405020304" pitchFamily="18" charset="0"/>
                <a:ea typeface="ヒラギノ角ゴ Pro W3" pitchFamily="-1" charset="-128"/>
                <a:cs typeface="Times New Roman" panose="02020603050405020304" pitchFamily="18" charset="0"/>
              </a:rPr>
              <a:t>zone costiere</a:t>
            </a:r>
            <a:r>
              <a:rPr lang="it-IT" sz="1400" dirty="0" smtClean="0">
                <a:latin typeface="Times New Roman" panose="02020603050405020304" pitchFamily="18" charset="0"/>
                <a:ea typeface="ヒラギノ角ゴ Pro W3" pitchFamily="-1" charset="-128"/>
                <a:cs typeface="Times New Roman" panose="02020603050405020304" pitchFamily="18" charset="0"/>
              </a:rPr>
              <a:t>: l’</a:t>
            </a:r>
            <a:r>
              <a:rPr lang="it-IT" sz="1400" i="1" dirty="0" err="1" smtClean="0">
                <a:latin typeface="Times New Roman" panose="02020603050405020304" pitchFamily="18" charset="0"/>
                <a:ea typeface="ヒラギノ角ゴ Pro W3" pitchFamily="-1" charset="-128"/>
                <a:cs typeface="Times New Roman" panose="02020603050405020304" pitchFamily="18" charset="0"/>
              </a:rPr>
              <a:t>United</a:t>
            </a:r>
            <a:r>
              <a:rPr lang="it-IT" sz="1400" i="1" dirty="0" smtClean="0">
                <a:latin typeface="Times New Roman" panose="02020603050405020304" pitchFamily="18" charset="0"/>
                <a:ea typeface="ヒラギノ角ゴ Pro W3" pitchFamily="-1" charset="-128"/>
                <a:cs typeface="Times New Roman" panose="02020603050405020304" pitchFamily="18" charset="0"/>
              </a:rPr>
              <a:t> </a:t>
            </a:r>
            <a:r>
              <a:rPr lang="it-IT" sz="1400" i="1" dirty="0" err="1" smtClean="0">
                <a:latin typeface="Times New Roman" panose="02020603050405020304" pitchFamily="18" charset="0"/>
                <a:ea typeface="ヒラギノ角ゴ Pro W3" pitchFamily="-1" charset="-128"/>
                <a:cs typeface="Times New Roman" panose="02020603050405020304" pitchFamily="18" charset="0"/>
              </a:rPr>
              <a:t>Nations</a:t>
            </a:r>
            <a:r>
              <a:rPr lang="it-IT" sz="1400" i="1" dirty="0" smtClean="0">
                <a:latin typeface="Times New Roman" panose="02020603050405020304" pitchFamily="18" charset="0"/>
                <a:ea typeface="ヒラギノ角ゴ Pro W3" pitchFamily="-1" charset="-128"/>
                <a:cs typeface="Times New Roman" panose="02020603050405020304" pitchFamily="18" charset="0"/>
              </a:rPr>
              <a:t> Educational, </a:t>
            </a:r>
            <a:r>
              <a:rPr lang="it-IT" sz="1400" i="1" dirty="0" err="1" smtClean="0">
                <a:latin typeface="Times New Roman" panose="02020603050405020304" pitchFamily="18" charset="0"/>
                <a:ea typeface="ヒラギノ角ゴ Pro W3" pitchFamily="-1" charset="-128"/>
                <a:cs typeface="Times New Roman" panose="02020603050405020304" pitchFamily="18" charset="0"/>
              </a:rPr>
              <a:t>Scientific</a:t>
            </a:r>
            <a:r>
              <a:rPr lang="it-IT" sz="1400" i="1" dirty="0" smtClean="0">
                <a:latin typeface="Times New Roman" panose="02020603050405020304" pitchFamily="18" charset="0"/>
                <a:ea typeface="ヒラギノ角ゴ Pro W3" pitchFamily="-1" charset="-128"/>
                <a:cs typeface="Times New Roman" panose="02020603050405020304" pitchFamily="18" charset="0"/>
              </a:rPr>
              <a:t> and Cultural </a:t>
            </a:r>
            <a:r>
              <a:rPr lang="it-IT" sz="1400" i="1" dirty="0" err="1" smtClean="0">
                <a:latin typeface="Times New Roman" panose="02020603050405020304" pitchFamily="18" charset="0"/>
                <a:ea typeface="ヒラギノ角ゴ Pro W3" pitchFamily="-1" charset="-128"/>
                <a:cs typeface="Times New Roman" panose="02020603050405020304" pitchFamily="18" charset="0"/>
              </a:rPr>
              <a:t>Organization</a:t>
            </a:r>
            <a:r>
              <a:rPr lang="it-IT" sz="1400" i="1" dirty="0" smtClean="0">
                <a:latin typeface="Times New Roman" panose="02020603050405020304" pitchFamily="18" charset="0"/>
                <a:ea typeface="ヒラギノ角ゴ Pro W3" pitchFamily="-1" charset="-128"/>
                <a:cs typeface="Times New Roman" panose="02020603050405020304" pitchFamily="18" charset="0"/>
              </a:rPr>
              <a:t> (UNESCO)</a:t>
            </a:r>
            <a:r>
              <a:rPr lang="it-IT" sz="1400" dirty="0" smtClean="0">
                <a:latin typeface="Times New Roman" panose="02020603050405020304" pitchFamily="18" charset="0"/>
                <a:ea typeface="ヒラギノ角ゴ Pro W3" pitchFamily="-1" charset="-128"/>
                <a:cs typeface="Times New Roman" panose="02020603050405020304" pitchFamily="18" charset="0"/>
              </a:rPr>
              <a:t> ha già indicato nel 2000 la prima città di terra a rischio di scomparsa, è St. Louis, antica capitale del Senegal a nord di Dakar; da qualche tempo profughi climatici hanno cominciato a fuggire, soprattutto verso la Mauritania (e via terra o mare verso la Spagna).</a:t>
            </a:r>
          </a:p>
          <a:p>
            <a:pPr marL="0" indent="0" algn="just" eaLnBrk="1" fontAlgn="auto" hangingPunct="1">
              <a:spcAft>
                <a:spcPts val="0"/>
              </a:spcAft>
              <a:buClr>
                <a:schemeClr val="accent3"/>
              </a:buClr>
              <a:buNone/>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Dai </a:t>
            </a:r>
            <a:r>
              <a:rPr lang="it-IT" sz="1400" b="1" dirty="0" smtClean="0">
                <a:latin typeface="Times New Roman" panose="02020603050405020304" pitchFamily="18" charset="0"/>
                <a:ea typeface="ヒラギノ角ゴ Pro W3" pitchFamily="-1" charset="-128"/>
                <a:cs typeface="Times New Roman" panose="02020603050405020304" pitchFamily="18" charset="0"/>
              </a:rPr>
              <a:t>rapporti IPCC </a:t>
            </a:r>
            <a:r>
              <a:rPr lang="it-IT" sz="1400" dirty="0" smtClean="0">
                <a:latin typeface="Times New Roman" panose="02020603050405020304" pitchFamily="18" charset="0"/>
                <a:ea typeface="ヒラギノ角ゴ Pro W3" pitchFamily="-1" charset="-128"/>
                <a:cs typeface="Times New Roman" panose="02020603050405020304" pitchFamily="18" charset="0"/>
              </a:rPr>
              <a:t>emergono alcuni impatti globali, univoci, certi, seppur in dimensioni diverse nei vari scenari temporali e con un grado diverso di vulnerabilità geografica. Secondo l’ISDR, i rischi (reali) di morte per inondazione sono cresciuti del 13% dal 1990 al 2007, la percentuale di popolazione coinvolta del 28%; inoltre, sulla base delle esperienze del passato e degli scenari di previsione, oltre il 75% degli stessi rischi </a:t>
            </a:r>
            <a:r>
              <a:rPr lang="it-IT" sz="1400" b="1" dirty="0" smtClean="0">
                <a:latin typeface="Times New Roman" panose="02020603050405020304" pitchFamily="18" charset="0"/>
                <a:ea typeface="ヒラギノ角ゴ Pro W3" pitchFamily="-1" charset="-128"/>
                <a:cs typeface="Times New Roman" panose="02020603050405020304" pitchFamily="18" charset="0"/>
              </a:rPr>
              <a:t>si concentreranno in pochi paesi</a:t>
            </a:r>
            <a:r>
              <a:rPr lang="it-IT" sz="1400" dirty="0" smtClean="0">
                <a:latin typeface="Times New Roman" panose="02020603050405020304" pitchFamily="18" charset="0"/>
                <a:ea typeface="ヒラギノ角ゴ Pro W3" pitchFamily="-1" charset="-128"/>
                <a:cs typeface="Times New Roman" panose="02020603050405020304" pitchFamily="18" charset="0"/>
              </a:rPr>
              <a:t>: quelli del monsone (Bangladesh, India, Pakistan) e la Cina. I rischi non sono conseguenza solo dell’esposizione e dell’intensità: un’isola o un paese poco popolato o un piccolo paese povero rischiano vita e sviluppo delle intere popolazioni per generazioni. migrazioni forzate. </a:t>
            </a:r>
            <a:r>
              <a:rPr lang="it-IT" sz="1400" b="1" dirty="0" smtClean="0">
                <a:latin typeface="Times New Roman" panose="02020603050405020304" pitchFamily="18" charset="0"/>
                <a:ea typeface="ヒラギノ角ゴ Pro W3" pitchFamily="-1" charset="-128"/>
                <a:cs typeface="Times New Roman" panose="02020603050405020304" pitchFamily="18" charset="0"/>
              </a:rPr>
              <a:t>Complessivamente, al 2050 il rischio di divenire profughi climatici a causa di tali impatti, il rischio anche nello scenario migliore, non riguarda meno di 200 milioni di donne e uomini</a:t>
            </a:r>
            <a:r>
              <a:rPr lang="it-IT" sz="1400" dirty="0" smtClean="0">
                <a:latin typeface="Times New Roman" panose="02020603050405020304" pitchFamily="18" charset="0"/>
                <a:ea typeface="ヒラギノ角ゴ Pro W3" pitchFamily="-1" charset="-128"/>
                <a:cs typeface="Times New Roman" panose="02020603050405020304" pitchFamily="18" charset="0"/>
              </a:rPr>
              <a:t>.</a:t>
            </a:r>
          </a:p>
        </p:txBody>
      </p:sp>
      <p:sp>
        <p:nvSpPr>
          <p:cNvPr id="45060" name="Segnaposto numero diapositiva 4"/>
          <p:cNvSpPr>
            <a:spLocks noGrp="1"/>
          </p:cNvSpPr>
          <p:nvPr>
            <p:ph type="sldNum" sz="quarter" idx="12"/>
          </p:nvPr>
        </p:nvSpPr>
        <p:spPr/>
        <p:txBody>
          <a:bodyPr/>
          <a:lstStyle/>
          <a:p>
            <a:pPr>
              <a:defRPr/>
            </a:pPr>
            <a:fld id="{505A8233-AA5B-44B3-A214-3C5EBA86038C}" type="slidenum">
              <a:rPr lang="it-IT"/>
              <a:pPr>
                <a:defRPr/>
              </a:pPr>
              <a:t>40</a:t>
            </a:fld>
            <a:endParaRPr lang="it-IT"/>
          </a:p>
        </p:txBody>
      </p:sp>
      <p:sp>
        <p:nvSpPr>
          <p:cNvPr id="6" name="Segnaposto piè di pagina 5"/>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323528" y="116632"/>
            <a:ext cx="8568952" cy="720081"/>
          </a:xfrm>
        </p:spPr>
        <p:txBody>
          <a:bodyPr/>
          <a:lstStyle/>
          <a:p>
            <a:pPr eaLnBrk="1" hangingPunct="1"/>
            <a:r>
              <a:rPr lang="it-IT" sz="3200" b="1" dirty="0" smtClean="0">
                <a:latin typeface="Times New Roman" panose="02020603050405020304" pitchFamily="18" charset="0"/>
                <a:ea typeface="ヒラギノ角ゴ Pro W3" pitchFamily="-1" charset="-128"/>
                <a:cs typeface="Times New Roman" panose="02020603050405020304" pitchFamily="18" charset="0"/>
              </a:rPr>
              <a:t>Cosa si può fare per i rifugiati </a:t>
            </a:r>
            <a:r>
              <a:rPr lang="it-IT" sz="3200" b="1" dirty="0" err="1" smtClean="0">
                <a:latin typeface="Times New Roman" panose="02020603050405020304" pitchFamily="18" charset="0"/>
                <a:ea typeface="ヒラギノ角ゴ Pro W3" pitchFamily="-1" charset="-128"/>
                <a:cs typeface="Times New Roman" panose="02020603050405020304" pitchFamily="18" charset="0"/>
              </a:rPr>
              <a:t>climatici…</a:t>
            </a:r>
            <a:endParaRPr lang="it-IT" sz="3200" b="1"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53251" name="Segnaposto contenuto 2"/>
          <p:cNvSpPr>
            <a:spLocks noGrp="1"/>
          </p:cNvSpPr>
          <p:nvPr>
            <p:ph idx="1"/>
          </p:nvPr>
        </p:nvSpPr>
        <p:spPr>
          <a:xfrm>
            <a:off x="179512" y="908720"/>
            <a:ext cx="8784976" cy="5616623"/>
          </a:xfrm>
        </p:spPr>
        <p:txBody>
          <a:bodyPr>
            <a:normAutofit lnSpcReduction="10000"/>
          </a:bodyPr>
          <a:lstStyle/>
          <a:p>
            <a:pPr marL="274320" indent="-274320" algn="just" eaLnBrk="1" fontAlgn="auto" hangingPunct="1">
              <a:spcAft>
                <a:spcPts val="0"/>
              </a:spcAft>
              <a:buClr>
                <a:schemeClr val="accent3"/>
              </a:buClr>
              <a:buFont typeface="Wingdings 2"/>
              <a:buChar char=""/>
              <a:defRPr/>
            </a:pPr>
            <a:endParaRPr lang="it-IT" sz="1400" dirty="0" smtClean="0">
              <a:latin typeface="Times New Roman" panose="02020603050405020304" pitchFamily="18" charset="0"/>
              <a:ea typeface="ヒラギノ角ゴ Pro W3" pitchFamily="-1" charset="-128"/>
              <a:cs typeface="Times New Roman" panose="02020603050405020304" pitchFamily="18" charset="0"/>
            </a:endParaRP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Serve uno strumento legale ONU dedicato al riconoscimento, alla prevenzione mirata, alla protezione e all’assistenza di profughi o rifugiati climatici. Abbondano proposte di definizioni dottamente argomentate, bisognerà valutarle in sedi istituzionali dotandosi di solide basi scientifiche interdisciplinari e cercando un complesso consenso intergovernativo. Una soluzione globale, rapida e ottimale non c’è, ognuna sconta limiti e controindicazioni, ognuna richiede volitività incerta negli esiti, ognuna impone una qualche modifica al sistema dato del</a:t>
            </a:r>
            <a:r>
              <a:rPr lang="it-IT" sz="1400" b="1" dirty="0" smtClean="0">
                <a:latin typeface="Times New Roman" panose="02020603050405020304" pitchFamily="18" charset="0"/>
                <a:ea typeface="ヒラギノ角ゴ Pro W3" pitchFamily="-1" charset="-128"/>
                <a:cs typeface="Times New Roman" panose="02020603050405020304" pitchFamily="18" charset="0"/>
              </a:rPr>
              <a:t> diritto internazionale</a:t>
            </a:r>
            <a:r>
              <a:rPr lang="it-IT" sz="1400" dirty="0" smtClean="0">
                <a:latin typeface="Times New Roman" panose="02020603050405020304" pitchFamily="18" charset="0"/>
                <a:ea typeface="ヒラギノ角ゴ Pro W3" pitchFamily="-1" charset="-128"/>
                <a:cs typeface="Times New Roman" panose="02020603050405020304" pitchFamily="18" charset="0"/>
              </a:rPr>
              <a:t>. </a:t>
            </a:r>
          </a:p>
          <a:p>
            <a:pPr marL="274320" indent="-274320" algn="just" eaLnBrk="1" fontAlgn="auto" hangingPunct="1">
              <a:spcAft>
                <a:spcPts val="0"/>
              </a:spcAft>
              <a:buClr>
                <a:schemeClr val="accent3"/>
              </a:buClr>
              <a:buFont typeface="Wingdings 2"/>
              <a:buChar char=""/>
              <a:defRPr/>
            </a:pPr>
            <a:r>
              <a:rPr lang="it-IT" sz="1400" b="1" dirty="0" smtClean="0">
                <a:latin typeface="Times New Roman" panose="02020603050405020304" pitchFamily="18" charset="0"/>
                <a:ea typeface="ヒラギノ角ゴ Pro W3" pitchFamily="-1" charset="-128"/>
                <a:cs typeface="Times New Roman" panose="02020603050405020304" pitchFamily="18" charset="0"/>
              </a:rPr>
              <a:t>Si potrebbe</a:t>
            </a:r>
            <a:r>
              <a:rPr lang="it-IT" sz="1400" dirty="0" smtClean="0">
                <a:latin typeface="Times New Roman" panose="02020603050405020304" pitchFamily="18" charset="0"/>
                <a:ea typeface="ヒラギノ角ゴ Pro W3" pitchFamily="-1" charset="-128"/>
                <a:cs typeface="Times New Roman" panose="02020603050405020304" pitchFamily="18" charset="0"/>
              </a:rPr>
              <a:t>:</a:t>
            </a:r>
          </a:p>
          <a:p>
            <a:pPr marL="640080" lvl="1" indent="-246888" algn="just" eaLnBrk="1" fontAlgn="auto" hangingPunct="1">
              <a:spcAft>
                <a:spcPts val="0"/>
              </a:spcAft>
              <a:buFontTx/>
              <a:buNone/>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    integrare formalmente il mandato UNHCR;</a:t>
            </a:r>
          </a:p>
          <a:p>
            <a:pPr marL="640080" lvl="1" indent="-246888" algn="just" eaLnBrk="1" fontAlgn="auto" hangingPunct="1">
              <a:spcAft>
                <a:spcPts val="0"/>
              </a:spcAft>
              <a:buFontTx/>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approvare una specifica Convenzione internazionale;</a:t>
            </a:r>
          </a:p>
          <a:p>
            <a:pPr marL="640080" lvl="1" indent="-246888" algn="just" eaLnBrk="1" fontAlgn="auto" hangingPunct="1">
              <a:spcAft>
                <a:spcPts val="0"/>
              </a:spcAft>
              <a:buFontTx/>
              <a:buChar char="-"/>
              <a:defRPr/>
            </a:pPr>
            <a:r>
              <a:rPr lang="it-IT" sz="1400" smtClean="0">
                <a:latin typeface="Times New Roman" panose="02020603050405020304" pitchFamily="18" charset="0"/>
                <a:ea typeface="ヒラギノ角ゴ Pro W3" pitchFamily="-1" charset="-128"/>
                <a:cs typeface="Times New Roman" panose="02020603050405020304" pitchFamily="18" charset="0"/>
              </a:rPr>
              <a:t>definire un meccanismo </a:t>
            </a:r>
            <a:r>
              <a:rPr lang="it-IT" sz="1400" dirty="0" smtClean="0">
                <a:latin typeface="Times New Roman" panose="02020603050405020304" pitchFamily="18" charset="0"/>
                <a:ea typeface="ヒラギノ角ゴ Pro W3" pitchFamily="-1" charset="-128"/>
                <a:cs typeface="Times New Roman" panose="02020603050405020304" pitchFamily="18" charset="0"/>
              </a:rPr>
              <a:t>o una serie di accordi regionali o di cooperazione interregionale, corollari dell’accordo globale sui cambiamenti climatici (come in parte si è deciso alla </a:t>
            </a:r>
            <a:r>
              <a:rPr lang="it-IT" sz="1400" b="1" dirty="0" smtClean="0">
                <a:latin typeface="Times New Roman" panose="02020603050405020304" pitchFamily="18" charset="0"/>
                <a:ea typeface="ヒラギノ角ゴ Pro W3" pitchFamily="-1" charset="-128"/>
                <a:cs typeface="Times New Roman" panose="02020603050405020304" pitchFamily="18" charset="0"/>
              </a:rPr>
              <a:t>Cop21 di Parigi nel 2015</a:t>
            </a:r>
            <a:r>
              <a:rPr lang="it-IT" sz="1400" dirty="0" smtClean="0">
                <a:latin typeface="Times New Roman" panose="02020603050405020304" pitchFamily="18" charset="0"/>
                <a:ea typeface="ヒラギノ角ゴ Pro W3" pitchFamily="-1" charset="-128"/>
                <a:cs typeface="Times New Roman" panose="02020603050405020304" pitchFamily="18" charset="0"/>
              </a:rPr>
              <a:t>); </a:t>
            </a:r>
          </a:p>
          <a:p>
            <a:pPr marL="640080" lvl="1" indent="-246888" algn="just" eaLnBrk="1" fontAlgn="auto" hangingPunct="1">
              <a:spcAft>
                <a:spcPts val="0"/>
              </a:spcAft>
              <a:buFontTx/>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definire un meccanismo o un vero e proprio Protocollo attuativo di un’altra convenzione globale, come quella contro la siccità e la desertificazione, l’UNCCD.</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Nessuna norma o convenzione dell’ONU, </a:t>
            </a:r>
            <a:r>
              <a:rPr lang="it-IT" sz="1400" b="1" dirty="0" smtClean="0">
                <a:latin typeface="Times New Roman" panose="02020603050405020304" pitchFamily="18" charset="0"/>
                <a:ea typeface="ヒラギノ角ゴ Pro W3" pitchFamily="-1" charset="-128"/>
                <a:cs typeface="Times New Roman" panose="02020603050405020304" pitchFamily="18" charset="0"/>
              </a:rPr>
              <a:t>allo stato attuale</a:t>
            </a:r>
            <a:r>
              <a:rPr lang="it-IT" sz="1400" dirty="0" smtClean="0">
                <a:latin typeface="Times New Roman" panose="02020603050405020304" pitchFamily="18" charset="0"/>
                <a:ea typeface="ヒラギノ角ゴ Pro W3" pitchFamily="-1" charset="-128"/>
                <a:cs typeface="Times New Roman" panose="02020603050405020304" pitchFamily="18" charset="0"/>
              </a:rPr>
              <a:t>, contempla e tratta esplicitamente la questione dei diritti umani, dell’assistenza umanitaria, degli impatti ambientali connessi ai profughi climatici. Le vittime sono individui inseriti in contesti “vulnerabili” e prima o poi “vulnerati”, si tratta di garantire un’assistenza individuale, l’individuazione e la prevenzione sono comunque azioni che li riguardano collettivamente, servono norme generali e astratte (per aree e comunità) non provvedimenti nominativi.</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Si decida presto insieme quale convenzione può dedicare tempo e mezzi a definire (con un comitato negoziale intergovernativo) la proposta di uno strumento globale legalmente vincolante sui profughi climatici, con il supporto anche dell’UNHCR, dell’UNEP, dell’UNDP, del meccanismo di coordinamento </a:t>
            </a:r>
            <a:r>
              <a:rPr lang="it-IT" sz="1400" i="1" dirty="0" err="1" smtClean="0">
                <a:latin typeface="Times New Roman" panose="02020603050405020304" pitchFamily="18" charset="0"/>
                <a:ea typeface="ヒラギノ角ゴ Pro W3" pitchFamily="-1" charset="-128"/>
                <a:cs typeface="Times New Roman" panose="02020603050405020304" pitchFamily="18" charset="0"/>
              </a:rPr>
              <a:t>UN-Water</a:t>
            </a:r>
            <a:r>
              <a:rPr lang="it-IT" sz="1400" i="1" dirty="0" smtClean="0">
                <a:latin typeface="Times New Roman" panose="02020603050405020304" pitchFamily="18" charset="0"/>
                <a:ea typeface="ヒラギノ角ゴ Pro W3" pitchFamily="-1" charset="-128"/>
                <a:cs typeface="Times New Roman" panose="02020603050405020304" pitchFamily="18" charset="0"/>
              </a:rPr>
              <a:t>,</a:t>
            </a:r>
            <a:r>
              <a:rPr lang="it-IT" sz="1400" dirty="0" smtClean="0">
                <a:latin typeface="Times New Roman" panose="02020603050405020304" pitchFamily="18" charset="0"/>
                <a:ea typeface="ヒラギノ角ゴ Pro W3" pitchFamily="-1" charset="-128"/>
                <a:cs typeface="Times New Roman" panose="02020603050405020304" pitchFamily="18" charset="0"/>
              </a:rPr>
              <a:t> da negoziare e ratificare nel più breve tempo possibile. Nel prossimo decennio il </a:t>
            </a:r>
            <a:r>
              <a:rPr lang="it-IT" sz="1400" b="1" dirty="0" smtClean="0">
                <a:latin typeface="Times New Roman" panose="02020603050405020304" pitchFamily="18" charset="0"/>
                <a:ea typeface="ヒラギノ角ゴ Pro W3" pitchFamily="-1" charset="-128"/>
                <a:cs typeface="Times New Roman" panose="02020603050405020304" pitchFamily="18" charset="0"/>
              </a:rPr>
              <a:t>negoziato climatico </a:t>
            </a:r>
            <a:r>
              <a:rPr lang="it-IT" sz="1400" dirty="0" smtClean="0">
                <a:latin typeface="Times New Roman" panose="02020603050405020304" pitchFamily="18" charset="0"/>
                <a:ea typeface="ヒラギノ角ゴ Pro W3" pitchFamily="-1" charset="-128"/>
                <a:cs typeface="Times New Roman" panose="02020603050405020304" pitchFamily="18" charset="0"/>
              </a:rPr>
              <a:t>resterà la sede più importante di decisioni multilaterali fondamentali per la specie umana sapiente.</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ea typeface="ヒラギノ角ゴ Pro W3" pitchFamily="-1" charset="-128"/>
                <a:cs typeface="Times New Roman" panose="02020603050405020304" pitchFamily="18" charset="0"/>
              </a:rPr>
              <a:t>È comunque necessario aumentare i fondi e rafforzare le politiche per la </a:t>
            </a:r>
            <a:r>
              <a:rPr lang="it-IT" sz="1400" b="1" dirty="0" smtClean="0">
                <a:latin typeface="Times New Roman" panose="02020603050405020304" pitchFamily="18" charset="0"/>
                <a:ea typeface="ヒラギノ角ゴ Pro W3" pitchFamily="-1" charset="-128"/>
                <a:cs typeface="Times New Roman" panose="02020603050405020304" pitchFamily="18" charset="0"/>
              </a:rPr>
              <a:t>cooperazione allo sviluppo sostenibile </a:t>
            </a:r>
            <a:r>
              <a:rPr lang="it-IT" sz="1400" dirty="0" smtClean="0">
                <a:latin typeface="Times New Roman" panose="02020603050405020304" pitchFamily="18" charset="0"/>
                <a:ea typeface="ヒラギノ角ゴ Pro W3" pitchFamily="-1" charset="-128"/>
                <a:cs typeface="Times New Roman" panose="02020603050405020304" pitchFamily="18" charset="0"/>
              </a:rPr>
              <a:t>e il raggiungimento degli Obiettivi del Millennio.</a:t>
            </a:r>
          </a:p>
          <a:p>
            <a:pPr marL="640080" lvl="1" indent="-246888" eaLnBrk="1" fontAlgn="auto" hangingPunct="1">
              <a:spcAft>
                <a:spcPts val="0"/>
              </a:spcAft>
              <a:buFontTx/>
              <a:buChar char="-"/>
              <a:defRPr/>
            </a:pPr>
            <a:endParaRPr lang="it-IT" sz="1200" dirty="0" smtClean="0">
              <a:ea typeface="ヒラギノ角ゴ Pro W3" pitchFamily="-1" charset="-128"/>
            </a:endParaRPr>
          </a:p>
          <a:p>
            <a:pPr marL="640080" lvl="1" indent="-246888" eaLnBrk="1" fontAlgn="auto" hangingPunct="1">
              <a:spcAft>
                <a:spcPts val="0"/>
              </a:spcAft>
              <a:buFontTx/>
              <a:buChar char="-"/>
              <a:defRPr/>
            </a:pPr>
            <a:endParaRPr lang="it-IT" sz="1200" dirty="0" smtClean="0">
              <a:ea typeface="ヒラギノ角ゴ Pro W3" pitchFamily="-1" charset="-128"/>
            </a:endParaRPr>
          </a:p>
        </p:txBody>
      </p:sp>
      <p:sp>
        <p:nvSpPr>
          <p:cNvPr id="53252" name="Segnaposto numero diapositiva 3"/>
          <p:cNvSpPr>
            <a:spLocks noGrp="1"/>
          </p:cNvSpPr>
          <p:nvPr>
            <p:ph type="sldNum" sz="quarter" idx="12"/>
          </p:nvPr>
        </p:nvSpPr>
        <p:spPr/>
        <p:txBody>
          <a:bodyPr/>
          <a:lstStyle/>
          <a:p>
            <a:pPr>
              <a:defRPr/>
            </a:pPr>
            <a:fld id="{0AD4EB86-4E5F-4EAC-A0CD-FEC7AE119F56}" type="slidenum">
              <a:rPr lang="it-IT"/>
              <a:pPr>
                <a:defRPr/>
              </a:pPr>
              <a:t>41</a:t>
            </a:fld>
            <a:endParaRPr lang="it-IT"/>
          </a:p>
        </p:txBody>
      </p:sp>
      <p:sp>
        <p:nvSpPr>
          <p:cNvPr id="5" name="Segnaposto piè di pagina 4"/>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576064"/>
          </a:xfrm>
        </p:spPr>
        <p:txBody>
          <a:bodyPr/>
          <a:lstStyle/>
          <a:p>
            <a:r>
              <a:rPr lang="it-IT" sz="3200" b="1" dirty="0" smtClean="0">
                <a:latin typeface="Times New Roman" panose="02020603050405020304" pitchFamily="18" charset="0"/>
                <a:cs typeface="Times New Roman" panose="02020603050405020304" pitchFamily="18" charset="0"/>
              </a:rPr>
              <a:t>L’enciclica papale “</a:t>
            </a:r>
            <a:r>
              <a:rPr lang="it-IT" sz="3200" b="1" dirty="0" err="1" smtClean="0">
                <a:latin typeface="Times New Roman" panose="02020603050405020304" pitchFamily="18" charset="0"/>
                <a:cs typeface="Times New Roman" panose="02020603050405020304" pitchFamily="18" charset="0"/>
              </a:rPr>
              <a:t>Laudato</a:t>
            </a:r>
            <a:r>
              <a:rPr lang="it-IT" sz="3200" b="1" dirty="0" smtClean="0">
                <a:latin typeface="Times New Roman" panose="02020603050405020304" pitchFamily="18" charset="0"/>
                <a:cs typeface="Times New Roman" panose="02020603050405020304" pitchFamily="18" charset="0"/>
              </a:rPr>
              <a:t> si”</a:t>
            </a:r>
            <a:endParaRPr lang="it-IT" sz="3200" b="1" dirty="0">
              <a:latin typeface="Times New Roman" panose="02020603050405020304" pitchFamily="18" charset="0"/>
              <a:cs typeface="Times New Roman" panose="02020603050405020304" pitchFamily="18" charset="0"/>
            </a:endParaRPr>
          </a:p>
        </p:txBody>
      </p:sp>
      <p:pic>
        <p:nvPicPr>
          <p:cNvPr id="6" name="Segnaposto contenuto 5" descr="Immagine evidenziata.png"/>
          <p:cNvPicPr>
            <a:picLocks noGrp="1" noChangeAspect="1"/>
          </p:cNvPicPr>
          <p:nvPr>
            <p:ph idx="1"/>
          </p:nvPr>
        </p:nvPicPr>
        <p:blipFill>
          <a:blip r:embed="rId2" cstate="print"/>
          <a:stretch>
            <a:fillRect/>
          </a:stretch>
        </p:blipFill>
        <p:spPr>
          <a:xfrm>
            <a:off x="1164960" y="1935163"/>
            <a:ext cx="6814079" cy="4389437"/>
          </a:xfrm>
        </p:spPr>
      </p:pic>
      <p:sp>
        <p:nvSpPr>
          <p:cNvPr id="4" name="Segnaposto piè di pagina 3"/>
          <p:cNvSpPr>
            <a:spLocks noGrp="1"/>
          </p:cNvSpPr>
          <p:nvPr>
            <p:ph type="ftr" sz="quarter" idx="11"/>
          </p:nvPr>
        </p:nvSpPr>
        <p:spPr>
          <a:xfrm>
            <a:off x="0" y="6356350"/>
            <a:ext cx="6019800" cy="501650"/>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42</a:t>
            </a:fld>
            <a:endParaRPr lang="it-IT"/>
          </a:p>
        </p:txBody>
      </p:sp>
    </p:spTree>
    <p:extLst>
      <p:ext uri="{BB962C8B-B14F-4D97-AF65-F5344CB8AC3E}">
        <p14:creationId xmlns:p14="http://schemas.microsoft.com/office/powerpoint/2010/main" val="408566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8784976" cy="720080"/>
          </a:xfrm>
        </p:spPr>
        <p:txBody>
          <a:bodyPr/>
          <a:lstStyle/>
          <a:p>
            <a:r>
              <a:rPr lang="it-IT" sz="1200" b="1" dirty="0" smtClean="0">
                <a:latin typeface="Times New Roman" panose="02020603050405020304" pitchFamily="18" charset="0"/>
                <a:cs typeface="Times New Roman" panose="02020603050405020304" pitchFamily="18" charset="0"/>
              </a:rPr>
              <a:t>Non l’unico crocevia migratorio: </a:t>
            </a:r>
            <a:r>
              <a:rPr lang="it-IT" sz="2000" b="1" dirty="0" smtClean="0">
                <a:latin typeface="Times New Roman" panose="02020603050405020304" pitchFamily="18" charset="0"/>
                <a:cs typeface="Times New Roman" panose="02020603050405020304" pitchFamily="18" charset="0"/>
              </a:rPr>
              <a:t>tre continenti, molte religioni e conflitti, tanti Stati e flussi </a:t>
            </a:r>
            <a:endParaRPr lang="it-IT" sz="2000" b="1"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943CA47D-B2F0-4AFF-AA56-86255AF6076F}" type="slidenum">
              <a:rPr lang="it-IT" smtClean="0"/>
              <a:pPr>
                <a:defRPr/>
              </a:pPr>
              <a:t>43</a:t>
            </a:fld>
            <a:endParaRPr lang="it-IT"/>
          </a:p>
        </p:txBody>
      </p:sp>
      <p:sp>
        <p:nvSpPr>
          <p:cNvPr id="6" name="Segnaposto piè di pagina 5"/>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937" y="2396331"/>
            <a:ext cx="6334125" cy="3467100"/>
          </a:xfrm>
        </p:spPr>
      </p:pic>
    </p:spTree>
    <p:extLst>
      <p:ext uri="{BB962C8B-B14F-4D97-AF65-F5344CB8AC3E}">
        <p14:creationId xmlns:p14="http://schemas.microsoft.com/office/powerpoint/2010/main" val="1032614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107504" y="1"/>
            <a:ext cx="8928992" cy="640580"/>
          </a:xfrm>
        </p:spPr>
        <p:txBody>
          <a:bodyPr/>
          <a:lstStyle/>
          <a:p>
            <a:pPr eaLnBrk="1" hangingPunct="1"/>
            <a:r>
              <a:rPr lang="it-IT" sz="3200" b="1" dirty="0" smtClean="0">
                <a:latin typeface="Times New Roman" panose="02020603050405020304" pitchFamily="18" charset="0"/>
                <a:ea typeface="ヒラギノ角ゴ Pro W3" pitchFamily="-1" charset="-128"/>
                <a:cs typeface="Times New Roman" panose="02020603050405020304" pitchFamily="18" charset="0"/>
              </a:rPr>
              <a:t>Il </a:t>
            </a:r>
            <a:r>
              <a:rPr lang="it-IT" sz="3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Mediterraneo</a:t>
            </a:r>
            <a:r>
              <a:rPr lang="it-IT" sz="3200" b="1" dirty="0" smtClean="0">
                <a:latin typeface="Times New Roman" panose="02020603050405020304" pitchFamily="18" charset="0"/>
                <a:ea typeface="ヒラギノ角ゴ Pro W3" pitchFamily="-1" charset="-128"/>
                <a:cs typeface="Times New Roman" panose="02020603050405020304" pitchFamily="18" charset="0"/>
              </a:rPr>
              <a:t> è il cuore delle migrazioni forzate!!</a:t>
            </a:r>
            <a:endParaRPr lang="it-IT" sz="3200" dirty="0" smtClean="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07504" y="764704"/>
            <a:ext cx="8928992" cy="5832648"/>
          </a:xfrm>
        </p:spPr>
        <p:txBody>
          <a:bodyPr>
            <a:noAutofit/>
          </a:bodyPr>
          <a:lstStyle/>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cs typeface="Times New Roman" panose="02020603050405020304" pitchFamily="18" charset="0"/>
              </a:rPr>
              <a:t>La periodizzazione delle migrazioni assume sempre anche </a:t>
            </a:r>
            <a:r>
              <a:rPr lang="it-IT" sz="1400" b="1" dirty="0" smtClean="0">
                <a:latin typeface="Times New Roman" panose="02020603050405020304" pitchFamily="18" charset="0"/>
                <a:cs typeface="Times New Roman" panose="02020603050405020304" pitchFamily="18" charset="0"/>
              </a:rPr>
              <a:t>un contorno mediterraneo </a:t>
            </a:r>
            <a:r>
              <a:rPr lang="it-IT" sz="1400" dirty="0" smtClean="0">
                <a:latin typeface="Times New Roman" panose="02020603050405020304" pitchFamily="18" charset="0"/>
                <a:cs typeface="Times New Roman" panose="02020603050405020304" pitchFamily="18" charset="0"/>
              </a:rPr>
              <a:t>e il Mediterraneo ha sempre rappresentato una barriera fisica ai movimenti non solo umani e alle migrazioni latitudinali (anche favorendo nicchie e rifugi, però). In tutti i periodi il Mediterraneo è stato fattore di </a:t>
            </a:r>
            <a:r>
              <a:rPr lang="it-IT" sz="1400" dirty="0" err="1" smtClean="0">
                <a:latin typeface="Times New Roman" panose="02020603050405020304" pitchFamily="18" charset="0"/>
                <a:cs typeface="Times New Roman" panose="02020603050405020304" pitchFamily="18" charset="0"/>
              </a:rPr>
              <a:t>co-evoluzione</a:t>
            </a:r>
            <a:r>
              <a:rPr lang="it-IT" sz="1400" dirty="0" smtClean="0">
                <a:latin typeface="Times New Roman" panose="02020603050405020304" pitchFamily="18" charset="0"/>
                <a:cs typeface="Times New Roman" panose="02020603050405020304" pitchFamily="18" charset="0"/>
              </a:rPr>
              <a:t> dei gruppi e degli individui umani sulle diverse coste; sparse per  isole insenature penisole, si trovano tracce (non solo megalitiche) di antiche migrazioni, anche cospicue. </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cs typeface="Times New Roman" panose="02020603050405020304" pitchFamily="18" charset="0"/>
              </a:rPr>
              <a:t>Il Mediterraneo resta </a:t>
            </a:r>
            <a:r>
              <a:rPr lang="it-IT" sz="1400" b="1" dirty="0" smtClean="0">
                <a:latin typeface="Times New Roman" panose="02020603050405020304" pitchFamily="18" charset="0"/>
                <a:cs typeface="Times New Roman" panose="02020603050405020304" pitchFamily="18" charset="0"/>
              </a:rPr>
              <a:t>mare di transito </a:t>
            </a:r>
            <a:r>
              <a:rPr lang="it-IT" sz="1400" dirty="0" smtClean="0">
                <a:latin typeface="Times New Roman" panose="02020603050405020304" pitchFamily="18" charset="0"/>
                <a:cs typeface="Times New Roman" panose="02020603050405020304" pitchFamily="18" charset="0"/>
              </a:rPr>
              <a:t>da più origini verso più destinazioni. Rotte importanti attraversano il mare senza lambire coste africane. E per l’immigrazione non “regolare” spesso le rotte e le modalità di arrivo le scelgono i trafficanti della “merce” clandestina più che i migranti. Resta il fatto che terre africane sono a pochi chilometri da terre europee, il mare è lì.</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cs typeface="Times New Roman" panose="02020603050405020304" pitchFamily="18" charset="0"/>
              </a:rPr>
              <a:t>Dalle guerre puniche alle Crociate, dallo schiavismo al dominio coloniale è dal Nord del Mediterraneo che si è invaso, occupato, forzato il Sud, che al Sud sono state imposte (non riconosciute) etnie e identità.</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cs typeface="Times New Roman" panose="02020603050405020304" pitchFamily="18" charset="0"/>
              </a:rPr>
              <a:t>Parlare di </a:t>
            </a:r>
            <a:r>
              <a:rPr lang="it-IT" sz="1400" b="1" dirty="0" smtClean="0">
                <a:latin typeface="Times New Roman" panose="02020603050405020304" pitchFamily="18" charset="0"/>
                <a:cs typeface="Times New Roman" panose="02020603050405020304" pitchFamily="18" charset="0"/>
              </a:rPr>
              <a:t>strategia mediterranea </a:t>
            </a:r>
            <a:r>
              <a:rPr lang="it-IT" sz="1400" dirty="0" smtClean="0">
                <a:latin typeface="Times New Roman" panose="02020603050405020304" pitchFamily="18" charset="0"/>
                <a:cs typeface="Times New Roman" panose="02020603050405020304" pitchFamily="18" charset="0"/>
              </a:rPr>
              <a:t>significa parlare di maggiore </a:t>
            </a:r>
            <a:r>
              <a:rPr lang="it-IT" sz="1400" b="1" dirty="0" smtClean="0">
                <a:latin typeface="Times New Roman" panose="02020603050405020304" pitchFamily="18" charset="0"/>
                <a:cs typeface="Times New Roman" panose="02020603050405020304" pitchFamily="18" charset="0"/>
              </a:rPr>
              <a:t>integrazione </a:t>
            </a:r>
            <a:r>
              <a:rPr lang="it-IT" sz="1400" b="1" dirty="0" err="1" smtClean="0">
                <a:latin typeface="Times New Roman" panose="02020603050405020304" pitchFamily="18" charset="0"/>
                <a:cs typeface="Times New Roman" panose="02020603050405020304" pitchFamily="18" charset="0"/>
              </a:rPr>
              <a:t>Europa-Africa</a:t>
            </a:r>
            <a:r>
              <a:rPr lang="it-IT" sz="1400" dirty="0" smtClean="0">
                <a:latin typeface="Times New Roman" panose="02020603050405020304" pitchFamily="18" charset="0"/>
                <a:cs typeface="Times New Roman" panose="02020603050405020304" pitchFamily="18" charset="0"/>
              </a:rPr>
              <a:t>, a partire dal crocevia di quel che avviene di globale nel piccolo mare. Qui convergono parte preponderante del turismo mondiale, inquinamenti e degradi, scambi commerciali e energetici cruciali. I paesi meridionali sono ad una svolta demografica, sociale, politica ed energetica (per il solare). </a:t>
            </a:r>
          </a:p>
          <a:p>
            <a:pPr marL="274320" indent="-274320" algn="just" eaLnBrk="1" fontAlgn="auto" hangingPunct="1">
              <a:spcAft>
                <a:spcPts val="0"/>
              </a:spcAft>
              <a:buClr>
                <a:schemeClr val="accent3"/>
              </a:buClr>
              <a:buFont typeface="Wingdings 2"/>
              <a:buChar char=""/>
              <a:defRPr/>
            </a:pPr>
            <a:r>
              <a:rPr lang="it-IT" sz="1400" dirty="0" smtClean="0">
                <a:latin typeface="Times New Roman" panose="02020603050405020304" pitchFamily="18" charset="0"/>
                <a:cs typeface="Times New Roman" panose="02020603050405020304" pitchFamily="18" charset="0"/>
              </a:rPr>
              <a:t>Oggi risalta e ancor più in futuro le coste mediterranee risalteranno come luoghi di</a:t>
            </a:r>
            <a:r>
              <a:rPr lang="it-IT" sz="1400" b="1" dirty="0" smtClean="0">
                <a:latin typeface="Times New Roman" panose="02020603050405020304" pitchFamily="18" charset="0"/>
                <a:cs typeface="Times New Roman" panose="02020603050405020304" pitchFamily="18" charset="0"/>
              </a:rPr>
              <a:t> tensioni </a:t>
            </a:r>
            <a:r>
              <a:rPr lang="it-IT" sz="1400" dirty="0" smtClean="0">
                <a:latin typeface="Times New Roman" panose="02020603050405020304" pitchFamily="18" charset="0"/>
                <a:cs typeface="Times New Roman" panose="02020603050405020304" pitchFamily="18" charset="0"/>
              </a:rPr>
              <a:t>migratorie, libertà di partire, non libertà di arrivare, blocco della libertà di partire, partenze illegali, morti in mare, arrivi illegali, rimpatri, un mare di tutti e nessuno, un mare sul quale convergono impatti sociali e </a:t>
            </a:r>
            <a:r>
              <a:rPr lang="it-IT" sz="1400" b="1" dirty="0" smtClean="0">
                <a:latin typeface="Times New Roman" panose="02020603050405020304" pitchFamily="18" charset="0"/>
                <a:cs typeface="Times New Roman" panose="02020603050405020304" pitchFamily="18" charset="0"/>
              </a:rPr>
              <a:t>flussi migratori dell’intero pianeta</a:t>
            </a:r>
            <a:r>
              <a:rPr lang="it-IT" sz="1400" dirty="0" smtClean="0">
                <a:latin typeface="Times New Roman" panose="02020603050405020304" pitchFamily="18" charset="0"/>
                <a:cs typeface="Times New Roman" panose="02020603050405020304" pitchFamily="18" charset="0"/>
              </a:rPr>
              <a:t>.</a:t>
            </a:r>
          </a:p>
          <a:p>
            <a:pPr marL="274320" indent="-274320" algn="just" eaLnBrk="1" fontAlgn="auto" hangingPunct="1">
              <a:spcAft>
                <a:spcPts val="0"/>
              </a:spcAft>
              <a:buClr>
                <a:schemeClr val="accent3"/>
              </a:buClr>
              <a:buFont typeface="Wingdings 2"/>
              <a:buChar char=""/>
              <a:defRPr/>
            </a:pPr>
            <a:r>
              <a:rPr lang="it-IT" sz="1400" b="1" dirty="0" smtClean="0">
                <a:latin typeface="Times New Roman" panose="02020603050405020304" pitchFamily="18" charset="0"/>
                <a:cs typeface="Times New Roman" panose="02020603050405020304" pitchFamily="18" charset="0"/>
              </a:rPr>
              <a:t>Oggi accade che comportamenti sociali adottati e persistenti da parte di gruppi, popoli e nazioni (diventate più benestanti e potenti pure direttamente grazie a tali comportamenti) abbiano provocato cambiamenti climatici che, decenni dopo e molto lontano, hanno obbligato, obbligano e obbligheranno a migrare individui e gruppi, spesso già poveri o impoveriti pure indirettamente grazie a quegli stessi comportamenti. Molti dall’Africa, molti attraverso il Mediterraneo, molti in Europa. Le politiche migratorie del diritto internazionale e comunitario, degli Stati, dei soggetti collettivi devono meglio occuparsene, prevenire e assistere tutti i migranti forzati, tutti i profughi., tutti gli eco profughi. ONU e UE potrebbero e dovrebbero occuparsi subito dei rifugiati climatici, dei PROFUGHI AMBIENTALI.</a:t>
            </a:r>
            <a:endParaRPr lang="it-IT" sz="1400" b="1"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7B9420D3-2171-4D90-96EF-0AE5C88C169B}" type="slidenum">
              <a:rPr lang="it-IT"/>
              <a:pPr>
                <a:defRPr/>
              </a:pPr>
              <a:t>44</a:t>
            </a:fld>
            <a:endParaRPr lang="it-IT"/>
          </a:p>
        </p:txBody>
      </p:sp>
      <p:sp>
        <p:nvSpPr>
          <p:cNvPr id="5" name="Segnaposto piè di pagina 4"/>
          <p:cNvSpPr>
            <a:spLocks noGrp="1"/>
          </p:cNvSpPr>
          <p:nvPr>
            <p:ph type="ftr" sz="quarter" idx="11"/>
          </p:nvPr>
        </p:nvSpPr>
        <p:spPr>
          <a:xfrm>
            <a:off x="0" y="6597352"/>
            <a:ext cx="3352800" cy="260648"/>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3434828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107504" y="0"/>
            <a:ext cx="8350696" cy="640581"/>
          </a:xfrm>
        </p:spPr>
        <p:txBody>
          <a:bodyPr/>
          <a:lstStyle/>
          <a:p>
            <a:pPr eaLnBrk="1" hangingPunct="1"/>
            <a:r>
              <a:rPr lang="it-IT" sz="3200" b="1" dirty="0" smtClean="0">
                <a:latin typeface="Times New Roman" panose="02020603050405020304" pitchFamily="18" charset="0"/>
                <a:ea typeface="ヒラギノ角ゴ Pro W3" pitchFamily="-1" charset="-128"/>
                <a:cs typeface="Times New Roman" panose="02020603050405020304" pitchFamily="18" charset="0"/>
              </a:rPr>
              <a:t>… e </a:t>
            </a:r>
            <a:r>
              <a:rPr lang="it-IT" sz="3200" b="1" dirty="0">
                <a:solidFill>
                  <a:srgbClr val="FF0000"/>
                </a:solidFill>
                <a:latin typeface="Times New Roman" panose="02020603050405020304" pitchFamily="18" charset="0"/>
                <a:ea typeface="ヒラギノ角ゴ Pro W3" pitchFamily="-1" charset="-128"/>
                <a:cs typeface="Times New Roman" panose="02020603050405020304" pitchFamily="18" charset="0"/>
              </a:rPr>
              <a:t>saranno di più</a:t>
            </a:r>
            <a:r>
              <a:rPr lang="it-IT" sz="3200" b="1" dirty="0">
                <a:latin typeface="Times New Roman" panose="02020603050405020304" pitchFamily="18" charset="0"/>
                <a:ea typeface="ヒラギノ角ゴ Pro W3" pitchFamily="-1" charset="-128"/>
                <a:cs typeface="Times New Roman" panose="02020603050405020304" pitchFamily="18" charset="0"/>
              </a:rPr>
              <a:t>! </a:t>
            </a:r>
            <a:endParaRPr lang="it-IT" sz="3200" b="1"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54275" name="Segnaposto contenuto 2"/>
          <p:cNvSpPr>
            <a:spLocks noGrp="1"/>
          </p:cNvSpPr>
          <p:nvPr>
            <p:ph idx="1"/>
          </p:nvPr>
        </p:nvSpPr>
        <p:spPr>
          <a:xfrm>
            <a:off x="0" y="764704"/>
            <a:ext cx="9144000" cy="5832648"/>
          </a:xfrm>
        </p:spPr>
        <p:txBody>
          <a:bodyPr>
            <a:normAutofit fontScale="62500" lnSpcReduction="20000"/>
          </a:bodyPr>
          <a:lstStyle/>
          <a:p>
            <a:pPr marL="274320" indent="-274320" eaLnBrk="1" fontAlgn="auto" hangingPunct="1">
              <a:spcAft>
                <a:spcPts val="0"/>
              </a:spcAft>
              <a:buClr>
                <a:schemeClr val="accent3"/>
              </a:buClr>
              <a:buFont typeface="Wingdings 2"/>
              <a:buNone/>
              <a:defRPr/>
            </a:pPr>
            <a:endParaRPr lang="it-IT" dirty="0" smtClean="0">
              <a:latin typeface="Times New Roman" panose="02020603050405020304" pitchFamily="18" charset="0"/>
              <a:ea typeface="ヒラギノ角ゴ Pro W3" pitchFamily="-1" charset="-128"/>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 dati del 2017 confermano che il maggior numero di migranti forzati nel mondo sono i rifugiati climatici. Secondo l’</a:t>
            </a:r>
            <a:r>
              <a:rPr lang="it-IT" i="1" dirty="0" err="1">
                <a:latin typeface="Times New Roman" panose="02020603050405020304" pitchFamily="18" charset="0"/>
                <a:cs typeface="Times New Roman" panose="02020603050405020304" pitchFamily="18" charset="0"/>
              </a:rPr>
              <a:t>Internal</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Displacement</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Monitoring</a:t>
            </a:r>
            <a:r>
              <a:rPr lang="it-IT" i="1" dirty="0">
                <a:latin typeface="Times New Roman" panose="02020603050405020304" pitchFamily="18" charset="0"/>
                <a:cs typeface="Times New Roman" panose="02020603050405020304" pitchFamily="18" charset="0"/>
              </a:rPr>
              <a:t> Centre </a:t>
            </a:r>
            <a:r>
              <a:rPr lang="it-IT" dirty="0">
                <a:latin typeface="Times New Roman" panose="02020603050405020304" pitchFamily="18" charset="0"/>
                <a:cs typeface="Times New Roman" panose="02020603050405020304" pitchFamily="18" charset="0"/>
              </a:rPr>
              <a:t>(IDMC) al 2008 al 2016 vi erano stati oltre 227 milioni di donne e uomini costretti alla fuga da “disastri” nel proprio paese, non da guerre (internazionali e civili) o persecuzioni (statali), una media di oltre 25 ogni anno, quasi tutti (l’86%, circa 200 milioni) per eventi connessi ai cambiamenti climatici, il resto a causa di disastri geofisici (terremoti ed eruzioni, per capirsi).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Secondo </a:t>
            </a:r>
            <a:r>
              <a:rPr lang="it-IT" i="1" dirty="0" err="1">
                <a:latin typeface="Times New Roman" panose="02020603050405020304" pitchFamily="18" charset="0"/>
                <a:cs typeface="Times New Roman" panose="02020603050405020304" pitchFamily="18" charset="0"/>
              </a:rPr>
              <a:t>Oxfam</a:t>
            </a:r>
            <a:r>
              <a:rPr lang="it-IT" dirty="0">
                <a:latin typeface="Times New Roman" panose="02020603050405020304" pitchFamily="18" charset="0"/>
                <a:cs typeface="Times New Roman" panose="02020603050405020304" pitchFamily="18" charset="0"/>
              </a:rPr>
              <a:t>, confederazione internazionale di </a:t>
            </a:r>
            <a:r>
              <a:rPr lang="it-IT" dirty="0" err="1">
                <a:latin typeface="Times New Roman" panose="02020603050405020304" pitchFamily="18" charset="0"/>
                <a:cs typeface="Times New Roman" panose="02020603050405020304" pitchFamily="18" charset="0"/>
              </a:rPr>
              <a:t>Ong</a:t>
            </a:r>
            <a:r>
              <a:rPr lang="it-IT" dirty="0">
                <a:latin typeface="Times New Roman" panose="02020603050405020304" pitchFamily="18" charset="0"/>
                <a:cs typeface="Times New Roman" panose="02020603050405020304" pitchFamily="18" charset="0"/>
              </a:rPr>
              <a:t>, solo nei primi nove mesi del 2017 oltre 15 milioni di individui umani del pianeta (14 milioni dei quali in paesi a basso reddito) sono stati costretti a fuggire da uno dei principali effetti dei cambiamenti climatici, i tanti diversi diffusi eventi meteorologici estremi più intensi. Sono numeri in crescita e la tendenza non è destinata a diminuire; forse un singolo mese o addirittura un anno potrà andare meglio ma, comunque, nel corso dei prossimi decenni, </a:t>
            </a:r>
            <a:r>
              <a:rPr lang="it-IT" b="1" dirty="0">
                <a:latin typeface="Times New Roman" panose="02020603050405020304" pitchFamily="18" charset="0"/>
                <a:cs typeface="Times New Roman" panose="02020603050405020304" pitchFamily="18" charset="0"/>
              </a:rPr>
              <a:t>circa tre decine di milioni di persone ogni anno</a:t>
            </a:r>
            <a:r>
              <a:rPr lang="it-IT" dirty="0">
                <a:latin typeface="Times New Roman" panose="02020603050405020304" pitchFamily="18" charset="0"/>
                <a:cs typeface="Times New Roman" panose="02020603050405020304" pitchFamily="18" charset="0"/>
              </a:rPr>
              <a:t> non avranno diritto di restare a casa propria, alcuni morranno, altri si sposteranno in località limitrofe, alcuni poi forse in altre regioni, nazioni, continenti, se riusciranno a sopravvivere all’esodo forzato.</a:t>
            </a:r>
          </a:p>
          <a:p>
            <a:pPr algn="just"/>
            <a:r>
              <a:rPr lang="it-IT" dirty="0">
                <a:latin typeface="Times New Roman" panose="02020603050405020304" pitchFamily="18" charset="0"/>
                <a:cs typeface="Times New Roman" panose="02020603050405020304" pitchFamily="18" charset="0"/>
              </a:rPr>
              <a:t>Sono cifre triple o quadruple rispetto ai nuovi “rifugiati” (</a:t>
            </a:r>
            <a:r>
              <a:rPr lang="it-IT" i="1" dirty="0" err="1">
                <a:latin typeface="Times New Roman" panose="02020603050405020304" pitchFamily="18" charset="0"/>
                <a:cs typeface="Times New Roman" panose="02020603050405020304" pitchFamily="18" charset="0"/>
              </a:rPr>
              <a:t>Refugees</a:t>
            </a:r>
            <a:r>
              <a:rPr lang="it-IT" dirty="0">
                <a:latin typeface="Times New Roman" panose="02020603050405020304" pitchFamily="18" charset="0"/>
                <a:cs typeface="Times New Roman" panose="02020603050405020304" pitchFamily="18" charset="0"/>
              </a:rPr>
              <a:t>) per persecuzioni o conflitti che richiedono o ottengono ogni anno il relativo triste “status” (sulla base della Convenzione di Ginevra). Chi ha tentato previsioni globali di lungo periodo indica cifre enormi. A novembre scorso, il rapporto </a:t>
            </a:r>
            <a:r>
              <a:rPr lang="it-IT" i="1" dirty="0">
                <a:latin typeface="Times New Roman" panose="02020603050405020304" pitchFamily="18" charset="0"/>
                <a:cs typeface="Times New Roman" panose="02020603050405020304" pitchFamily="18" charset="0"/>
              </a:rPr>
              <a:t>Lancet Countdown</a:t>
            </a:r>
            <a:r>
              <a:rPr lang="it-IT" dirty="0">
                <a:latin typeface="Times New Roman" panose="02020603050405020304" pitchFamily="18" charset="0"/>
                <a:cs typeface="Times New Roman" panose="02020603050405020304" pitchFamily="18" charset="0"/>
              </a:rPr>
              <a:t> ha azzardato “un miliardo di rifugiati climatici entro il 2050”, ripreso spesso anche in Italia, fra l’altro in occasione del G7 Salute a Milano e della COP23 Clima a Bonn. Mancano 22 anni, se resta la media dei 25 milioni di delocalizzati da disastri (di cui 20 climatici) il mezzo miliardo è già scontato. Inoltre nella media mancano le conseguenze di disastri più piccoli o di ondate di calore o di malattie infettive e sono sottostimati i disastri meno repentini.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Siccità</a:t>
            </a:r>
            <a:r>
              <a:rPr lang="it-IT" dirty="0">
                <a:latin typeface="Times New Roman" panose="02020603050405020304" pitchFamily="18" charset="0"/>
                <a:cs typeface="Times New Roman" panose="02020603050405020304" pitchFamily="18" charset="0"/>
              </a:rPr>
              <a:t>, desertificazione, innalzamento del mare, alcuni inquinamenti sono processi lentissimi e irreversibili allo stato attuale, quegli ecosistemi vivono già ora un’agonia, chi vi abita non può che mettere in programma di andarsene e cerca di diventarne capace. Perlopiù, quelle donne e quegli uomini non hanno alcuna </a:t>
            </a:r>
            <a:r>
              <a:rPr lang="it-IT" b="1" dirty="0">
                <a:latin typeface="Times New Roman" panose="02020603050405020304" pitchFamily="18" charset="0"/>
                <a:cs typeface="Times New Roman" panose="02020603050405020304" pitchFamily="18" charset="0"/>
              </a:rPr>
              <a:t>libertà di migrare</a:t>
            </a:r>
            <a:r>
              <a:rPr lang="it-IT" dirty="0">
                <a:latin typeface="Times New Roman" panose="02020603050405020304" pitchFamily="18" charset="0"/>
                <a:cs typeface="Times New Roman" panose="02020603050405020304" pitchFamily="18" charset="0"/>
              </a:rPr>
              <a:t> e sono certi che sarà violato il loro </a:t>
            </a:r>
            <a:r>
              <a:rPr lang="it-IT" b="1" dirty="0">
                <a:latin typeface="Times New Roman" panose="02020603050405020304" pitchFamily="18" charset="0"/>
                <a:cs typeface="Times New Roman" panose="02020603050405020304" pitchFamily="18" charset="0"/>
              </a:rPr>
              <a:t>diritto di restare</a:t>
            </a:r>
            <a:r>
              <a:rPr lang="it-IT" dirty="0">
                <a:latin typeface="Times New Roman" panose="02020603050405020304" pitchFamily="18" charset="0"/>
                <a:cs typeface="Times New Roman" panose="02020603050405020304" pitchFamily="18" charset="0"/>
              </a:rPr>
              <a:t>. </a:t>
            </a:r>
          </a:p>
          <a:p>
            <a:pPr marL="274320" indent="-274320" eaLnBrk="1" fontAlgn="auto" hangingPunct="1">
              <a:spcAft>
                <a:spcPts val="0"/>
              </a:spcAft>
              <a:buClr>
                <a:schemeClr val="accent3"/>
              </a:buClr>
              <a:buFont typeface="Wingdings 2"/>
              <a:buChar char=""/>
              <a:defRPr/>
            </a:pPr>
            <a:endParaRPr lang="it-IT" sz="1200" dirty="0" smtClean="0">
              <a:ea typeface="ヒラギノ角ゴ Pro W3" pitchFamily="-1" charset="-128"/>
            </a:endParaRPr>
          </a:p>
          <a:p>
            <a:pPr marL="274320" indent="-274320" eaLnBrk="1" fontAlgn="auto" hangingPunct="1">
              <a:spcAft>
                <a:spcPts val="0"/>
              </a:spcAft>
              <a:buClr>
                <a:schemeClr val="accent3"/>
              </a:buClr>
              <a:buFont typeface="Wingdings 2"/>
              <a:buChar char=""/>
              <a:defRPr/>
            </a:pPr>
            <a:endParaRPr lang="it-IT" sz="1200" dirty="0" smtClean="0">
              <a:ea typeface="ヒラギノ角ゴ Pro W3" pitchFamily="-1" charset="-128"/>
            </a:endParaRPr>
          </a:p>
        </p:txBody>
      </p:sp>
      <p:sp>
        <p:nvSpPr>
          <p:cNvPr id="54276" name="Segnaposto numero diapositiva 3"/>
          <p:cNvSpPr>
            <a:spLocks noGrp="1"/>
          </p:cNvSpPr>
          <p:nvPr>
            <p:ph type="sldNum" sz="quarter" idx="12"/>
          </p:nvPr>
        </p:nvSpPr>
        <p:spPr/>
        <p:txBody>
          <a:bodyPr/>
          <a:lstStyle/>
          <a:p>
            <a:pPr>
              <a:defRPr/>
            </a:pPr>
            <a:fld id="{D25E38FC-9C18-4056-BED1-7328DF6B9857}" type="slidenum">
              <a:rPr lang="it-IT"/>
              <a:pPr>
                <a:defRPr/>
              </a:pPr>
              <a:t>45</a:t>
            </a:fld>
            <a:endParaRPr lang="it-IT"/>
          </a:p>
        </p:txBody>
      </p:sp>
      <p:sp>
        <p:nvSpPr>
          <p:cNvPr id="5" name="Segnaposto piè di pagina 4"/>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129934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574" y="704088"/>
            <a:ext cx="8946346" cy="636680"/>
          </a:xfrm>
        </p:spPr>
        <p:txBody>
          <a:bodyPr/>
          <a:lstStyle/>
          <a:p>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
            </a:r>
            <a:br>
              <a:rPr lang="it-IT" sz="2800" b="1" dirty="0">
                <a:latin typeface="Times New Roman" panose="02020603050405020304" pitchFamily="18" charset="0"/>
                <a:cs typeface="Times New Roman" panose="02020603050405020304" pitchFamily="18" charset="0"/>
              </a:rPr>
            </a:br>
            <a:r>
              <a:rPr lang="it-IT" sz="2800" b="1" dirty="0" smtClean="0">
                <a:latin typeface="Times New Roman" panose="02020603050405020304" pitchFamily="18" charset="0"/>
                <a:cs typeface="Times New Roman" panose="02020603050405020304" pitchFamily="18" charset="0"/>
              </a:rPr>
              <a:t>Per una Teoria della migrazione </a:t>
            </a:r>
            <a:r>
              <a:rPr lang="it-IT" sz="1200" b="1" dirty="0" smtClean="0">
                <a:latin typeface="Times New Roman" panose="02020603050405020304" pitchFamily="18" charset="0"/>
                <a:cs typeface="Times New Roman" panose="02020603050405020304" pitchFamily="18" charset="0"/>
              </a:rPr>
              <a:t>(Darwin)</a:t>
            </a:r>
            <a:r>
              <a:rPr lang="it-IT" sz="2800" b="1" dirty="0" smtClean="0">
                <a:latin typeface="Times New Roman" panose="02020603050405020304" pitchFamily="18" charset="0"/>
                <a:cs typeface="Times New Roman" panose="02020603050405020304" pitchFamily="18" charset="0"/>
              </a:rPr>
              <a:t> e per un Atlante storico globale delle migrazioni </a:t>
            </a:r>
            <a:r>
              <a:rPr lang="it-IT" sz="1200" b="1" dirty="0" smtClean="0">
                <a:latin typeface="Times New Roman" panose="02020603050405020304" pitchFamily="18" charset="0"/>
                <a:cs typeface="Times New Roman" panose="02020603050405020304" pitchFamily="18" charset="0"/>
              </a:rPr>
              <a:t>( </a:t>
            </a:r>
            <a:r>
              <a:rPr lang="it-IT" sz="1200" b="1" dirty="0" smtClean="0">
                <a:solidFill>
                  <a:schemeClr val="tx1"/>
                </a:solidFill>
                <a:latin typeface="Times New Roman" panose="02020603050405020304" pitchFamily="18" charset="0"/>
                <a:cs typeface="Times New Roman" panose="02020603050405020304" pitchFamily="18" charset="0"/>
                <a:hlinkClick r:id="rId2"/>
              </a:rPr>
              <a:t>http://metrocosm.com/global-immigration-map/</a:t>
            </a:r>
            <a:r>
              <a:rPr lang="it-IT" sz="1200" b="1" dirty="0" smtClean="0">
                <a:solidFill>
                  <a:schemeClr val="tx1"/>
                </a:solidFill>
                <a:latin typeface="Times New Roman" panose="02020603050405020304" pitchFamily="18" charset="0"/>
                <a:cs typeface="Times New Roman" panose="02020603050405020304" pitchFamily="18" charset="0"/>
              </a:rPr>
              <a:t> </a:t>
            </a:r>
            <a:r>
              <a:rPr lang="it-IT" sz="1200" b="1" dirty="0" smtClean="0">
                <a:latin typeface="Times New Roman" panose="02020603050405020304" pitchFamily="18" charset="0"/>
                <a:cs typeface="Times New Roman" panose="02020603050405020304" pitchFamily="18" charset="0"/>
              </a:rPr>
              <a:t>)</a:t>
            </a:r>
            <a:br>
              <a:rPr lang="it-IT" sz="1200" b="1" dirty="0" smtClean="0">
                <a:latin typeface="Times New Roman" panose="02020603050405020304" pitchFamily="18" charset="0"/>
                <a:cs typeface="Times New Roman" panose="02020603050405020304" pitchFamily="18" charset="0"/>
              </a:rPr>
            </a:br>
            <a:r>
              <a:rPr lang="it-IT" sz="1200" b="1" i="1" dirty="0" smtClean="0">
                <a:latin typeface="Times New Roman" panose="02020603050405020304" pitchFamily="18" charset="0"/>
                <a:cs typeface="Times New Roman" panose="02020603050405020304" pitchFamily="18" charset="0"/>
              </a:rPr>
              <a:t>Inciso</a:t>
            </a:r>
            <a:r>
              <a:rPr lang="it-IT" sz="1200" b="1" dirty="0" smtClean="0">
                <a:latin typeface="Times New Roman" panose="02020603050405020304" pitchFamily="18" charset="0"/>
                <a:cs typeface="Times New Roman" panose="02020603050405020304" pitchFamily="18" charset="0"/>
              </a:rPr>
              <a:t>...: ci sto appunto scrivendo su, aggiornamento ne «</a:t>
            </a:r>
            <a:r>
              <a:rPr lang="it-IT" sz="1200" b="1" dirty="0" smtClean="0">
                <a:solidFill>
                  <a:srgbClr val="FF0000"/>
                </a:solidFill>
                <a:latin typeface="Times New Roman" panose="02020603050405020304" pitchFamily="18" charset="0"/>
                <a:cs typeface="Times New Roman" panose="02020603050405020304" pitchFamily="18" charset="0"/>
              </a:rPr>
              <a:t>La specie meticcia</a:t>
            </a:r>
            <a:r>
              <a:rPr lang="it-IT" sz="1200" b="1" dirty="0" smtClean="0">
                <a:latin typeface="Times New Roman" panose="02020603050405020304" pitchFamily="18" charset="0"/>
                <a:cs typeface="Times New Roman" panose="02020603050405020304" pitchFamily="18" charset="0"/>
              </a:rPr>
              <a:t>»!)</a:t>
            </a:r>
            <a:endParaRPr lang="it-IT" sz="1200" b="1" dirty="0">
              <a:latin typeface="Times New Roman" panose="02020603050405020304" pitchFamily="18" charset="0"/>
              <a:cs typeface="Times New Roman" panose="02020603050405020304" pitchFamily="18" charset="0"/>
            </a:endParaRPr>
          </a:p>
        </p:txBody>
      </p:sp>
      <p:sp>
        <p:nvSpPr>
          <p:cNvPr id="3" name="Segnaposto testo 2"/>
          <p:cNvSpPr>
            <a:spLocks noGrp="1"/>
          </p:cNvSpPr>
          <p:nvPr>
            <p:ph type="body" idx="1"/>
          </p:nvPr>
        </p:nvSpPr>
        <p:spPr/>
        <p:txBody>
          <a:bodyPr/>
          <a:lstStyle/>
          <a:p>
            <a:endParaRPr lang="it-IT" dirty="0"/>
          </a:p>
        </p:txBody>
      </p:sp>
      <p:sp>
        <p:nvSpPr>
          <p:cNvPr id="7" name="Segnaposto testo 6"/>
          <p:cNvSpPr>
            <a:spLocks noGrp="1"/>
          </p:cNvSpPr>
          <p:nvPr>
            <p:ph type="body" sz="half" idx="3"/>
          </p:nvPr>
        </p:nvSpPr>
        <p:spPr/>
        <p:txBody>
          <a:bodyPr/>
          <a:lstStyle/>
          <a:p>
            <a:endParaRPr lang="it-IT"/>
          </a:p>
        </p:txBody>
      </p:sp>
      <p:pic>
        <p:nvPicPr>
          <p:cNvPr id="6" name="Segnaposto contenuto 5" descr="STORIA DNA.jpg"/>
          <p:cNvPicPr>
            <a:picLocks noGrp="1" noChangeAspect="1"/>
          </p:cNvPicPr>
          <p:nvPr>
            <p:ph sz="quarter" idx="2"/>
          </p:nvPr>
        </p:nvPicPr>
        <p:blipFill>
          <a:blip r:embed="rId3" cstate="print"/>
          <a:stretch>
            <a:fillRect/>
          </a:stretch>
        </p:blipFill>
        <p:spPr>
          <a:xfrm>
            <a:off x="58574" y="1556792"/>
            <a:ext cx="6601658" cy="5112568"/>
          </a:xfrm>
        </p:spPr>
      </p:pic>
      <p:pic>
        <p:nvPicPr>
          <p:cNvPr id="9" name="Segnaposto contenuto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844680" y="2527269"/>
            <a:ext cx="2160240" cy="3119480"/>
          </a:xfrm>
        </p:spPr>
      </p:pic>
      <p:sp>
        <p:nvSpPr>
          <p:cNvPr id="4" name="Segnaposto piè di pagina 3"/>
          <p:cNvSpPr>
            <a:spLocks noGrp="1"/>
          </p:cNvSpPr>
          <p:nvPr>
            <p:ph type="ftr" sz="quarter" idx="11"/>
          </p:nvPr>
        </p:nvSpPr>
        <p:spPr>
          <a:xfrm>
            <a:off x="58574" y="6597352"/>
            <a:ext cx="5961226" cy="260648"/>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46</a:t>
            </a:fld>
            <a:endParaRPr lang="it-IT"/>
          </a:p>
        </p:txBody>
      </p:sp>
    </p:spTree>
    <p:extLst>
      <p:ext uri="{BB962C8B-B14F-4D97-AF65-F5344CB8AC3E}">
        <p14:creationId xmlns:p14="http://schemas.microsoft.com/office/powerpoint/2010/main" val="277637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5"/>
          <p:cNvSpPr>
            <a:spLocks noGrp="1"/>
          </p:cNvSpPr>
          <p:nvPr>
            <p:ph type="title"/>
          </p:nvPr>
        </p:nvSpPr>
        <p:spPr>
          <a:xfrm>
            <a:off x="251520" y="44624"/>
            <a:ext cx="8712968" cy="1080120"/>
          </a:xfrm>
        </p:spPr>
        <p:txBody>
          <a:bodyPr/>
          <a:lstStyle/>
          <a:p>
            <a:pPr eaLnBrk="1" hangingPunct="1"/>
            <a:r>
              <a:rPr lang="it-IT" sz="2000" b="1" dirty="0" smtClean="0">
                <a:latin typeface="Times New Roman" panose="02020603050405020304" pitchFamily="18" charset="0"/>
                <a:ea typeface="ヒラギノ角ゴ Pro W3" pitchFamily="-1" charset="-128"/>
                <a:cs typeface="Times New Roman" panose="02020603050405020304" pitchFamily="18" charset="0"/>
              </a:rPr>
              <a:t>Inciso sul «Dialogo della Natura e di un Islandese»: comportamenti diffusi e alleanze per il clima di individui, enti locali, gruppi, Stati ovvero per dire no al carbone e sì a quanto più possibile rinnovabile e circolare, «eco-logico» SUBITO</a:t>
            </a:r>
          </a:p>
        </p:txBody>
      </p:sp>
      <p:sp>
        <p:nvSpPr>
          <p:cNvPr id="62467" name="Segnaposto contenuto 6"/>
          <p:cNvSpPr>
            <a:spLocks noGrp="1"/>
          </p:cNvSpPr>
          <p:nvPr>
            <p:ph idx="1"/>
          </p:nvPr>
        </p:nvSpPr>
        <p:spPr>
          <a:xfrm>
            <a:off x="323528" y="980728"/>
            <a:ext cx="8640960" cy="5040561"/>
          </a:xfrm>
        </p:spPr>
        <p:txBody>
          <a:bodyPr/>
          <a:lstStyle/>
          <a:p>
            <a:pPr algn="ctr" eaLnBrk="1" hangingPunct="1">
              <a:buFontTx/>
              <a:buNone/>
            </a:pPr>
            <a:endParaRPr lang="it-IT" sz="1800" b="1" dirty="0" smtClean="0">
              <a:ea typeface="ヒラギノ角ゴ Pro W3" pitchFamily="-1" charset="-128"/>
            </a:endParaRPr>
          </a:p>
          <a:p>
            <a:pPr algn="ctr" eaLnBrk="1" hangingPunct="1">
              <a:buFontTx/>
              <a:buNone/>
            </a:pPr>
            <a:r>
              <a:rPr lang="it-IT" sz="2200" b="1" dirty="0" smtClean="0">
                <a:latin typeface="Times New Roman" panose="02020603050405020304" pitchFamily="18" charset="0"/>
                <a:ea typeface="ヒラギノ角ゴ Pro W3" pitchFamily="-1" charset="-128"/>
                <a:cs typeface="Times New Roman" panose="02020603050405020304" pitchFamily="18" charset="0"/>
              </a:rPr>
              <a:t>(Leopardi)</a:t>
            </a:r>
            <a:endParaRPr lang="it-IT" sz="2200" b="1" dirty="0">
              <a:latin typeface="Times New Roman" panose="02020603050405020304" pitchFamily="18" charset="0"/>
              <a:ea typeface="ヒラギノ角ゴ Pro W3" pitchFamily="-1" charset="-128"/>
              <a:cs typeface="Times New Roman" panose="02020603050405020304" pitchFamily="18" charset="0"/>
            </a:endParaRPr>
          </a:p>
          <a:p>
            <a:pPr algn="ctr" eaLnBrk="1" hangingPunct="1">
              <a:buFontTx/>
              <a:buNone/>
            </a:pPr>
            <a:r>
              <a:rPr lang="it-IT" sz="2200" b="1" dirty="0" smtClean="0">
                <a:latin typeface="Times New Roman" panose="02020603050405020304" pitchFamily="18" charset="0"/>
                <a:ea typeface="ヒラギノ角ゴ Pro W3" pitchFamily="-1" charset="-128"/>
                <a:cs typeface="Times New Roman" panose="02020603050405020304" pitchFamily="18" charset="0"/>
              </a:rPr>
              <a:t>Natura: </a:t>
            </a:r>
          </a:p>
          <a:p>
            <a:pPr marL="0" indent="0" algn="just" eaLnBrk="1" hangingPunct="1">
              <a:buNone/>
            </a:pPr>
            <a:r>
              <a:rPr lang="it-IT" sz="2000" i="1" dirty="0" smtClean="0">
                <a:latin typeface="Times New Roman" panose="02020603050405020304" pitchFamily="18" charset="0"/>
                <a:ea typeface="ヒラギノ角ゴ Pro W3" pitchFamily="-1" charset="-128"/>
                <a:cs typeface="Times New Roman" panose="02020603050405020304" pitchFamily="18" charset="0"/>
              </a:rPr>
              <a:t>“Immaginavi tu forse che il mondo fosse fatto per causa vostra? Ora sappi che nelle fatture, negli ordini e nelle operazioni mie, trattone pochissime, sempre ebbi ed ho l’intenzione a tutt’altro, che alla felicità degli uomini o all’infelicità. Quando io vi offendo in qualunque modo e con qual si sia mezzo, io non me n’</a:t>
            </a:r>
            <a:r>
              <a:rPr lang="it-IT" sz="2000" i="1" dirty="0" err="1" smtClean="0">
                <a:latin typeface="Times New Roman" panose="02020603050405020304" pitchFamily="18" charset="0"/>
                <a:ea typeface="ヒラギノ角ゴ Pro W3" pitchFamily="-1" charset="-128"/>
                <a:cs typeface="Times New Roman" panose="02020603050405020304" pitchFamily="18" charset="0"/>
              </a:rPr>
              <a:t>avveggo</a:t>
            </a:r>
            <a:r>
              <a:rPr lang="it-IT" sz="2000" i="1" dirty="0" smtClean="0">
                <a:latin typeface="Times New Roman" panose="02020603050405020304" pitchFamily="18" charset="0"/>
                <a:ea typeface="ヒラギノ角ゴ Pro W3" pitchFamily="-1" charset="-128"/>
                <a:cs typeface="Times New Roman" panose="02020603050405020304" pitchFamily="18" charset="0"/>
              </a:rPr>
              <a:t>, se non rarissime volte: come, ordinariamente, se io vi diletto o vi benefico, io non lo so; e non ho fatto, come credete voi, quelle tali cose, o non fo quelle tali azioni, per dilettarvi o giovarvi. E finalmente, se anche mi avvenisse di estinguere tutta la vostra specie, io non me ne avvedrei</a:t>
            </a:r>
          </a:p>
          <a:p>
            <a:pPr marL="0" indent="0" algn="just" eaLnBrk="1" hangingPunct="1">
              <a:buNone/>
            </a:pPr>
            <a:r>
              <a:rPr lang="it-IT" sz="2000" i="1" dirty="0" smtClean="0">
                <a:latin typeface="Times New Roman" panose="02020603050405020304" pitchFamily="18" charset="0"/>
                <a:ea typeface="ヒラギノ角ゴ Pro W3" pitchFamily="-1" charset="-128"/>
                <a:cs typeface="Times New Roman" panose="02020603050405020304" pitchFamily="18" charset="0"/>
              </a:rPr>
              <a:t>“… Tu mostri non aver posto mente che la vita di quest’universo è perpetuo circuito di produzione e distruzione, collegate ambedue tra se di maniera, che ciascheduna serve continuamente all’altra, e alla conservazione del mondo; il quale sempre che cessasse o l’una o l’altra di loro, verrebbe parimente in dissoluzione. Per tanto risulterebbe in suo danno se fosse lui cosa alcuna libera da patimento.”</a:t>
            </a:r>
          </a:p>
        </p:txBody>
      </p:sp>
      <p:sp>
        <p:nvSpPr>
          <p:cNvPr id="37892" name="Segnaposto numero diapositiva 4"/>
          <p:cNvSpPr>
            <a:spLocks noGrp="1"/>
          </p:cNvSpPr>
          <p:nvPr>
            <p:ph type="sldNum" sz="quarter" idx="12"/>
          </p:nvPr>
        </p:nvSpPr>
        <p:spPr/>
        <p:txBody>
          <a:bodyPr/>
          <a:lstStyle/>
          <a:p>
            <a:pPr>
              <a:defRPr/>
            </a:pPr>
            <a:fld id="{ED6F5314-525A-4EF2-80CE-37262A797D8D}" type="slidenum">
              <a:rPr lang="it-IT"/>
              <a:pPr>
                <a:defRPr/>
              </a:pPr>
              <a:t>47</a:t>
            </a:fld>
            <a:endParaRPr lang="it-IT"/>
          </a:p>
        </p:txBody>
      </p:sp>
      <p:sp>
        <p:nvSpPr>
          <p:cNvPr id="5" name="Segnaposto piè di pagina 4"/>
          <p:cNvSpPr>
            <a:spLocks noGrp="1"/>
          </p:cNvSpPr>
          <p:nvPr>
            <p:ph type="ftr" sz="quarter" idx="11"/>
          </p:nvPr>
        </p:nvSpPr>
        <p:spPr>
          <a:xfrm>
            <a:off x="107504" y="6492875"/>
            <a:ext cx="3245296" cy="365125"/>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122915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p:cNvSpPr>
          <p:nvPr>
            <p:ph type="title"/>
          </p:nvPr>
        </p:nvSpPr>
        <p:spPr>
          <a:xfrm>
            <a:off x="179512" y="908720"/>
            <a:ext cx="8712968" cy="1584176"/>
          </a:xfrm>
          <a:solidFill>
            <a:schemeClr val="bg2"/>
          </a:solidFill>
          <a:ln>
            <a:noFill/>
          </a:ln>
        </p:spPr>
        <p:txBody>
          <a:bodyPr/>
          <a:lstStyle/>
          <a:p>
            <a:pPr algn="ctr" eaLnBrk="1" hangingPunct="1">
              <a:defRPr/>
            </a:pPr>
            <a:r>
              <a:rPr lang="it-IT" dirty="0">
                <a:hlinkClick r:id="rId2"/>
              </a:rPr>
              <a:t>calzolaiov@gmail.com</a:t>
            </a:r>
            <a:r>
              <a:rPr lang="it-IT" sz="3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
            </a:r>
            <a:br>
              <a:rPr lang="it-IT" sz="3200" b="1"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br>
            <a:r>
              <a:rPr lang="it-IT" sz="3200" b="1" dirty="0" smtClean="0">
                <a:latin typeface="Times New Roman" panose="02020603050405020304" pitchFamily="18" charset="0"/>
                <a:ea typeface="ヒラギノ角ゴ Pro W3" pitchFamily="-1" charset="-128"/>
                <a:cs typeface="Times New Roman" panose="02020603050405020304" pitchFamily="18" charset="0"/>
              </a:rPr>
              <a:t>consultare anche pagina </a:t>
            </a:r>
            <a:r>
              <a:rPr lang="it-IT" sz="3200" b="1" dirty="0" err="1" smtClean="0">
                <a:latin typeface="Times New Roman" panose="02020603050405020304" pitchFamily="18" charset="0"/>
                <a:ea typeface="ヒラギノ角ゴ Pro W3" pitchFamily="-1" charset="-128"/>
                <a:cs typeface="Times New Roman" panose="02020603050405020304" pitchFamily="18" charset="0"/>
              </a:rPr>
              <a:t>fb</a:t>
            </a:r>
            <a:r>
              <a:rPr lang="it-IT" sz="3200" b="1" dirty="0" smtClean="0">
                <a:latin typeface="Times New Roman" panose="02020603050405020304" pitchFamily="18" charset="0"/>
                <a:ea typeface="ヒラギノ角ゴ Pro W3" pitchFamily="-1" charset="-128"/>
                <a:cs typeface="Times New Roman" panose="02020603050405020304" pitchFamily="18" charset="0"/>
              </a:rPr>
              <a:t> “Libertà di migrare”</a:t>
            </a:r>
            <a:r>
              <a:rPr lang="it-IT" sz="2400" b="1" dirty="0" smtClean="0">
                <a:solidFill>
                  <a:srgbClr val="0070C0"/>
                </a:solidFill>
                <a:ea typeface="ヒラギノ角ゴ Pro W3" pitchFamily="-1" charset="-128"/>
              </a:rPr>
              <a:t/>
            </a:r>
            <a:br>
              <a:rPr lang="it-IT" sz="2400" b="1" dirty="0" smtClean="0">
                <a:solidFill>
                  <a:srgbClr val="0070C0"/>
                </a:solidFill>
                <a:ea typeface="ヒラギノ角ゴ Pro W3" pitchFamily="-1" charset="-128"/>
              </a:rPr>
            </a:br>
            <a:r>
              <a:rPr lang="it-IT" sz="2400" b="1" dirty="0" smtClean="0">
                <a:ea typeface="ヒラギノ角ゴ Pro W3" pitchFamily="-1" charset="-128"/>
              </a:rPr>
              <a:t> </a:t>
            </a:r>
          </a:p>
        </p:txBody>
      </p:sp>
      <p:sp>
        <p:nvSpPr>
          <p:cNvPr id="60420" name="Segnaposto numero diapositiva 3"/>
          <p:cNvSpPr>
            <a:spLocks noGrp="1"/>
          </p:cNvSpPr>
          <p:nvPr>
            <p:ph type="sldNum" sz="quarter" idx="12"/>
          </p:nvPr>
        </p:nvSpPr>
        <p:spPr/>
        <p:txBody>
          <a:bodyPr/>
          <a:lstStyle/>
          <a:p>
            <a:pPr>
              <a:defRPr/>
            </a:pPr>
            <a:fld id="{56C989C5-087F-412E-B598-3BB9F7145439}" type="slidenum">
              <a:rPr lang="it-IT"/>
              <a:pPr>
                <a:defRPr/>
              </a:pPr>
              <a:t>48</a:t>
            </a:fld>
            <a:endParaRPr lang="it-IT"/>
          </a:p>
        </p:txBody>
      </p:sp>
      <p:pic>
        <p:nvPicPr>
          <p:cNvPr id="65540" name="Segnaposto contenuto 5" descr="safe_image.jpg"/>
          <p:cNvPicPr>
            <a:picLocks noGrp="1" noChangeAspect="1"/>
          </p:cNvPicPr>
          <p:nvPr>
            <p:ph idx="1"/>
          </p:nvPr>
        </p:nvPicPr>
        <p:blipFill>
          <a:blip r:embed="rId3" cstate="print"/>
          <a:srcRect/>
          <a:stretch>
            <a:fillRect/>
          </a:stretch>
        </p:blipFill>
        <p:spPr>
          <a:xfrm>
            <a:off x="2987824" y="2924944"/>
            <a:ext cx="3009900" cy="3235325"/>
          </a:xfrm>
        </p:spPr>
      </p:pic>
      <p:sp>
        <p:nvSpPr>
          <p:cNvPr id="5" name="Segnaposto piè di pagina 4"/>
          <p:cNvSpPr>
            <a:spLocks noGrp="1"/>
          </p:cNvSpPr>
          <p:nvPr>
            <p:ph type="ftr" sz="quarter" idx="11"/>
          </p:nvPr>
        </p:nvSpPr>
        <p:spPr>
          <a:xfrm>
            <a:off x="0" y="6492875"/>
            <a:ext cx="3352800" cy="365125"/>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215331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79512" y="260648"/>
            <a:ext cx="8784976" cy="864096"/>
          </a:xfrm>
        </p:spPr>
        <p:txBody>
          <a:bodyPr/>
          <a:lstStyle/>
          <a:p>
            <a:r>
              <a:rPr lang="it-IT" b="1" dirty="0" smtClean="0">
                <a:latin typeface="Times New Roman" panose="02020603050405020304" pitchFamily="18" charset="0"/>
                <a:cs typeface="Times New Roman" panose="02020603050405020304" pitchFamily="18" charset="0"/>
              </a:rPr>
              <a:t>Temperatura e scenari emissioni</a:t>
            </a:r>
            <a:endParaRPr lang="it-IT" b="1" dirty="0">
              <a:latin typeface="Times New Roman" panose="02020603050405020304" pitchFamily="18" charset="0"/>
              <a:cs typeface="Times New Roman" panose="02020603050405020304" pitchFamily="18" charset="0"/>
            </a:endParaRPr>
          </a:p>
        </p:txBody>
      </p:sp>
      <p:sp>
        <p:nvSpPr>
          <p:cNvPr id="7" name="Segnaposto testo 6"/>
          <p:cNvSpPr>
            <a:spLocks noGrp="1"/>
          </p:cNvSpPr>
          <p:nvPr>
            <p:ph type="body" idx="1"/>
          </p:nvPr>
        </p:nvSpPr>
        <p:spPr/>
        <p:txBody>
          <a:bodyPr/>
          <a:lstStyle/>
          <a:p>
            <a:endParaRPr lang="it-IT"/>
          </a:p>
        </p:txBody>
      </p:sp>
      <p:sp>
        <p:nvSpPr>
          <p:cNvPr id="9" name="Segnaposto testo 8"/>
          <p:cNvSpPr>
            <a:spLocks noGrp="1"/>
          </p:cNvSpPr>
          <p:nvPr>
            <p:ph type="body" sz="half" idx="3"/>
          </p:nvPr>
        </p:nvSpPr>
        <p:spPr/>
        <p:txBody>
          <a:bodyPr/>
          <a:lstStyle/>
          <a:p>
            <a:endParaRPr lang="it-IT"/>
          </a:p>
        </p:txBody>
      </p:sp>
      <p:pic>
        <p:nvPicPr>
          <p:cNvPr id="11" name="Segnaposto contenuto 10"/>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79512" y="1855248"/>
            <a:ext cx="4465514" cy="4525301"/>
          </a:xfrm>
        </p:spPr>
      </p:pic>
      <p:pic>
        <p:nvPicPr>
          <p:cNvPr id="12" name="Segnaposto contenuto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847087"/>
            <a:ext cx="4319463" cy="4533461"/>
          </a:xfrm>
        </p:spPr>
      </p:pic>
      <p:sp>
        <p:nvSpPr>
          <p:cNvPr id="4" name="Segnaposto piè di pagina 3"/>
          <p:cNvSpPr>
            <a:spLocks noGrp="1"/>
          </p:cNvSpPr>
          <p:nvPr>
            <p:ph type="ftr" sz="quarter" idx="11"/>
          </p:nvPr>
        </p:nvSpPr>
        <p:spPr>
          <a:xfrm>
            <a:off x="179512" y="6525344"/>
            <a:ext cx="5840288" cy="33265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5</a:t>
            </a:fld>
            <a:endParaRPr lang="it-IT"/>
          </a:p>
        </p:txBody>
      </p:sp>
    </p:spTree>
    <p:extLst>
      <p:ext uri="{BB962C8B-B14F-4D97-AF65-F5344CB8AC3E}">
        <p14:creationId xmlns:p14="http://schemas.microsoft.com/office/powerpoint/2010/main" val="28852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0" y="188640"/>
            <a:ext cx="9144000" cy="504056"/>
          </a:xfrm>
        </p:spPr>
        <p:txBody>
          <a:bodyPr/>
          <a:lstStyle/>
          <a:p>
            <a:pPr eaLnBrk="1" hangingPunct="1"/>
            <a:r>
              <a:rPr lang="it-IT" sz="3200" b="1" dirty="0" smtClean="0">
                <a:latin typeface="Times New Roman" panose="02020603050405020304" pitchFamily="18" charset="0"/>
                <a:ea typeface="ヒラギノ角ゴ Pro W3" pitchFamily="-1" charset="-128"/>
                <a:cs typeface="Times New Roman" panose="02020603050405020304" pitchFamily="18" charset="0"/>
              </a:rPr>
              <a:t>9 confini planetari, almeno 4 al livello di guardia</a:t>
            </a:r>
            <a:endParaRPr lang="it-IT" sz="3200" dirty="0" smtClean="0">
              <a:latin typeface="Times New Roman" panose="02020603050405020304" pitchFamily="18" charset="0"/>
              <a:ea typeface="ヒラギノ角ゴ Pro W3" pitchFamily="-1" charset="-128"/>
              <a:cs typeface="Times New Roman" panose="02020603050405020304" pitchFamily="18" charset="0"/>
            </a:endParaRPr>
          </a:p>
        </p:txBody>
      </p:sp>
      <p:sp>
        <p:nvSpPr>
          <p:cNvPr id="43011" name="Segnaposto contenuto 2"/>
          <p:cNvSpPr>
            <a:spLocks noGrp="1"/>
          </p:cNvSpPr>
          <p:nvPr>
            <p:ph idx="1"/>
          </p:nvPr>
        </p:nvSpPr>
        <p:spPr>
          <a:xfrm>
            <a:off x="0" y="620688"/>
            <a:ext cx="9144000" cy="5904656"/>
          </a:xfrm>
        </p:spPr>
        <p:txBody>
          <a:bodyPr/>
          <a:lstStyle/>
          <a:p>
            <a:pPr algn="just" eaLnBrk="1" hangingPunct="1"/>
            <a:endParaRPr lang="it-IT" sz="1600" dirty="0" smtClean="0">
              <a:ea typeface="ヒラギノ角ゴ Pro W3" pitchFamily="-1" charset="-128"/>
            </a:endParaRP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Gli studiosi indicano ormai, con quantità e percentuali massime, oltre alla concentrazione di </a:t>
            </a:r>
            <a:r>
              <a:rPr lang="it-IT" sz="16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anidride carbonica </a:t>
            </a:r>
            <a:r>
              <a:rPr lang="it-IT" sz="1600" dirty="0" smtClean="0">
                <a:latin typeface="Times New Roman" panose="02020603050405020304" pitchFamily="18" charset="0"/>
                <a:ea typeface="ヒラギノ角ゴ Pro W3" pitchFamily="-1" charset="-128"/>
                <a:cs typeface="Times New Roman" panose="02020603050405020304" pitchFamily="18" charset="0"/>
              </a:rPr>
              <a:t>nell’atmosfera e alla </a:t>
            </a:r>
            <a:r>
              <a:rPr lang="it-IT" sz="16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perdita di biodiversità  </a:t>
            </a:r>
            <a:r>
              <a:rPr lang="it-IT" sz="1600" dirty="0" smtClean="0">
                <a:latin typeface="Times New Roman" panose="02020603050405020304" pitchFamily="18" charset="0"/>
                <a:ea typeface="ヒラギノ角ゴ Pro W3" pitchFamily="-1" charset="-128"/>
                <a:cs typeface="Times New Roman" panose="02020603050405020304" pitchFamily="18" charset="0"/>
              </a:rPr>
              <a:t>(entrambi </a:t>
            </a:r>
            <a:r>
              <a:rPr lang="it-IT" sz="1600" i="1" dirty="0" smtClean="0">
                <a:latin typeface="Times New Roman" panose="02020603050405020304" pitchFamily="18" charset="0"/>
                <a:ea typeface="ヒラギノ角ゴ Pro W3" pitchFamily="-1" charset="-128"/>
                <a:cs typeface="Times New Roman" panose="02020603050405020304" pitchFamily="18" charset="0"/>
              </a:rPr>
              <a:t>al livello di guardia</a:t>
            </a:r>
            <a:r>
              <a:rPr lang="it-IT" sz="1600" dirty="0" smtClean="0">
                <a:latin typeface="Times New Roman" panose="02020603050405020304" pitchFamily="18" charset="0"/>
                <a:ea typeface="ヒラギノ角ゴ Pro W3" pitchFamily="-1" charset="-128"/>
                <a:cs typeface="Times New Roman" panose="02020603050405020304" pitchFamily="18" charset="0"/>
              </a:rPr>
              <a:t>), almeno altri sette </a:t>
            </a:r>
            <a:r>
              <a:rPr lang="it-IT" sz="1600" b="1" dirty="0" smtClean="0">
                <a:latin typeface="Times New Roman" panose="02020603050405020304" pitchFamily="18" charset="0"/>
                <a:ea typeface="ヒラギノ角ゴ Pro W3" pitchFamily="-1" charset="-128"/>
                <a:cs typeface="Times New Roman" panose="02020603050405020304" pitchFamily="18" charset="0"/>
              </a:rPr>
              <a:t>confini planetari </a:t>
            </a:r>
            <a:r>
              <a:rPr lang="it-IT" sz="1600" dirty="0" smtClean="0">
                <a:latin typeface="Times New Roman" panose="02020603050405020304" pitchFamily="18" charset="0"/>
                <a:ea typeface="ヒラギノ角ゴ Pro W3" pitchFamily="-1" charset="-128"/>
                <a:cs typeface="Times New Roman" panose="02020603050405020304" pitchFamily="18" charset="0"/>
              </a:rPr>
              <a:t>che non si possono e debbono superare: l’acidificazione degli oceani (con la stessa causa dell’anidride carbonica che si dissolve in mare sotto forma di acido carbonico), la riduzione della fascia di ozono nella stratosfera (qui qualcosa si è fatto con il Protocollo di Montreal, la velocità di assottigliamento si è ridotta, ma dopo alcune negative novità in Cina pare che slitti il previsto rammendo entro il 2080), la modificazione dei due cicli biogeochimici dell’</a:t>
            </a:r>
            <a:r>
              <a:rPr lang="it-IT" sz="16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azoto</a:t>
            </a:r>
            <a:r>
              <a:rPr lang="it-IT" sz="1600" dirty="0" smtClean="0">
                <a:latin typeface="Times New Roman" panose="02020603050405020304" pitchFamily="18" charset="0"/>
                <a:ea typeface="ヒラギノ角ゴ Pro W3" pitchFamily="-1" charset="-128"/>
                <a:cs typeface="Times New Roman" panose="02020603050405020304" pitchFamily="18" charset="0"/>
              </a:rPr>
              <a:t> e del </a:t>
            </a:r>
            <a:r>
              <a:rPr lang="it-IT" sz="1600" dirty="0" smtClean="0">
                <a:solidFill>
                  <a:srgbClr val="FF0000"/>
                </a:solidFill>
                <a:latin typeface="Times New Roman" panose="02020603050405020304" pitchFamily="18" charset="0"/>
                <a:ea typeface="ヒラギノ角ゴ Pro W3" pitchFamily="-1" charset="-128"/>
                <a:cs typeface="Times New Roman" panose="02020603050405020304" pitchFamily="18" charset="0"/>
              </a:rPr>
              <a:t>fosforo</a:t>
            </a:r>
            <a:r>
              <a:rPr lang="it-IT" sz="1600" dirty="0" smtClean="0">
                <a:latin typeface="Times New Roman" panose="02020603050405020304" pitchFamily="18" charset="0"/>
                <a:ea typeface="ヒラギノ角ゴ Pro W3" pitchFamily="-1" charset="-128"/>
                <a:cs typeface="Times New Roman" panose="02020603050405020304" pitchFamily="18" charset="0"/>
              </a:rPr>
              <a:t> (entrambi a causa dei fertilizzanti industriali, entrambi </a:t>
            </a:r>
            <a:r>
              <a:rPr lang="it-IT" sz="1600" i="1" dirty="0" smtClean="0">
                <a:latin typeface="Times New Roman" panose="02020603050405020304" pitchFamily="18" charset="0"/>
                <a:ea typeface="ヒラギノ角ゴ Pro W3" pitchFamily="-1" charset="-128"/>
                <a:cs typeface="Times New Roman" panose="02020603050405020304" pitchFamily="18" charset="0"/>
              </a:rPr>
              <a:t>al livello di guardia</a:t>
            </a:r>
            <a:r>
              <a:rPr lang="it-IT" sz="1600" dirty="0" smtClean="0">
                <a:latin typeface="Times New Roman" panose="02020603050405020304" pitchFamily="18" charset="0"/>
                <a:ea typeface="ヒラギノ角ゴ Pro W3" pitchFamily="-1" charset="-128"/>
                <a:cs typeface="Times New Roman" panose="02020603050405020304" pitchFamily="18" charset="0"/>
              </a:rPr>
              <a:t>), la minore disponibilità di acqua dolce rinnovabile e non rinnovabile (all’interno della più generale crescente relativa scarsità per tutti gli usi e le forme delle risorse idriche), il degrado del suolo (di cui sopra), la diffusione di aerosol atmosferici e l’inquinamento di prodotti chimici (fenomeni più recenti, con una maggiore indeterminatezza dei valori).</a:t>
            </a: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Non sono confini entro i quali tutto va bene, piuttosto limiti assoluti rispetto a quanto già non va bene, emergono danni biologici e finanziari. Non solo confini al cui raggiungimento iniziare ad agire, piuttosto limiti assoluti che richiedono azioni mitigatrici da aver già avviato o da avviare subito. Gran parte di questi confini sono stati quasi raggiunti per </a:t>
            </a:r>
            <a:r>
              <a:rPr lang="it-IT" sz="1600" b="1" dirty="0" smtClean="0">
                <a:latin typeface="Times New Roman" panose="02020603050405020304" pitchFamily="18" charset="0"/>
                <a:ea typeface="ヒラギノ角ゴ Pro W3" pitchFamily="-1" charset="-128"/>
                <a:cs typeface="Times New Roman" panose="02020603050405020304" pitchFamily="18" charset="0"/>
              </a:rPr>
              <a:t>la globalizzazione </a:t>
            </a:r>
            <a:r>
              <a:rPr lang="it-IT" sz="1600" dirty="0" smtClean="0">
                <a:latin typeface="Times New Roman" panose="02020603050405020304" pitchFamily="18" charset="0"/>
                <a:ea typeface="ヒラギノ角ゴ Pro W3" pitchFamily="-1" charset="-128"/>
                <a:cs typeface="Times New Roman" panose="02020603050405020304" pitchFamily="18" charset="0"/>
              </a:rPr>
              <a:t>di un’economia capitalistica che sfrutta forza lavoro e consuma risorse naturali, invadendo ecosistemi e popolazioni, rompendo equilibri biologici e antropologici, moltiplicando e mercificando l’asservimento a bisogni indotti.</a:t>
            </a:r>
          </a:p>
          <a:p>
            <a:pPr algn="just" eaLnBrk="1" hangingPunct="1"/>
            <a:r>
              <a:rPr lang="it-IT" sz="1600" dirty="0" smtClean="0">
                <a:latin typeface="Times New Roman" panose="02020603050405020304" pitchFamily="18" charset="0"/>
                <a:ea typeface="ヒラギノ角ゴ Pro W3" pitchFamily="-1" charset="-128"/>
                <a:cs typeface="Times New Roman" panose="02020603050405020304" pitchFamily="18" charset="0"/>
              </a:rPr>
              <a:t>Anche l’accelerato cammino verso questi confini produce insicurezza e conflitti, accresce l’</a:t>
            </a:r>
            <a:r>
              <a:rPr lang="it-IT" sz="1600" b="1" dirty="0" smtClean="0">
                <a:latin typeface="Times New Roman" panose="02020603050405020304" pitchFamily="18" charset="0"/>
                <a:ea typeface="ヒラギノ角ゴ Pro W3" pitchFamily="-1" charset="-128"/>
                <a:cs typeface="Times New Roman" panose="02020603050405020304" pitchFamily="18" charset="0"/>
              </a:rPr>
              <a:t>entropia</a:t>
            </a:r>
            <a:r>
              <a:rPr lang="it-IT" sz="1600" dirty="0" smtClean="0">
                <a:latin typeface="Times New Roman" panose="02020603050405020304" pitchFamily="18" charset="0"/>
                <a:ea typeface="ヒラギノ角ゴ Pro W3" pitchFamily="-1" charset="-128"/>
                <a:cs typeface="Times New Roman" panose="02020603050405020304" pitchFamily="18" charset="0"/>
              </a:rPr>
              <a:t> del sistema planetario come insieme di fattori biotici e abiotici, segnala la nostra necessità di </a:t>
            </a:r>
            <a:r>
              <a:rPr lang="it-IT" sz="1600" i="1" dirty="0" smtClean="0">
                <a:latin typeface="Times New Roman" panose="02020603050405020304" pitchFamily="18" charset="0"/>
                <a:ea typeface="ヒラギノ角ゴ Pro W3" pitchFamily="-1" charset="-128"/>
                <a:cs typeface="Times New Roman" panose="02020603050405020304" pitchFamily="18" charset="0"/>
              </a:rPr>
              <a:t>con-vivere nel disordine</a:t>
            </a:r>
            <a:r>
              <a:rPr lang="it-IT" sz="1600" dirty="0" smtClean="0">
                <a:latin typeface="Times New Roman" panose="02020603050405020304" pitchFamily="18" charset="0"/>
                <a:ea typeface="ヒラギノ角ゴ Pro W3" pitchFamily="-1" charset="-128"/>
                <a:cs typeface="Times New Roman" panose="02020603050405020304" pitchFamily="18" charset="0"/>
              </a:rPr>
              <a:t> globale di cui donne e uomini, scienziati e geopolitici contemporanei sono ben consci.</a:t>
            </a:r>
          </a:p>
          <a:p>
            <a:pPr algn="just" eaLnBrk="1" hangingPunct="1"/>
            <a:r>
              <a:rPr lang="it-IT" sz="1600" b="1" dirty="0" err="1">
                <a:latin typeface="Times New Roman" panose="02020603050405020304" pitchFamily="18" charset="0"/>
                <a:ea typeface="ヒラギノ角ゴ Pro W3" pitchFamily="-1" charset="-128"/>
                <a:cs typeface="Times New Roman" panose="02020603050405020304" pitchFamily="18" charset="0"/>
              </a:rPr>
              <a:t>SDGs</a:t>
            </a:r>
            <a:r>
              <a:rPr lang="it-IT" sz="1600" b="1" dirty="0">
                <a:latin typeface="Times New Roman" panose="02020603050405020304" pitchFamily="18" charset="0"/>
                <a:ea typeface="ヒラギノ角ゴ Pro W3" pitchFamily="-1" charset="-128"/>
                <a:cs typeface="Times New Roman" panose="02020603050405020304" pitchFamily="18" charset="0"/>
              </a:rPr>
              <a:t> 2016-2030 </a:t>
            </a:r>
            <a:r>
              <a:rPr lang="it-IT" sz="1600" dirty="0">
                <a:latin typeface="Times New Roman" panose="02020603050405020304" pitchFamily="18" charset="0"/>
                <a:ea typeface="ヒラギノ角ゴ Pro W3" pitchFamily="-1" charset="-128"/>
                <a:cs typeface="Times New Roman" panose="02020603050405020304" pitchFamily="18" charset="0"/>
              </a:rPr>
              <a:t>(ormai ci sono goal e target ONU sia sul clima che sulle migrazioni</a:t>
            </a:r>
            <a:r>
              <a:rPr lang="it-IT" sz="1600" dirty="0" smtClean="0">
                <a:latin typeface="Times New Roman" panose="02020603050405020304" pitchFamily="18" charset="0"/>
                <a:ea typeface="ヒラギノ角ゴ Pro W3" pitchFamily="-1" charset="-128"/>
                <a:cs typeface="Times New Roman" panose="02020603050405020304" pitchFamily="18" charset="0"/>
              </a:rPr>
              <a:t>!), i Global Compact.</a:t>
            </a:r>
            <a:endParaRPr lang="it-IT" sz="1600" dirty="0">
              <a:latin typeface="Times New Roman" panose="02020603050405020304" pitchFamily="18" charset="0"/>
              <a:ea typeface="ヒラギノ角ゴ Pro W3" pitchFamily="-1" charset="-128"/>
              <a:cs typeface="Times New Roman" panose="02020603050405020304" pitchFamily="18" charset="0"/>
            </a:endParaRPr>
          </a:p>
          <a:p>
            <a:pPr algn="just" eaLnBrk="1" hangingPunct="1"/>
            <a:endParaRPr lang="it-IT" sz="1600" dirty="0" smtClean="0">
              <a:latin typeface="Times New Roman" panose="02020603050405020304" pitchFamily="18" charset="0"/>
              <a:ea typeface="ヒラギノ角ゴ Pro W3" pitchFamily="-1" charset="-128"/>
              <a:cs typeface="Times New Roman" panose="02020603050405020304" pitchFamily="18" charset="0"/>
            </a:endParaRPr>
          </a:p>
          <a:p>
            <a:pPr eaLnBrk="1" hangingPunct="1"/>
            <a:endParaRPr lang="it-IT" sz="1200" dirty="0" smtClean="0">
              <a:ea typeface="ヒラギノ角ゴ Pro W3" pitchFamily="-1" charset="-128"/>
            </a:endParaRPr>
          </a:p>
        </p:txBody>
      </p:sp>
      <p:sp>
        <p:nvSpPr>
          <p:cNvPr id="34820" name="Segnaposto numero diapositiva 3"/>
          <p:cNvSpPr>
            <a:spLocks noGrp="1"/>
          </p:cNvSpPr>
          <p:nvPr>
            <p:ph type="sldNum" sz="quarter" idx="12"/>
          </p:nvPr>
        </p:nvSpPr>
        <p:spPr/>
        <p:txBody>
          <a:bodyPr/>
          <a:lstStyle/>
          <a:p>
            <a:pPr>
              <a:defRPr/>
            </a:pPr>
            <a:fld id="{E33788C3-EF3D-4A4F-8973-0796AD708D50}" type="slidenum">
              <a:rPr lang="it-IT"/>
              <a:pPr>
                <a:defRPr/>
              </a:pPr>
              <a:t>6</a:t>
            </a:fld>
            <a:endParaRPr lang="it-IT"/>
          </a:p>
        </p:txBody>
      </p:sp>
      <p:sp>
        <p:nvSpPr>
          <p:cNvPr id="5" name="Segnaposto piè di pagina 4"/>
          <p:cNvSpPr>
            <a:spLocks noGrp="1"/>
          </p:cNvSpPr>
          <p:nvPr>
            <p:ph type="ftr" sz="quarter" idx="11"/>
          </p:nvPr>
        </p:nvSpPr>
        <p:spPr>
          <a:xfrm>
            <a:off x="35496" y="6381328"/>
            <a:ext cx="3317304" cy="432048"/>
          </a:xfrm>
        </p:spPr>
        <p:txBody>
          <a:bodyPr/>
          <a:lstStyle/>
          <a:p>
            <a:pPr>
              <a:defRPr/>
            </a:pPr>
            <a:r>
              <a:rPr lang="it-IT" sz="1000" dirty="0" smtClean="0"/>
              <a:t>Calzolaio 2019</a:t>
            </a:r>
            <a:endParaRPr lang="it-IT" sz="1000" dirty="0"/>
          </a:p>
        </p:txBody>
      </p:sp>
    </p:spTree>
    <p:extLst>
      <p:ext uri="{BB962C8B-B14F-4D97-AF65-F5344CB8AC3E}">
        <p14:creationId xmlns:p14="http://schemas.microsoft.com/office/powerpoint/2010/main" val="274142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p:spPr>
        <p:txBody>
          <a:bodyPr/>
          <a:lstStyle/>
          <a:p>
            <a:r>
              <a:rPr lang="it-IT" sz="3200" b="1" dirty="0" smtClean="0">
                <a:latin typeface="Times New Roman" panose="02020603050405020304" pitchFamily="18" charset="0"/>
                <a:cs typeface="Times New Roman" panose="02020603050405020304" pitchFamily="18" charset="0"/>
              </a:rPr>
              <a:t>Figure (</a:t>
            </a:r>
            <a:r>
              <a:rPr lang="it-IT" sz="3200" b="1" dirty="0">
                <a:solidFill>
                  <a:srgbClr val="FF0000"/>
                </a:solidFill>
                <a:latin typeface="Times New Roman" panose="02020603050405020304" pitchFamily="18" charset="0"/>
                <a:cs typeface="Times New Roman" panose="02020603050405020304" pitchFamily="18" charset="0"/>
              </a:rPr>
              <a:t>IN </a:t>
            </a:r>
            <a:r>
              <a:rPr lang="it-IT" sz="3200" b="1" dirty="0" smtClean="0">
                <a:solidFill>
                  <a:srgbClr val="FF0000"/>
                </a:solidFill>
                <a:latin typeface="Times New Roman" panose="02020603050405020304" pitchFamily="18" charset="0"/>
                <a:cs typeface="Times New Roman" panose="02020603050405020304" pitchFamily="18" charset="0"/>
              </a:rPr>
              <a:t>ROSSO </a:t>
            </a:r>
            <a:r>
              <a:rPr lang="it-IT" sz="3200" b="1" dirty="0" smtClean="0">
                <a:latin typeface="Times New Roman" panose="02020603050405020304" pitchFamily="18" charset="0"/>
                <a:cs typeface="Times New Roman" panose="02020603050405020304" pitchFamily="18" charset="0"/>
              </a:rPr>
              <a:t>biodiversità, azoto, fosforo) </a:t>
            </a:r>
            <a:r>
              <a:rPr lang="it-IT" sz="1400" b="1" dirty="0" smtClean="0">
                <a:solidFill>
                  <a:srgbClr val="FF0000"/>
                </a:solidFill>
                <a:latin typeface="Times New Roman" panose="02020603050405020304" pitchFamily="18" charset="0"/>
                <a:cs typeface="Times New Roman" panose="02020603050405020304" pitchFamily="18" charset="0"/>
              </a:rPr>
              <a:t>(cfr.)</a:t>
            </a:r>
            <a:endParaRPr lang="it-IT" sz="1400" b="1" dirty="0">
              <a:solidFill>
                <a:srgbClr val="FF0000"/>
              </a:solidFill>
              <a:latin typeface="Times New Roman" panose="02020603050405020304" pitchFamily="18" charset="0"/>
              <a:cs typeface="Times New Roman" panose="02020603050405020304"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28392"/>
            <a:ext cx="4211960" cy="3740769"/>
          </a:xfrm>
        </p:spPr>
      </p:pic>
      <p:sp>
        <p:nvSpPr>
          <p:cNvPr id="4" name="Segnaposto piè di pagina 3"/>
          <p:cNvSpPr>
            <a:spLocks noGrp="1"/>
          </p:cNvSpPr>
          <p:nvPr>
            <p:ph type="ftr" sz="quarter" idx="11"/>
          </p:nvPr>
        </p:nvSpPr>
        <p:spPr>
          <a:xfrm>
            <a:off x="25878" y="6356350"/>
            <a:ext cx="9118121"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7</a:t>
            </a:fld>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39" y="1128392"/>
            <a:ext cx="4211959" cy="374077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51" y="4862916"/>
            <a:ext cx="2592288" cy="19567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517" y="4869160"/>
            <a:ext cx="2602632" cy="1944216"/>
          </a:xfrm>
          <a:prstGeom prst="rect">
            <a:avLst/>
          </a:prstGeom>
        </p:spPr>
      </p:pic>
    </p:spTree>
    <p:extLst>
      <p:ext uri="{BB962C8B-B14F-4D97-AF65-F5344CB8AC3E}">
        <p14:creationId xmlns:p14="http://schemas.microsoft.com/office/powerpoint/2010/main" val="294807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p:spPr>
        <p:txBody>
          <a:bodyPr/>
          <a:lstStyle/>
          <a:p>
            <a:r>
              <a:rPr lang="it-IT" sz="3200" b="1" dirty="0" smtClean="0">
                <a:latin typeface="Times New Roman" panose="02020603050405020304" pitchFamily="18" charset="0"/>
                <a:cs typeface="Times New Roman" panose="02020603050405020304" pitchFamily="18" charset="0"/>
              </a:rPr>
              <a:t>… ne conseguono insicurezza e conflitti, migrazioni</a:t>
            </a:r>
            <a:endParaRPr lang="it-IT" sz="3200" b="1"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a:xfrm>
            <a:off x="35496" y="6356350"/>
            <a:ext cx="9108504" cy="457026"/>
          </a:xfrm>
        </p:spPr>
        <p:txBody>
          <a:bodyPr/>
          <a:lstStyle/>
          <a:p>
            <a:pPr>
              <a:defRPr/>
            </a:pPr>
            <a:r>
              <a:rPr lang="it-IT" sz="1000" dirty="0" smtClean="0"/>
              <a:t>Calzolaio 2019</a:t>
            </a:r>
            <a:endParaRPr lang="it-IT" sz="1000" dirty="0"/>
          </a:p>
        </p:txBody>
      </p:sp>
      <p:sp>
        <p:nvSpPr>
          <p:cNvPr id="5" name="Segnaposto numero diapositiva 4"/>
          <p:cNvSpPr>
            <a:spLocks noGrp="1"/>
          </p:cNvSpPr>
          <p:nvPr>
            <p:ph type="sldNum" sz="quarter" idx="12"/>
          </p:nvPr>
        </p:nvSpPr>
        <p:spPr/>
        <p:txBody>
          <a:bodyPr/>
          <a:lstStyle/>
          <a:p>
            <a:pPr>
              <a:defRPr/>
            </a:pPr>
            <a:fld id="{943CA47D-B2F0-4AFF-AA56-86255AF6076F}" type="slidenum">
              <a:rPr lang="it-IT" smtClean="0"/>
              <a:pPr>
                <a:defRPr/>
              </a:pPr>
              <a:t>8</a:t>
            </a:fld>
            <a:endParaRPr lang="it-IT"/>
          </a:p>
        </p:txBody>
      </p:sp>
      <p:pic>
        <p:nvPicPr>
          <p:cNvPr id="14" name="Segnaposto contenuto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96752"/>
            <a:ext cx="7128792" cy="4968552"/>
          </a:xfrm>
        </p:spPr>
      </p:pic>
    </p:spTree>
    <p:extLst>
      <p:ext uri="{BB962C8B-B14F-4D97-AF65-F5344CB8AC3E}">
        <p14:creationId xmlns:p14="http://schemas.microsoft.com/office/powerpoint/2010/main" val="392634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23528" y="188640"/>
            <a:ext cx="8820472" cy="792088"/>
          </a:xfrm>
        </p:spPr>
        <p:txBody>
          <a:bodyPr/>
          <a:lstStyle/>
          <a:p>
            <a:r>
              <a:rPr lang="it-IT" b="1" dirty="0" smtClean="0">
                <a:latin typeface="Times New Roman" panose="02020603050405020304" pitchFamily="18" charset="0"/>
                <a:cs typeface="Times New Roman" panose="02020603050405020304" pitchFamily="18" charset="0"/>
              </a:rPr>
              <a:t>Il negoziato climatico 1990-2020</a:t>
            </a:r>
            <a:endParaRPr lang="it-IT" b="1" dirty="0">
              <a:latin typeface="Times New Roman" panose="02020603050405020304" pitchFamily="18" charset="0"/>
              <a:cs typeface="Times New Roman" panose="02020603050405020304" pitchFamily="18" charset="0"/>
            </a:endParaRPr>
          </a:p>
        </p:txBody>
      </p:sp>
      <p:sp>
        <p:nvSpPr>
          <p:cNvPr id="7" name="Segnaposto contenuto 6"/>
          <p:cNvSpPr>
            <a:spLocks noGrp="1"/>
          </p:cNvSpPr>
          <p:nvPr>
            <p:ph sz="half" idx="1"/>
          </p:nvPr>
        </p:nvSpPr>
        <p:spPr>
          <a:xfrm>
            <a:off x="0" y="1052736"/>
            <a:ext cx="9129612" cy="5544616"/>
          </a:xfrm>
        </p:spPr>
        <p:txBody>
          <a:bodyPr/>
          <a:lstStyle/>
          <a:p>
            <a:r>
              <a:rPr lang="it-IT" sz="1700" dirty="0" smtClean="0">
                <a:latin typeface="Times New Roman" panose="02020603050405020304" pitchFamily="18" charset="0"/>
                <a:cs typeface="Times New Roman" panose="02020603050405020304" pitchFamily="18" charset="0"/>
              </a:rPr>
              <a:t>1989 («fine» «guerra fredda»)</a:t>
            </a:r>
          </a:p>
          <a:p>
            <a:r>
              <a:rPr lang="it-IT" sz="1700" dirty="0" smtClean="0">
                <a:latin typeface="Times New Roman" panose="02020603050405020304" pitchFamily="18" charset="0"/>
                <a:cs typeface="Times New Roman" panose="02020603050405020304" pitchFamily="18" charset="0"/>
              </a:rPr>
              <a:t>1990 </a:t>
            </a:r>
            <a:r>
              <a:rPr lang="it-IT" sz="1700" i="1" dirty="0" smtClean="0">
                <a:latin typeface="Times New Roman" panose="02020603050405020304" pitchFamily="18" charset="0"/>
                <a:cs typeface="Times New Roman" panose="02020603050405020304" pitchFamily="18" charset="0"/>
              </a:rPr>
              <a:t>IPCC Primo </a:t>
            </a:r>
            <a:r>
              <a:rPr lang="it-IT" sz="1700" i="1" dirty="0">
                <a:latin typeface="Times New Roman" panose="02020603050405020304" pitchFamily="18" charset="0"/>
                <a:cs typeface="Times New Roman" panose="02020603050405020304" pitchFamily="18" charset="0"/>
              </a:rPr>
              <a:t>Report </a:t>
            </a:r>
            <a:r>
              <a:rPr lang="it-IT" sz="1700" i="1" dirty="0" smtClean="0">
                <a:latin typeface="Times New Roman" panose="02020603050405020304" pitchFamily="18" charset="0"/>
                <a:cs typeface="Times New Roman" panose="02020603050405020304" pitchFamily="18" charset="0"/>
              </a:rPr>
              <a:t>(</a:t>
            </a:r>
            <a:r>
              <a:rPr lang="en-US" sz="1700" i="1" dirty="0" smtClean="0">
                <a:latin typeface="Times New Roman" panose="02020603050405020304" pitchFamily="18" charset="0"/>
                <a:cs typeface="Times New Roman" panose="02020603050405020304" pitchFamily="18" charset="0"/>
              </a:rPr>
              <a:t>Intergovernmental Panel on Climate Change) </a:t>
            </a:r>
            <a:r>
              <a:rPr lang="en-US" sz="1700" dirty="0" smtClean="0">
                <a:latin typeface="Times New Roman" panose="02020603050405020304" pitchFamily="18" charset="0"/>
                <a:cs typeface="Times New Roman" panose="02020603050405020304" pitchFamily="18" charset="0"/>
              </a:rPr>
              <a:t>(AL 99%): in </a:t>
            </a:r>
            <a:r>
              <a:rPr lang="en-US" sz="1700" dirty="0" err="1" smtClean="0">
                <a:latin typeface="Times New Roman" panose="02020603050405020304" pitchFamily="18" charset="0"/>
                <a:cs typeface="Times New Roman" panose="02020603050405020304" pitchFamily="18" charset="0"/>
              </a:rPr>
              <a:t>sostanza</a:t>
            </a:r>
            <a:r>
              <a:rPr lang="en-US" sz="1700" dirty="0" smtClean="0">
                <a:latin typeface="Times New Roman" panose="02020603050405020304" pitchFamily="18" charset="0"/>
                <a:cs typeface="Times New Roman" panose="02020603050405020304" pitchFamily="18" charset="0"/>
              </a:rPr>
              <a:t>, è </a:t>
            </a:r>
            <a:r>
              <a:rPr lang="en-US" sz="1700" dirty="0" err="1" smtClean="0">
                <a:latin typeface="Times New Roman" panose="02020603050405020304" pitchFamily="18" charset="0"/>
                <a:cs typeface="Times New Roman" panose="02020603050405020304" pitchFamily="18" charset="0"/>
              </a:rPr>
              <a:t>l’uso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umano</a:t>
            </a:r>
            <a:r>
              <a:rPr lang="en-US" sz="1700" dirty="0" smtClean="0">
                <a:latin typeface="Times New Roman" panose="02020603050405020304" pitchFamily="18" charset="0"/>
                <a:cs typeface="Times New Roman" panose="02020603050405020304" pitchFamily="18" charset="0"/>
              </a:rPr>
              <a:t>) di </a:t>
            </a:r>
            <a:r>
              <a:rPr lang="en-US" sz="1700" dirty="0" err="1" smtClean="0">
                <a:latin typeface="Times New Roman" panose="02020603050405020304" pitchFamily="18" charset="0"/>
                <a:cs typeface="Times New Roman" panose="02020603050405020304" pitchFamily="18" charset="0"/>
              </a:rPr>
              <a:t>combustibili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fossili</a:t>
            </a:r>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all’origine</a:t>
            </a:r>
            <a:r>
              <a:rPr lang="en-US" sz="1700" dirty="0" smtClean="0">
                <a:latin typeface="Times New Roman" panose="02020603050405020304" pitchFamily="18" charset="0"/>
                <a:cs typeface="Times New Roman" panose="02020603050405020304" pitchFamily="18" charset="0"/>
              </a:rPr>
              <a:t> del </a:t>
            </a:r>
            <a:r>
              <a:rPr lang="en-US" sz="1700" dirty="0" err="1" smtClean="0">
                <a:latin typeface="Times New Roman" panose="02020603050405020304" pitchFamily="18" charset="0"/>
                <a:cs typeface="Times New Roman" panose="02020603050405020304" pitchFamily="18" charset="0"/>
              </a:rPr>
              <a:t>riscaldamento</a:t>
            </a:r>
            <a:r>
              <a:rPr lang="en-US" sz="1700" dirty="0" smtClean="0">
                <a:latin typeface="Times New Roman" panose="02020603050405020304" pitchFamily="18" charset="0"/>
                <a:cs typeface="Times New Roman" panose="02020603050405020304" pitchFamily="18" charset="0"/>
              </a:rPr>
              <a:t> del </a:t>
            </a:r>
            <a:r>
              <a:rPr lang="en-US" sz="1700" dirty="0" err="1" smtClean="0">
                <a:latin typeface="Times New Roman" panose="02020603050405020304" pitchFamily="18" charset="0"/>
                <a:cs typeface="Times New Roman" panose="02020603050405020304" pitchFamily="18" charset="0"/>
              </a:rPr>
              <a:t>pianeta</a:t>
            </a:r>
            <a:endParaRPr lang="it-IT" sz="1700" dirty="0" smtClean="0">
              <a:latin typeface="Times New Roman" panose="02020603050405020304" pitchFamily="18" charset="0"/>
              <a:cs typeface="Times New Roman" panose="02020603050405020304" pitchFamily="18" charset="0"/>
            </a:endParaRPr>
          </a:p>
          <a:p>
            <a:r>
              <a:rPr lang="it-IT" sz="1700" dirty="0" smtClean="0">
                <a:latin typeface="Times New Roman" panose="02020603050405020304" pitchFamily="18" charset="0"/>
                <a:cs typeface="Times New Roman" panose="02020603050405020304" pitchFamily="18" charset="0"/>
              </a:rPr>
              <a:t>1992 ONU, Conferenza Rio (UNFCCC, UNCBD, Agende XXI, avvio UNCCD)</a:t>
            </a:r>
          </a:p>
          <a:p>
            <a:r>
              <a:rPr lang="it-IT" sz="1700" dirty="0" smtClean="0">
                <a:latin typeface="Times New Roman" panose="02020603050405020304" pitchFamily="18" charset="0"/>
                <a:cs typeface="Times New Roman" panose="02020603050405020304" pitchFamily="18" charset="0"/>
              </a:rPr>
              <a:t>1994 UNFCCC in vigore</a:t>
            </a:r>
          </a:p>
          <a:p>
            <a:r>
              <a:rPr lang="it-IT" sz="1700" dirty="0" smtClean="0">
                <a:latin typeface="Times New Roman" panose="02020603050405020304" pitchFamily="18" charset="0"/>
                <a:cs typeface="Times New Roman" panose="02020603050405020304" pitchFamily="18" charset="0"/>
              </a:rPr>
              <a:t>1995 </a:t>
            </a:r>
            <a:r>
              <a:rPr lang="it-IT" sz="1700" i="1" dirty="0" smtClean="0">
                <a:latin typeface="Times New Roman" panose="02020603050405020304" pitchFamily="18" charset="0"/>
                <a:cs typeface="Times New Roman" panose="02020603050405020304" pitchFamily="18" charset="0"/>
              </a:rPr>
              <a:t>IPCC Secondo </a:t>
            </a:r>
          </a:p>
          <a:p>
            <a:r>
              <a:rPr lang="it-IT" sz="1700" b="1" dirty="0" smtClean="0">
                <a:latin typeface="Times New Roman" panose="02020603050405020304" pitchFamily="18" charset="0"/>
                <a:cs typeface="Times New Roman" panose="02020603050405020304" pitchFamily="18" charset="0"/>
              </a:rPr>
              <a:t>1997</a:t>
            </a:r>
            <a:r>
              <a:rPr lang="it-IT" sz="1700" dirty="0" smtClean="0">
                <a:latin typeface="Times New Roman" panose="02020603050405020304" pitchFamily="18" charset="0"/>
                <a:cs typeface="Times New Roman" panose="02020603050405020304" pitchFamily="18" charset="0"/>
              </a:rPr>
              <a:t> </a:t>
            </a:r>
            <a:r>
              <a:rPr lang="it-IT" sz="1700" b="1" dirty="0" smtClean="0">
                <a:latin typeface="Times New Roman" panose="02020603050405020304" pitchFamily="18" charset="0"/>
                <a:cs typeface="Times New Roman" panose="02020603050405020304" pitchFamily="18" charset="0"/>
              </a:rPr>
              <a:t>COP3 Kyoto </a:t>
            </a:r>
            <a:r>
              <a:rPr lang="it-IT" sz="1700" dirty="0" smtClean="0">
                <a:latin typeface="Times New Roman" panose="02020603050405020304" pitchFamily="18" charset="0"/>
                <a:cs typeface="Times New Roman" panose="02020603050405020304" pitchFamily="18" charset="0"/>
              </a:rPr>
              <a:t>(</a:t>
            </a:r>
            <a:r>
              <a:rPr lang="it-IT" sz="1700" dirty="0" err="1" smtClean="0">
                <a:latin typeface="Times New Roman" panose="02020603050405020304" pitchFamily="18" charset="0"/>
                <a:cs typeface="Times New Roman" panose="02020603050405020304" pitchFamily="18" charset="0"/>
              </a:rPr>
              <a:t>PdK</a:t>
            </a:r>
            <a:r>
              <a:rPr lang="it-IT" sz="1700" dirty="0" smtClean="0">
                <a:latin typeface="Times New Roman" panose="02020603050405020304" pitchFamily="18" charset="0"/>
                <a:cs typeface="Times New Roman" panose="02020603050405020304" pitchFamily="18" charset="0"/>
              </a:rPr>
              <a:t>, 31.12.12, </a:t>
            </a:r>
            <a:r>
              <a:rPr lang="it-IT" sz="1700" u="sng" dirty="0" smtClean="0">
                <a:latin typeface="Times New Roman" panose="02020603050405020304" pitchFamily="18" charset="0"/>
                <a:cs typeface="Times New Roman" panose="02020603050405020304" pitchFamily="18" charset="0"/>
              </a:rPr>
              <a:t>EU</a:t>
            </a:r>
            <a:r>
              <a:rPr lang="it-IT" sz="1700" dirty="0" smtClean="0">
                <a:latin typeface="Times New Roman" panose="02020603050405020304" pitchFamily="18" charset="0"/>
                <a:cs typeface="Times New Roman" panose="02020603050405020304" pitchFamily="18" charset="0"/>
              </a:rPr>
              <a:t>!)</a:t>
            </a:r>
          </a:p>
          <a:p>
            <a:r>
              <a:rPr lang="it-IT" sz="1700" dirty="0" smtClean="0">
                <a:latin typeface="Times New Roman" panose="02020603050405020304" pitchFamily="18" charset="0"/>
                <a:cs typeface="Times New Roman" panose="02020603050405020304" pitchFamily="18" charset="0"/>
              </a:rPr>
              <a:t>2001 </a:t>
            </a:r>
            <a:r>
              <a:rPr lang="it-IT" sz="1700" i="1" dirty="0" smtClean="0">
                <a:latin typeface="Times New Roman" panose="02020603050405020304" pitchFamily="18" charset="0"/>
                <a:cs typeface="Times New Roman" panose="02020603050405020304" pitchFamily="18" charset="0"/>
              </a:rPr>
              <a:t>IPCC Terzo</a:t>
            </a:r>
          </a:p>
          <a:p>
            <a:r>
              <a:rPr lang="it-IT" sz="1700" dirty="0" smtClean="0">
                <a:latin typeface="Times New Roman" panose="02020603050405020304" pitchFamily="18" charset="0"/>
                <a:cs typeface="Times New Roman" panose="02020603050405020304" pitchFamily="18" charset="0"/>
              </a:rPr>
              <a:t>2005, 13.2 in vigore (175, 61,6%)</a:t>
            </a:r>
          </a:p>
          <a:p>
            <a:r>
              <a:rPr lang="it-IT" sz="1700" dirty="0" smtClean="0">
                <a:latin typeface="Times New Roman" panose="02020603050405020304" pitchFamily="18" charset="0"/>
                <a:cs typeface="Times New Roman" panose="02020603050405020304" pitchFamily="18" charset="0"/>
              </a:rPr>
              <a:t>2007 </a:t>
            </a:r>
            <a:r>
              <a:rPr lang="it-IT" sz="1700" i="1" dirty="0" smtClean="0">
                <a:latin typeface="Times New Roman" panose="02020603050405020304" pitchFamily="18" charset="0"/>
                <a:cs typeface="Times New Roman" panose="02020603050405020304" pitchFamily="18" charset="0"/>
              </a:rPr>
              <a:t>IPCC Quarto</a:t>
            </a:r>
          </a:p>
          <a:p>
            <a:r>
              <a:rPr lang="it-IT" sz="1700" dirty="0" smtClean="0">
                <a:latin typeface="Times New Roman" panose="02020603050405020304" pitchFamily="18" charset="0"/>
                <a:cs typeface="Times New Roman" panose="02020603050405020304" pitchFamily="18" charset="0"/>
              </a:rPr>
              <a:t>2012 COP18 Doha (proroga </a:t>
            </a:r>
            <a:r>
              <a:rPr lang="it-IT" sz="1700" dirty="0" err="1" smtClean="0">
                <a:latin typeface="Times New Roman" panose="02020603050405020304" pitchFamily="18" charset="0"/>
                <a:cs typeface="Times New Roman" panose="02020603050405020304" pitchFamily="18" charset="0"/>
              </a:rPr>
              <a:t>PdK</a:t>
            </a:r>
            <a:r>
              <a:rPr lang="it-IT" sz="1700" dirty="0" smtClean="0">
                <a:latin typeface="Times New Roman" panose="02020603050405020304" pitchFamily="18" charset="0"/>
                <a:cs typeface="Times New Roman" panose="02020603050405020304" pitchFamily="18" charset="0"/>
              </a:rPr>
              <a:t>)</a:t>
            </a:r>
          </a:p>
          <a:p>
            <a:r>
              <a:rPr lang="it-IT" sz="1700" dirty="0" smtClean="0">
                <a:latin typeface="Times New Roman" panose="02020603050405020304" pitchFamily="18" charset="0"/>
                <a:cs typeface="Times New Roman" panose="02020603050405020304" pitchFamily="18" charset="0"/>
              </a:rPr>
              <a:t>2014 </a:t>
            </a:r>
            <a:r>
              <a:rPr lang="it-IT" sz="1700" i="1" dirty="0" smtClean="0">
                <a:latin typeface="Times New Roman" panose="02020603050405020304" pitchFamily="18" charset="0"/>
                <a:cs typeface="Times New Roman" panose="02020603050405020304" pitchFamily="18" charset="0"/>
              </a:rPr>
              <a:t>IPCC Quinto</a:t>
            </a:r>
          </a:p>
          <a:p>
            <a:r>
              <a:rPr lang="it-IT" sz="1700" b="1" dirty="0" smtClean="0">
                <a:latin typeface="Times New Roman" panose="02020603050405020304" pitchFamily="18" charset="0"/>
                <a:cs typeface="Times New Roman" panose="02020603050405020304" pitchFamily="18" charset="0"/>
              </a:rPr>
              <a:t>2015 COP21 Parigi NUOVO accordo </a:t>
            </a:r>
            <a:r>
              <a:rPr lang="it-IT" sz="1700" dirty="0" smtClean="0">
                <a:latin typeface="Times New Roman" panose="02020603050405020304" pitchFamily="18" charset="0"/>
                <a:cs typeface="Times New Roman" panose="02020603050405020304" pitchFamily="18" charset="0"/>
              </a:rPr>
              <a:t>(</a:t>
            </a:r>
            <a:r>
              <a:rPr lang="it-IT" sz="1700" dirty="0" err="1" smtClean="0">
                <a:latin typeface="Times New Roman" panose="02020603050405020304" pitchFamily="18" charset="0"/>
                <a:cs typeface="Times New Roman" panose="02020603050405020304" pitchFamily="18" charset="0"/>
              </a:rPr>
              <a:t>AdP</a:t>
            </a:r>
            <a:r>
              <a:rPr lang="it-IT" sz="1700" dirty="0" smtClean="0">
                <a:latin typeface="Times New Roman" panose="02020603050405020304" pitchFamily="18" charset="0"/>
                <a:cs typeface="Times New Roman" panose="02020603050405020304" pitchFamily="18" charset="0"/>
              </a:rPr>
              <a:t>, 2030)</a:t>
            </a:r>
            <a:r>
              <a:rPr lang="it-IT" sz="1700" b="1" dirty="0" smtClean="0">
                <a:latin typeface="Times New Roman" panose="02020603050405020304" pitchFamily="18" charset="0"/>
                <a:cs typeface="Times New Roman" panose="02020603050405020304" pitchFamily="18" charset="0"/>
              </a:rPr>
              <a:t> </a:t>
            </a:r>
          </a:p>
          <a:p>
            <a:r>
              <a:rPr lang="it-IT" sz="1700" dirty="0" smtClean="0">
                <a:latin typeface="Times New Roman" panose="02020603050405020304" pitchFamily="18" charset="0"/>
                <a:cs typeface="Times New Roman" panose="02020603050405020304" pitchFamily="18" charset="0"/>
              </a:rPr>
              <a:t>2016, 4.11 </a:t>
            </a:r>
            <a:r>
              <a:rPr lang="it-IT" sz="1700" dirty="0" err="1" smtClean="0">
                <a:latin typeface="Times New Roman" panose="02020603050405020304" pitchFamily="18" charset="0"/>
                <a:cs typeface="Times New Roman" panose="02020603050405020304" pitchFamily="18" charset="0"/>
              </a:rPr>
              <a:t>AdP</a:t>
            </a:r>
            <a:r>
              <a:rPr lang="it-IT" sz="1700" dirty="0" smtClean="0">
                <a:latin typeface="Times New Roman" panose="02020603050405020304" pitchFamily="18" charset="0"/>
                <a:cs typeface="Times New Roman" panose="02020603050405020304" pitchFamily="18" charset="0"/>
              </a:rPr>
              <a:t> in vigore (circa 150)</a:t>
            </a:r>
          </a:p>
          <a:p>
            <a:r>
              <a:rPr lang="it-IT" sz="1700" dirty="0" smtClean="0">
                <a:latin typeface="Times New Roman" panose="02020603050405020304" pitchFamily="18" charset="0"/>
                <a:cs typeface="Times New Roman" panose="02020603050405020304" pitchFamily="18" charset="0"/>
              </a:rPr>
              <a:t>2019 COP25 in Cile</a:t>
            </a:r>
          </a:p>
          <a:p>
            <a:r>
              <a:rPr lang="it-IT" sz="1700" dirty="0" smtClean="0">
                <a:latin typeface="Times New Roman" panose="02020603050405020304" pitchFamily="18" charset="0"/>
                <a:cs typeface="Times New Roman" panose="02020603050405020304" pitchFamily="18" charset="0"/>
              </a:rPr>
              <a:t>2020 COP26 forse in Italia</a:t>
            </a:r>
          </a:p>
          <a:p>
            <a:r>
              <a:rPr lang="it-IT" sz="1700" dirty="0" smtClean="0">
                <a:latin typeface="Times New Roman" panose="02020603050405020304" pitchFamily="18" charset="0"/>
                <a:cs typeface="Times New Roman" panose="02020603050405020304" pitchFamily="18" charset="0"/>
              </a:rPr>
              <a:t>2020 fine proroga </a:t>
            </a:r>
            <a:r>
              <a:rPr lang="it-IT" sz="1700" dirty="0" err="1" smtClean="0">
                <a:latin typeface="Times New Roman" panose="02020603050405020304" pitchFamily="18" charset="0"/>
                <a:cs typeface="Times New Roman" panose="02020603050405020304" pitchFamily="18" charset="0"/>
              </a:rPr>
              <a:t>PdK</a:t>
            </a:r>
            <a:r>
              <a:rPr lang="it-IT" sz="1700" dirty="0" smtClean="0">
                <a:latin typeface="Times New Roman" panose="02020603050405020304" pitchFamily="18" charset="0"/>
                <a:cs typeface="Times New Roman" panose="02020603050405020304" pitchFamily="18" charset="0"/>
              </a:rPr>
              <a:t>, comunque senza controlli e sanzioni (e termine 20/20/20 EU)</a:t>
            </a:r>
          </a:p>
          <a:p>
            <a:r>
              <a:rPr lang="it-IT" sz="1700" dirty="0" smtClean="0">
                <a:latin typeface="Times New Roman" panose="02020603050405020304" pitchFamily="18" charset="0"/>
                <a:cs typeface="Times New Roman" panose="02020603050405020304" pitchFamily="18" charset="0"/>
              </a:rPr>
              <a:t>2021 </a:t>
            </a:r>
            <a:r>
              <a:rPr lang="it-IT" sz="1700" i="1" dirty="0" smtClean="0">
                <a:latin typeface="Times New Roman" panose="02020603050405020304" pitchFamily="18" charset="0"/>
                <a:cs typeface="Times New Roman" panose="02020603050405020304" pitchFamily="18" charset="0"/>
              </a:rPr>
              <a:t>IPCC Sesto</a:t>
            </a:r>
            <a:endParaRPr lang="it-IT" sz="17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p:txBody>
      </p:sp>
      <p:pic>
        <p:nvPicPr>
          <p:cNvPr id="9" name="Segnaposto contenut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7514" y="2276872"/>
            <a:ext cx="4412098" cy="2456312"/>
          </a:xfrm>
        </p:spPr>
      </p:pic>
      <p:sp>
        <p:nvSpPr>
          <p:cNvPr id="2" name="Segnaposto piè di pagina 1"/>
          <p:cNvSpPr>
            <a:spLocks noGrp="1"/>
          </p:cNvSpPr>
          <p:nvPr>
            <p:ph type="ftr" sz="quarter" idx="11"/>
          </p:nvPr>
        </p:nvSpPr>
        <p:spPr>
          <a:xfrm>
            <a:off x="107504" y="6356350"/>
            <a:ext cx="6048672" cy="501650"/>
          </a:xfrm>
        </p:spPr>
        <p:txBody>
          <a:bodyPr/>
          <a:lstStyle/>
          <a:p>
            <a:r>
              <a:rPr lang="it-IT" sz="1000" dirty="0" smtClean="0"/>
              <a:t>Calzolaio 2019</a:t>
            </a:r>
            <a:endParaRPr lang="it-IT" sz="1000" dirty="0"/>
          </a:p>
        </p:txBody>
      </p:sp>
      <p:sp>
        <p:nvSpPr>
          <p:cNvPr id="3" name="Segnaposto numero diapositiva 2"/>
          <p:cNvSpPr>
            <a:spLocks noGrp="1"/>
          </p:cNvSpPr>
          <p:nvPr>
            <p:ph type="sldNum" sz="quarter" idx="12"/>
          </p:nvPr>
        </p:nvSpPr>
        <p:spPr/>
        <p:txBody>
          <a:bodyPr/>
          <a:lstStyle/>
          <a:p>
            <a:fld id="{9FC68008-3DC7-441C-AD91-3FA4FC49AB5F}" type="slidenum">
              <a:rPr lang="it-IT" smtClean="0"/>
              <a:pPr/>
              <a:t>9</a:t>
            </a:fld>
            <a:endParaRPr lang="it-IT"/>
          </a:p>
        </p:txBody>
      </p:sp>
    </p:spTree>
    <p:extLst>
      <p:ext uri="{BB962C8B-B14F-4D97-AF65-F5344CB8AC3E}">
        <p14:creationId xmlns:p14="http://schemas.microsoft.com/office/powerpoint/2010/main" val="1745627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bwMode="auto">
        <a:noFill/>
        <a:ln w="9525">
          <a:noFill/>
          <a:miter lim="800000"/>
          <a:headEnd/>
          <a:tailEnd/>
        </a:ln>
      </a:spPr>
      <a:bodyPr wrap="square">
        <a:spAutoFit/>
      </a:bodyPr>
      <a:lstStyle>
        <a:defPPr>
          <a:defRPr sz="1000" b="1" dirty="0" smtClean="0"/>
        </a:defPPr>
      </a:lstStyle>
    </a:tx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21936</TotalTime>
  <Words>9007</Words>
  <Application>Microsoft Office PowerPoint</Application>
  <PresentationFormat>Presentazione su schermo (4:3)</PresentationFormat>
  <Paragraphs>466</Paragraphs>
  <Slides>48</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Arial</vt:lpstr>
      <vt:lpstr>Calibri</vt:lpstr>
      <vt:lpstr>Constantia</vt:lpstr>
      <vt:lpstr>Times New Roman</vt:lpstr>
      <vt:lpstr>Verdana</vt:lpstr>
      <vt:lpstr>Wingdings</vt:lpstr>
      <vt:lpstr>Wingdings 2</vt:lpstr>
      <vt:lpstr>ヒラギノ角ゴ Pro W3</vt:lpstr>
      <vt:lpstr>Equinozio</vt:lpstr>
      <vt:lpstr>Presentazione standard di PowerPoint</vt:lpstr>
      <vt:lpstr>Buongiorno a tutti! Buon pomeriggio!</vt:lpstr>
      <vt:lpstr>Cambiamenti climatici antropici e migrazioni</vt:lpstr>
      <vt:lpstr>Temperatura e gas serra in atmosfera da 650.000 anni</vt:lpstr>
      <vt:lpstr>Temperatura e scenari emissioni</vt:lpstr>
      <vt:lpstr>9 confini planetari, almeno 4 al livello di guardia</vt:lpstr>
      <vt:lpstr>Figure (IN ROSSO biodiversità, azoto, fosforo) (cfr.)</vt:lpstr>
      <vt:lpstr>… ne conseguono insicurezza e conflitti, migrazioni</vt:lpstr>
      <vt:lpstr>Il negoziato climatico 1990-2020</vt:lpstr>
      <vt:lpstr>INCISI</vt:lpstr>
      <vt:lpstr>Inciso su terminologia e definizioni</vt:lpstr>
      <vt:lpstr>La storia del migrare, e-migrazioni e im-migrazioni</vt:lpstr>
      <vt:lpstr>  Pag. 133 euro 12 (ristampato)  Oltre 70 presentazioni  Presidente Boldrini Camera 10.11.16  molte autorevoli recensioni  Pagina omonima Facebook  Più o meno, uno dei concetti principali è il seguente: oggi e in futuro (non nel passato) non si diventa profughi se si rispetta il diritto di restare all’interno dei «propri» confini, nel «proprio» ambiente, nel luogo dove si è nati e cresciuti e si sceglierebbe di restare. E una certa libertà di migrare serve ai gruppi, ai popoli, agli Stati, a tutti.  </vt:lpstr>
      <vt:lpstr>     Uscito a giugno 2019  Già circa 10 presentazioni  Alcune autorevoli recensioni  Parte dall’approvazione a fine 2018 di due Global Compact, accordi internazionali globali for Migration e on Refugees. Risulta la prima volta nella storia dell’umanità. Poi ripercorre sinteticamente l’uso del termine «Migrazione» nelle varie discipline scientifiche, per le specie prima di primati e umani (ovvero per piante e animali anche prima di sei milioni di anni fa), per le forme umane, per noi sapiens per aggiornare infine dati e problemi del fenomeno in corso.  </vt:lpstr>
      <vt:lpstr>      Esce a fine ottobre 2019  Parte da questa domanda:  “E se fosse stata la capacità di fuggire e comunque di migrare a rendere sapiente l’evoluzione umana, quella straordinaria capacità, lentamente maturata, di riuscire sempre a scappare da disastri e guai, comunque di spostarsi mantenendosi vivi e fertili, di sopravvivere e riprodursi, di adattarsi e mescolarsi in ogni ambiente, in ogni permeabile ecosistema della Terra?”   E cerca di dimostrare scientificamente che da decine di migliaia di anni Homo sapiens è una specie meticcia. Mescolanze e migrazioni sono la sua principale caratteristica di successo come specie.  </vt:lpstr>
      <vt:lpstr>Anche le piante migrano (non solo passivamente)</vt:lpstr>
      <vt:lpstr>Animali migrano (alcune specie sono propriamente migratorie), qualcuno volando</vt:lpstr>
      <vt:lpstr>… altri nuotando … pesci e anche uccelli…</vt:lpstr>
      <vt:lpstr>… tutti in vario modo… e con varie capacità (senza interdisciplinari teorie)</vt:lpstr>
      <vt:lpstr>Ben prima di sei milioni di anni fa …</vt:lpstr>
      <vt:lpstr>Perché è significativo per noi il migrare delle altre specie</vt:lpstr>
      <vt:lpstr>IPCC Assessment Report: principali effetti degli accelerati cambiamenti climatici antropici a livello globale</vt:lpstr>
      <vt:lpstr>Spunti su Darwin e le migrazioni … di specie</vt:lpstr>
      <vt:lpstr>6 milioni, 2 milioni, 200 mila, 10 mila anni fa (giorno + giorno-)</vt:lpstr>
      <vt:lpstr>Ondate multiple di Homo sapiens (più e ovunque negli ultimi 70.000 anni) (cfr.)</vt:lpstr>
      <vt:lpstr>Spunti (da prima della preistoria a domani)</vt:lpstr>
      <vt:lpstr>Siamo una specie meticcia</vt:lpstr>
      <vt:lpstr>Segue: … siamo una specie meticcia</vt:lpstr>
      <vt:lpstr>In una prospettiva evoluzionistica, visto che siamo esseri umani sapienti sociali:</vt:lpstr>
      <vt:lpstr>Migranti e profughi</vt:lpstr>
      <vt:lpstr>Il diritto di restare e la libertà di migrare:  la Dichiarazione universale dei diritti umani</vt:lpstr>
      <vt:lpstr>Statistiche Unhcr sui migranti forzati (aggiornamento ne «La specie meticcia»!)</vt:lpstr>
      <vt:lpstr>Popoli e individui in fuga oggi: solo il numero dei refugees è ufficiale e (ora) stabile</vt:lpstr>
      <vt:lpstr>I dati del GRID IDMC 2018 (utilizzati anche dall’Unhcr)</vt:lpstr>
      <vt:lpstr>Rifugiati e richiedenti asilo negli ultimi anni nei principali paesi europei, un dato abbastanza costante (2016)</vt:lpstr>
      <vt:lpstr>Non c’è nessuna invasione (e non scordiamo mai che la legge italiana vigente “in materia di immigrazione e di asilo” è la cosiddetta  legge Bossi-Fini, non un’altra, legge del 30 luglio 2002, numero 189)…</vt:lpstr>
      <vt:lpstr>… nemmeno se compariamo i dati con altri paesi!</vt:lpstr>
      <vt:lpstr>I profughi ambientali, gli ecoprofughi</vt:lpstr>
      <vt:lpstr>Gli ufficiali rifugiati climatici da Tuvalu…</vt:lpstr>
      <vt:lpstr>… attendono l’esito del negoziato climatico  (e non sono i soli sulle coste!)</vt:lpstr>
      <vt:lpstr>Cosa si può fare per i rifugiati climatici…</vt:lpstr>
      <vt:lpstr>L’enciclica papale “Laudato si”</vt:lpstr>
      <vt:lpstr>Non l’unico crocevia migratorio: tre continenti, molte religioni e conflitti, tanti Stati e flussi </vt:lpstr>
      <vt:lpstr>Il Mediterraneo è il cuore delle migrazioni forzate!!</vt:lpstr>
      <vt:lpstr>… e saranno di più! </vt:lpstr>
      <vt:lpstr>  Per una Teoria della migrazione (Darwin) e per un Atlante storico globale delle migrazioni ( http://metrocosm.com/global-immigration-map/ ) Inciso...: ci sto appunto scrivendo su, aggiornamento ne «La specie meticcia»!)</vt:lpstr>
      <vt:lpstr>Inciso sul «Dialogo della Natura e di un Islandese»: comportamenti diffusi e alleanze per il clima di individui, enti locali, gruppi, Stati ovvero per dire no al carbone e sì a quanto più possibile rinnovabile e circolare, «eco-logico» SUBITO</vt:lpstr>
      <vt:lpstr>calzolaiov@gmail.com consultare anche pagina fb “Libertà di migrare”  </vt:lpstr>
    </vt:vector>
  </TitlesOfParts>
  <Company>apat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Cos’è la desertificazione: definizione CCD</dc:title>
  <dc:creator>User</dc:creator>
  <cp:lastModifiedBy>Valerio Calzolaio</cp:lastModifiedBy>
  <cp:revision>616</cp:revision>
  <dcterms:created xsi:type="dcterms:W3CDTF">2011-12-05T12:57:48Z</dcterms:created>
  <dcterms:modified xsi:type="dcterms:W3CDTF">2019-10-01T13:12:00Z</dcterms:modified>
</cp:coreProperties>
</file>