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0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tonda angolo diagonale rettangolo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08/10/19</a:t>
            </a:fld>
            <a:endParaRPr lang="en-US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‹n.›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08/10/19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08/10/19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08/10/19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‹n.›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08/10/19</a:t>
            </a:fld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‹n.›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08/10/19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‹n.›</a:t>
            </a:fld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08/10/19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‹n.›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08/10/19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‹n.›</a:t>
            </a:fld>
            <a:endParaRPr kumimoji="0" lang="en-US"/>
          </a:p>
        </p:txBody>
      </p:sp>
      <p:sp>
        <p:nvSpPr>
          <p:cNvPr id="7" name="Rettango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08/10/19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9" name="Segnaposto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08/10/19</a:t>
            </a:fld>
            <a:endParaRPr lang="en-US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‹n.›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it-I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Trascinare l'immagine su un segnaposto o fare clic sull'icona per aggiungerla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08/10/19</a:t>
            </a:fld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‹n.›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tonda angolo diagonale rettangolo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08/10/19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‹n.›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5400" dirty="0" smtClean="0">
                <a:solidFill>
                  <a:srgbClr val="FFFF00"/>
                </a:solidFill>
              </a:rPr>
              <a:t>Il dr. Guido de </a:t>
            </a:r>
            <a:r>
              <a:rPr lang="it-IT" sz="5400" dirty="0" err="1" smtClean="0">
                <a:solidFill>
                  <a:srgbClr val="FFFF00"/>
                </a:solidFill>
              </a:rPr>
              <a:t>Probizer</a:t>
            </a:r>
            <a:r>
              <a:rPr lang="it-IT" sz="5400" dirty="0" smtClean="0">
                <a:solidFill>
                  <a:srgbClr val="FFFF00"/>
                </a:solidFill>
              </a:rPr>
              <a:t/>
            </a:r>
            <a:br>
              <a:rPr lang="it-IT" sz="5400" dirty="0" smtClean="0">
                <a:solidFill>
                  <a:srgbClr val="FFFF00"/>
                </a:solidFill>
              </a:rPr>
            </a:br>
            <a:r>
              <a:rPr lang="it-IT" sz="5400" dirty="0" smtClean="0">
                <a:solidFill>
                  <a:srgbClr val="FFFF00"/>
                </a:solidFill>
              </a:rPr>
              <a:t>e la lotta alla pellagra </a:t>
            </a:r>
            <a:endParaRPr lang="it-IT" sz="5400" dirty="0">
              <a:solidFill>
                <a:srgbClr val="FFFF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7931" y="2819400"/>
            <a:ext cx="8495903" cy="3052994"/>
          </a:xfrm>
        </p:spPr>
        <p:txBody>
          <a:bodyPr>
            <a:normAutofit/>
          </a:bodyPr>
          <a:lstStyle/>
          <a:p>
            <a:endParaRPr lang="it-IT" dirty="0" smtClean="0">
              <a:latin typeface="American Typewriter"/>
              <a:ea typeface="ＭＳ 明朝"/>
              <a:cs typeface="Times New Roman"/>
            </a:endParaRPr>
          </a:p>
          <a:p>
            <a:r>
              <a:rPr lang="it-IT" sz="4000" dirty="0" smtClean="0">
                <a:latin typeface="American Typewriter"/>
                <a:ea typeface="ＭＳ 明朝"/>
                <a:cs typeface="Times New Roman"/>
              </a:rPr>
              <a:t>Era detta </a:t>
            </a:r>
            <a:r>
              <a:rPr lang="it-IT" sz="4000" dirty="0">
                <a:latin typeface="American Typewriter"/>
                <a:ea typeface="ＭＳ 明朝"/>
                <a:cs typeface="Times New Roman"/>
              </a:rPr>
              <a:t>anche </a:t>
            </a:r>
            <a:endParaRPr lang="it-IT" sz="4000" dirty="0" smtClean="0">
              <a:latin typeface="American Typewriter"/>
              <a:ea typeface="ＭＳ 明朝"/>
              <a:cs typeface="Times New Roman"/>
            </a:endParaRPr>
          </a:p>
          <a:p>
            <a:r>
              <a:rPr lang="it-IT" sz="4000" dirty="0" smtClean="0">
                <a:latin typeface="American Typewriter"/>
                <a:ea typeface="ＭＳ 明朝"/>
                <a:cs typeface="Times New Roman"/>
              </a:rPr>
              <a:t>la </a:t>
            </a:r>
            <a:r>
              <a:rPr lang="it-IT" sz="4000" dirty="0">
                <a:latin typeface="American Typewriter"/>
                <a:ea typeface="ＭＳ 明朝"/>
                <a:cs typeface="Times New Roman"/>
              </a:rPr>
              <a:t>malattia delle tre </a:t>
            </a:r>
            <a:r>
              <a:rPr lang="it-IT" sz="4000" dirty="0" smtClean="0">
                <a:latin typeface="American Typewriter"/>
                <a:ea typeface="ＭＳ 明朝"/>
                <a:cs typeface="Times New Roman"/>
              </a:rPr>
              <a:t>“</a:t>
            </a:r>
            <a:r>
              <a:rPr lang="it-IT" sz="4000" dirty="0">
                <a:latin typeface="American Typewriter"/>
                <a:ea typeface="ＭＳ 明朝"/>
                <a:cs typeface="Times New Roman"/>
              </a:rPr>
              <a:t>D” </a:t>
            </a:r>
            <a:endParaRPr lang="it-IT" sz="4000" dirty="0" smtClean="0">
              <a:latin typeface="American Typewriter"/>
              <a:ea typeface="ＭＳ 明朝"/>
              <a:cs typeface="Times New Roman"/>
            </a:endParaRPr>
          </a:p>
          <a:p>
            <a:r>
              <a:rPr lang="it-IT" sz="4000" dirty="0" smtClean="0">
                <a:latin typeface="American Typewriter"/>
                <a:ea typeface="ＭＳ 明朝"/>
                <a:cs typeface="Times New Roman"/>
              </a:rPr>
              <a:t>[</a:t>
            </a:r>
            <a:r>
              <a:rPr lang="it-IT" sz="4000" dirty="0">
                <a:latin typeface="American Typewriter"/>
                <a:ea typeface="ＭＳ 明朝"/>
                <a:cs typeface="Times New Roman"/>
              </a:rPr>
              <a:t>Dermatite, Diarrea, </a:t>
            </a:r>
            <a:r>
              <a:rPr lang="it-IT" sz="4000" dirty="0" smtClean="0">
                <a:latin typeface="American Typewriter"/>
                <a:ea typeface="ＭＳ 明朝"/>
                <a:cs typeface="Times New Roman"/>
              </a:rPr>
              <a:t>Demenza]</a:t>
            </a:r>
            <a:r>
              <a:rPr lang="it-IT" sz="4000" dirty="0" smtClean="0"/>
              <a:t> 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822491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A Terragnolo i primi interventi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latin typeface="American Typewriter"/>
                <a:ea typeface="ＭＳ 明朝"/>
                <a:cs typeface="Times New Roman"/>
              </a:rPr>
              <a:t>Nel </a:t>
            </a:r>
            <a:r>
              <a:rPr lang="it-IT" dirty="0">
                <a:latin typeface="American Typewriter"/>
                <a:ea typeface="ＭＳ 明朝"/>
                <a:cs typeface="Times New Roman"/>
              </a:rPr>
              <a:t>comune di Terragnolo, che aveva 33 villaggi </a:t>
            </a:r>
            <a:r>
              <a:rPr lang="it-IT" dirty="0" smtClean="0">
                <a:latin typeface="American Typewriter"/>
                <a:ea typeface="ＭＳ 明朝"/>
                <a:cs typeface="Times New Roman"/>
              </a:rPr>
              <a:t>il via all’azione </a:t>
            </a:r>
            <a:r>
              <a:rPr lang="it-IT" dirty="0" err="1" smtClean="0">
                <a:latin typeface="American Typewriter"/>
                <a:ea typeface="ＭＳ 明朝"/>
                <a:cs typeface="Times New Roman"/>
              </a:rPr>
              <a:t>antipellagra</a:t>
            </a:r>
            <a:r>
              <a:rPr lang="it-IT" dirty="0" smtClean="0">
                <a:latin typeface="American Typewriter"/>
                <a:ea typeface="ＭＳ 明朝"/>
                <a:cs typeface="Times New Roman"/>
              </a:rPr>
              <a:t>. </a:t>
            </a:r>
          </a:p>
          <a:p>
            <a:r>
              <a:rPr lang="it-IT" dirty="0" smtClean="0">
                <a:latin typeface="American Typewriter"/>
                <a:ea typeface="ＭＳ 明朝"/>
                <a:cs typeface="Times New Roman"/>
              </a:rPr>
              <a:t>Furono </a:t>
            </a:r>
            <a:r>
              <a:rPr lang="it-IT" dirty="0">
                <a:latin typeface="American Typewriter"/>
                <a:ea typeface="ＭＳ 明朝"/>
                <a:cs typeface="Times New Roman"/>
              </a:rPr>
              <a:t>costruiti edifici scolastici a </a:t>
            </a:r>
            <a:r>
              <a:rPr lang="it-IT" b="1" dirty="0">
                <a:latin typeface="American Typewriter"/>
                <a:ea typeface="ＭＳ 明朝"/>
                <a:cs typeface="Times New Roman"/>
              </a:rPr>
              <a:t>Piazza, San Nicolò, </a:t>
            </a:r>
            <a:r>
              <a:rPr lang="it-IT" b="1" dirty="0" err="1">
                <a:latin typeface="American Typewriter"/>
                <a:ea typeface="ＭＳ 明朝"/>
                <a:cs typeface="Times New Roman"/>
              </a:rPr>
              <a:t>Scottini</a:t>
            </a:r>
            <a:r>
              <a:rPr lang="it-IT" b="1" dirty="0">
                <a:latin typeface="American Typewriter"/>
                <a:ea typeface="ＭＳ 明朝"/>
                <a:cs typeface="Times New Roman"/>
              </a:rPr>
              <a:t>, Zoreri e </a:t>
            </a:r>
            <a:r>
              <a:rPr lang="it-IT" b="1" dirty="0" err="1">
                <a:latin typeface="American Typewriter"/>
                <a:ea typeface="ＭＳ 明朝"/>
                <a:cs typeface="Times New Roman"/>
              </a:rPr>
              <a:t>Geroli</a:t>
            </a:r>
            <a:r>
              <a:rPr lang="it-IT" dirty="0">
                <a:latin typeface="American Typewriter"/>
                <a:ea typeface="ＭＳ 明朝"/>
                <a:cs typeface="Times New Roman"/>
              </a:rPr>
              <a:t>. Furono allestiti acquedotti e fontane in tutte le frazioni, ma soprattutto fu avviata la </a:t>
            </a:r>
            <a:r>
              <a:rPr lang="it-IT" b="1" dirty="0">
                <a:latin typeface="American Typewriter"/>
                <a:ea typeface="ＭＳ 明朝"/>
                <a:cs typeface="Times New Roman"/>
              </a:rPr>
              <a:t>refezione scolastica </a:t>
            </a:r>
            <a:r>
              <a:rPr lang="it-IT" dirty="0">
                <a:latin typeface="American Typewriter"/>
                <a:ea typeface="ＭＳ 明朝"/>
                <a:cs typeface="Times New Roman"/>
              </a:rPr>
              <a:t>per tutti gli alunni (la prima esperienza in Trentino). </a:t>
            </a:r>
          </a:p>
        </p:txBody>
      </p:sp>
    </p:spTree>
    <p:extLst>
      <p:ext uri="{BB962C8B-B14F-4D97-AF65-F5344CB8AC3E}">
        <p14:creationId xmlns:p14="http://schemas.microsoft.com/office/powerpoint/2010/main" val="3173484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Polemiche e contrasti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9354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Agostino Gemelli vs. Guido de </a:t>
            </a:r>
            <a:r>
              <a:rPr lang="it-IT" dirty="0" err="1" smtClean="0"/>
              <a:t>Probizer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Sosteneva che la pellagra non fosse causata dal mais ma da un Simulide che come il plasmodio della malaria inoculasse la malattia</a:t>
            </a:r>
          </a:p>
          <a:p>
            <a:endParaRPr lang="it-IT" dirty="0" smtClean="0"/>
          </a:p>
          <a:p>
            <a:r>
              <a:rPr lang="it-IT" dirty="0" smtClean="0"/>
              <a:t>Polemiche fino al 1912 quando fu scoperto l’acido nicotinico </a:t>
            </a:r>
            <a:r>
              <a:rPr lang="mr-IN" dirty="0" smtClean="0"/>
              <a:t>–</a:t>
            </a:r>
            <a:r>
              <a:rPr lang="it-IT" dirty="0" smtClean="0"/>
              <a:t> vitamina PP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22664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De </a:t>
            </a:r>
            <a:r>
              <a:rPr lang="it-IT" dirty="0" err="1" smtClean="0">
                <a:solidFill>
                  <a:srgbClr val="FFFF00"/>
                </a:solidFill>
              </a:rPr>
              <a:t>Probizer</a:t>
            </a:r>
            <a:r>
              <a:rPr lang="it-IT" dirty="0" smtClean="0">
                <a:solidFill>
                  <a:srgbClr val="FFFF00"/>
                </a:solidFill>
              </a:rPr>
              <a:t> fu un irredentista?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 il governo austriaco sì </a:t>
            </a:r>
          </a:p>
          <a:p>
            <a:r>
              <a:rPr lang="it-IT" dirty="0" smtClean="0"/>
              <a:t>Allo scoppio della guerra con l’Italia </a:t>
            </a:r>
          </a:p>
          <a:p>
            <a:r>
              <a:rPr lang="it-IT" dirty="0" smtClean="0"/>
              <a:t>il medico fu arrestato a internato </a:t>
            </a:r>
          </a:p>
          <a:p>
            <a:r>
              <a:rPr lang="it-IT" dirty="0" smtClean="0"/>
              <a:t>a </a:t>
            </a:r>
            <a:r>
              <a:rPr lang="it-IT" dirty="0" err="1" smtClean="0"/>
              <a:t>Katzenau</a:t>
            </a:r>
            <a:r>
              <a:rPr lang="it-IT" dirty="0" smtClean="0"/>
              <a:t> dove restò due mesi</a:t>
            </a:r>
          </a:p>
          <a:p>
            <a:endParaRPr lang="it-IT" dirty="0"/>
          </a:p>
          <a:p>
            <a:r>
              <a:rPr lang="it-IT" dirty="0" smtClean="0"/>
              <a:t>A Salisburgo si occupò di 270 profughi dell’ospedale di Rovereto ivi trasferiti</a:t>
            </a:r>
          </a:p>
          <a:p>
            <a:r>
              <a:rPr lang="it-IT" dirty="0" smtClean="0"/>
              <a:t>Nuovo arresto e internamento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4075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34884" y="253536"/>
            <a:ext cx="4051916" cy="1143000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Vita privata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34884" y="2210395"/>
            <a:ext cx="4051916" cy="3962121"/>
          </a:xfrm>
        </p:spPr>
        <p:txBody>
          <a:bodyPr/>
          <a:lstStyle/>
          <a:p>
            <a:endParaRPr lang="it-IT" dirty="0" smtClean="0"/>
          </a:p>
          <a:p>
            <a:r>
              <a:rPr lang="it-IT" dirty="0" smtClean="0"/>
              <a:t>1919 </a:t>
            </a:r>
            <a:r>
              <a:rPr lang="mr-IN" dirty="0" smtClean="0"/>
              <a:t>–</a:t>
            </a:r>
            <a:r>
              <a:rPr lang="it-IT" dirty="0" smtClean="0"/>
              <a:t> cittadino onorario della val</a:t>
            </a:r>
          </a:p>
          <a:p>
            <a:r>
              <a:rPr lang="it-IT" dirty="0" smtClean="0"/>
              <a:t>di Terragnolo</a:t>
            </a:r>
          </a:p>
          <a:p>
            <a:endParaRPr lang="it-IT" dirty="0"/>
          </a:p>
          <a:p>
            <a:r>
              <a:rPr lang="it-IT" dirty="0" smtClean="0"/>
              <a:t>La morte </a:t>
            </a:r>
          </a:p>
          <a:p>
            <a:r>
              <a:rPr lang="it-IT" dirty="0" smtClean="0"/>
              <a:t>il 6 aprile 1929 </a:t>
            </a:r>
            <a:endParaRPr lang="it-IT" dirty="0"/>
          </a:p>
        </p:txBody>
      </p:sp>
      <p:pic>
        <p:nvPicPr>
          <p:cNvPr id="4" name="Immagine 3" descr="IMG_653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9" y="253536"/>
            <a:ext cx="4413289" cy="5918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565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24" y="253536"/>
            <a:ext cx="4384675" cy="11430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FF00"/>
                </a:solidFill>
              </a:rPr>
              <a:t>Il mais senza PP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24" y="1555751"/>
            <a:ext cx="4384676" cy="4616766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endParaRPr lang="it-IT" dirty="0"/>
          </a:p>
        </p:txBody>
      </p:sp>
      <p:pic>
        <p:nvPicPr>
          <p:cNvPr id="4" name="Immagine 3" descr="IMG_653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724124"/>
            <a:ext cx="3798837" cy="5448393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572000" y="1555751"/>
            <a:ext cx="3931166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/>
              <a:t>Pellagrosario</a:t>
            </a:r>
            <a:r>
              <a:rPr lang="it-IT" sz="2800" dirty="0" smtClean="0"/>
              <a:t> a Legnano (1784)</a:t>
            </a:r>
          </a:p>
          <a:p>
            <a:endParaRPr lang="it-IT" sz="2800" dirty="0"/>
          </a:p>
          <a:p>
            <a:r>
              <a:rPr lang="it-IT" sz="2800" dirty="0" smtClean="0"/>
              <a:t>1903 </a:t>
            </a:r>
            <a:r>
              <a:rPr lang="mr-IN" sz="2800" dirty="0" smtClean="0"/>
              <a:t>–</a:t>
            </a:r>
            <a:r>
              <a:rPr lang="it-IT" sz="2800" dirty="0" smtClean="0"/>
              <a:t> Italia</a:t>
            </a:r>
          </a:p>
          <a:p>
            <a:r>
              <a:rPr lang="it-IT" sz="2800" dirty="0" smtClean="0"/>
              <a:t>Legge sulla pellagra</a:t>
            </a:r>
          </a:p>
          <a:p>
            <a:endParaRPr lang="it-IT" sz="2800" dirty="0"/>
          </a:p>
          <a:p>
            <a:r>
              <a:rPr lang="it-IT" sz="2800" dirty="0" smtClean="0"/>
              <a:t>1904 </a:t>
            </a:r>
            <a:r>
              <a:rPr lang="mr-IN" sz="2800" dirty="0" smtClean="0"/>
              <a:t>–</a:t>
            </a:r>
            <a:r>
              <a:rPr lang="it-IT" sz="2800" dirty="0" smtClean="0"/>
              <a:t> Austria</a:t>
            </a:r>
          </a:p>
          <a:p>
            <a:r>
              <a:rPr lang="it-IT" sz="2800" dirty="0" smtClean="0"/>
              <a:t>Legge contro pellagra</a:t>
            </a:r>
          </a:p>
          <a:p>
            <a:endParaRPr lang="it-IT" sz="2800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845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I pellagrosi nel Regno d’Italia 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65624" y="1646237"/>
            <a:ext cx="4321175" cy="4526280"/>
          </a:xfrm>
        </p:spPr>
        <p:txBody>
          <a:bodyPr/>
          <a:lstStyle/>
          <a:p>
            <a:r>
              <a:rPr lang="it-IT" dirty="0" smtClean="0"/>
              <a:t>1830 </a:t>
            </a:r>
            <a:r>
              <a:rPr lang="mr-IN" dirty="0" smtClean="0"/>
              <a:t>–</a:t>
            </a:r>
            <a:r>
              <a:rPr lang="it-IT" dirty="0" smtClean="0"/>
              <a:t> 40 mila</a:t>
            </a:r>
          </a:p>
          <a:p>
            <a:r>
              <a:rPr lang="it-IT" dirty="0" smtClean="0"/>
              <a:t>in Lombardia </a:t>
            </a:r>
          </a:p>
          <a:p>
            <a:r>
              <a:rPr lang="it-IT" dirty="0" smtClean="0"/>
              <a:t>e Veneto</a:t>
            </a:r>
          </a:p>
          <a:p>
            <a:endParaRPr lang="it-IT" dirty="0" smtClean="0"/>
          </a:p>
          <a:p>
            <a:r>
              <a:rPr lang="it-IT" dirty="0" smtClean="0"/>
              <a:t>1881 </a:t>
            </a:r>
            <a:r>
              <a:rPr lang="mr-IN" dirty="0" smtClean="0"/>
              <a:t>–</a:t>
            </a:r>
            <a:r>
              <a:rPr lang="it-IT" dirty="0" smtClean="0"/>
              <a:t> 100 mila</a:t>
            </a:r>
          </a:p>
          <a:p>
            <a:r>
              <a:rPr lang="it-IT" dirty="0" smtClean="0"/>
              <a:t>In Italia di cui</a:t>
            </a:r>
          </a:p>
          <a:p>
            <a:r>
              <a:rPr lang="it-IT" dirty="0" smtClean="0"/>
              <a:t>55 mila in Veneto</a:t>
            </a:r>
            <a:endParaRPr lang="it-IT" dirty="0"/>
          </a:p>
          <a:p>
            <a:endParaRPr lang="it-IT" dirty="0"/>
          </a:p>
        </p:txBody>
      </p:sp>
      <p:pic>
        <p:nvPicPr>
          <p:cNvPr id="4" name="Immagine 3" descr="IMG_653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08" y="1646237"/>
            <a:ext cx="3476342" cy="438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096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76149" y="253536"/>
            <a:ext cx="4810650" cy="11430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FF00"/>
                </a:solidFill>
              </a:rPr>
              <a:t>Guido de </a:t>
            </a:r>
            <a:r>
              <a:rPr lang="it-IT" dirty="0" err="1" smtClean="0">
                <a:solidFill>
                  <a:srgbClr val="FFFF00"/>
                </a:solidFill>
              </a:rPr>
              <a:t>Probizer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6148" y="1646237"/>
            <a:ext cx="4810651" cy="4526280"/>
          </a:xfrm>
        </p:spPr>
        <p:txBody>
          <a:bodyPr/>
          <a:lstStyle/>
          <a:p>
            <a:r>
              <a:rPr lang="it-IT" dirty="0" smtClean="0"/>
              <a:t>Nato 26 aprile 1849</a:t>
            </a:r>
          </a:p>
          <a:p>
            <a:endParaRPr lang="it-IT" dirty="0"/>
          </a:p>
          <a:p>
            <a:r>
              <a:rPr lang="it-IT" dirty="0" smtClean="0"/>
              <a:t>Ginnasio 1866</a:t>
            </a:r>
          </a:p>
          <a:p>
            <a:r>
              <a:rPr lang="it-IT" dirty="0" smtClean="0"/>
              <a:t>Studi a Padova</a:t>
            </a:r>
            <a:endParaRPr lang="it-IT" dirty="0"/>
          </a:p>
          <a:p>
            <a:r>
              <a:rPr lang="it-IT" dirty="0" smtClean="0"/>
              <a:t>Laurea a Vienna 1872</a:t>
            </a:r>
          </a:p>
          <a:p>
            <a:r>
              <a:rPr lang="it-IT" dirty="0" smtClean="0"/>
              <a:t>A Vienna fino a 1875</a:t>
            </a:r>
            <a:endParaRPr lang="it-IT" dirty="0"/>
          </a:p>
          <a:p>
            <a:r>
              <a:rPr lang="it-IT" dirty="0" smtClean="0"/>
              <a:t>1876 a Riva del Garda</a:t>
            </a:r>
          </a:p>
          <a:p>
            <a:r>
              <a:rPr lang="it-IT" dirty="0" smtClean="0"/>
              <a:t>1887 a Rovereto</a:t>
            </a:r>
          </a:p>
          <a:p>
            <a:endParaRPr lang="it-IT" dirty="0"/>
          </a:p>
        </p:txBody>
      </p:sp>
      <p:pic>
        <p:nvPicPr>
          <p:cNvPr id="4" name="Immagine 3" descr="IMG_653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3035" y="0"/>
            <a:ext cx="4807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275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L’indagine sulla pellagra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“La pellagra non è semplicemente una questione medica, ma benanche una questione sociale”</a:t>
            </a:r>
          </a:p>
          <a:p>
            <a:endParaRPr lang="it-IT" dirty="0"/>
          </a:p>
          <a:p>
            <a:r>
              <a:rPr lang="it-IT" dirty="0" smtClean="0"/>
              <a:t>In Austria non era conosciuta e chi ne parlava era considerato un truffatore</a:t>
            </a:r>
          </a:p>
          <a:p>
            <a:r>
              <a:rPr lang="it-IT" dirty="0" smtClean="0"/>
              <a:t>“</a:t>
            </a:r>
            <a:r>
              <a:rPr lang="it-IT" dirty="0" err="1" smtClean="0"/>
              <a:t>Italienische</a:t>
            </a:r>
            <a:r>
              <a:rPr lang="it-IT" dirty="0" smtClean="0"/>
              <a:t> </a:t>
            </a:r>
            <a:r>
              <a:rPr lang="it-IT" dirty="0" err="1" smtClean="0"/>
              <a:t>Gaunerei</a:t>
            </a:r>
            <a:r>
              <a:rPr lang="it-IT" dirty="0" smtClean="0"/>
              <a:t>”, birbonata italiana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3134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La mappa della pellagra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>
                <a:latin typeface="American Typewriter"/>
                <a:ea typeface="ＭＳ 明朝"/>
                <a:cs typeface="Times New Roman"/>
              </a:rPr>
              <a:t>Nel Trentino meridionale presente in:</a:t>
            </a:r>
          </a:p>
          <a:p>
            <a:endParaRPr lang="it-IT" dirty="0" smtClean="0">
              <a:latin typeface="American Typewriter"/>
              <a:ea typeface="ＭＳ 明朝"/>
              <a:cs typeface="Times New Roman"/>
            </a:endParaRPr>
          </a:p>
          <a:p>
            <a:r>
              <a:rPr lang="it-IT" dirty="0" smtClean="0">
                <a:latin typeface="American Typewriter"/>
                <a:ea typeface="ＭＳ 明朝"/>
                <a:cs typeface="Times New Roman"/>
              </a:rPr>
              <a:t>Valle </a:t>
            </a:r>
            <a:r>
              <a:rPr lang="it-IT" dirty="0">
                <a:latin typeface="American Typewriter"/>
                <a:ea typeface="ＭＳ 明朝"/>
                <a:cs typeface="Times New Roman"/>
              </a:rPr>
              <a:t>di Terragnolo, </a:t>
            </a:r>
            <a:r>
              <a:rPr lang="it-IT" dirty="0" smtClean="0">
                <a:latin typeface="American Typewriter"/>
                <a:ea typeface="ＭＳ 明朝"/>
                <a:cs typeface="Times New Roman"/>
              </a:rPr>
              <a:t>Vallarsa</a:t>
            </a:r>
            <a:r>
              <a:rPr lang="it-IT" dirty="0">
                <a:latin typeface="American Typewriter"/>
                <a:ea typeface="ＭＳ 明朝"/>
                <a:cs typeface="Times New Roman"/>
              </a:rPr>
              <a:t>, </a:t>
            </a:r>
            <a:endParaRPr lang="it-IT" dirty="0" smtClean="0">
              <a:latin typeface="American Typewriter"/>
              <a:ea typeface="ＭＳ 明朝"/>
              <a:cs typeface="Times New Roman"/>
            </a:endParaRPr>
          </a:p>
          <a:p>
            <a:r>
              <a:rPr lang="it-IT" dirty="0" smtClean="0">
                <a:latin typeface="American Typewriter"/>
                <a:ea typeface="ＭＳ 明朝"/>
                <a:cs typeface="Times New Roman"/>
              </a:rPr>
              <a:t>Val </a:t>
            </a:r>
            <a:r>
              <a:rPr lang="it-IT" dirty="0">
                <a:latin typeface="American Typewriter"/>
                <a:ea typeface="ＭＳ 明朝"/>
                <a:cs typeface="Times New Roman"/>
              </a:rPr>
              <a:t>di Gresta, Garniga, </a:t>
            </a:r>
            <a:endParaRPr lang="it-IT" dirty="0" smtClean="0">
              <a:latin typeface="American Typewriter"/>
              <a:ea typeface="ＭＳ 明朝"/>
              <a:cs typeface="Times New Roman"/>
            </a:endParaRPr>
          </a:p>
          <a:p>
            <a:r>
              <a:rPr lang="it-IT" dirty="0" smtClean="0">
                <a:latin typeface="American Typewriter"/>
                <a:ea typeface="ＭＳ 明朝"/>
                <a:cs typeface="Times New Roman"/>
              </a:rPr>
              <a:t>altopiano </a:t>
            </a:r>
            <a:r>
              <a:rPr lang="it-IT" dirty="0">
                <a:latin typeface="American Typewriter"/>
                <a:ea typeface="ＭＳ 明朝"/>
                <a:cs typeface="Times New Roman"/>
              </a:rPr>
              <a:t>di Folgaria-Serrada, </a:t>
            </a:r>
            <a:endParaRPr lang="it-IT" dirty="0" smtClean="0">
              <a:latin typeface="American Typewriter"/>
              <a:ea typeface="ＭＳ 明朝"/>
              <a:cs typeface="Times New Roman"/>
            </a:endParaRPr>
          </a:p>
          <a:p>
            <a:r>
              <a:rPr lang="it-IT" dirty="0" smtClean="0">
                <a:latin typeface="American Typewriter"/>
                <a:ea typeface="ＭＳ 明朝"/>
                <a:cs typeface="Times New Roman"/>
              </a:rPr>
              <a:t>a </a:t>
            </a:r>
            <a:r>
              <a:rPr lang="it-IT" dirty="0">
                <a:latin typeface="American Typewriter"/>
                <a:ea typeface="ＭＳ 明朝"/>
                <a:cs typeface="Times New Roman"/>
              </a:rPr>
              <a:t>Noriglio, Trambileno, Volano, Marco </a:t>
            </a:r>
            <a:endParaRPr lang="it-IT" dirty="0" smtClean="0">
              <a:latin typeface="American Typewriter"/>
              <a:ea typeface="ＭＳ 明朝"/>
              <a:cs typeface="Times New Roman"/>
            </a:endParaRPr>
          </a:p>
          <a:p>
            <a:r>
              <a:rPr lang="it-IT" dirty="0" smtClean="0">
                <a:latin typeface="American Typewriter"/>
                <a:ea typeface="ＭＳ 明朝"/>
                <a:cs typeface="Times New Roman"/>
              </a:rPr>
              <a:t>e </a:t>
            </a:r>
            <a:r>
              <a:rPr lang="it-IT" dirty="0">
                <a:latin typeface="American Typewriter"/>
                <a:ea typeface="ＭＳ 明朝"/>
                <a:cs typeface="Times New Roman"/>
              </a:rPr>
              <a:t>Lizzana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3326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Distretto di Rovereto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   Primo censimento (1896): 172 pellagrosi</a:t>
            </a:r>
          </a:p>
          <a:p>
            <a:endParaRPr lang="it-IT" dirty="0"/>
          </a:p>
          <a:p>
            <a:r>
              <a:rPr lang="it-IT" dirty="0" smtClean="0"/>
              <a:t>1897 </a:t>
            </a:r>
            <a:r>
              <a:rPr lang="mr-IN" dirty="0" smtClean="0"/>
              <a:t>–</a:t>
            </a:r>
            <a:r>
              <a:rPr lang="it-IT" dirty="0" smtClean="0"/>
              <a:t> primo </a:t>
            </a:r>
            <a:r>
              <a:rPr lang="it-IT" dirty="0" err="1" smtClean="0"/>
              <a:t>pellagrosario</a:t>
            </a:r>
            <a:r>
              <a:rPr lang="it-IT" dirty="0" smtClean="0"/>
              <a:t> per 20 malati</a:t>
            </a:r>
          </a:p>
          <a:p>
            <a:pPr marL="0" indent="0">
              <a:buNone/>
            </a:pPr>
            <a:r>
              <a:rPr lang="it-IT" dirty="0" smtClean="0"/>
              <a:t>   1889 </a:t>
            </a:r>
            <a:r>
              <a:rPr lang="mr-IN" dirty="0" smtClean="0"/>
              <a:t>–</a:t>
            </a:r>
            <a:r>
              <a:rPr lang="it-IT" dirty="0" smtClean="0"/>
              <a:t> nuovo censimento: 1.057 ammalati</a:t>
            </a:r>
          </a:p>
          <a:p>
            <a:endParaRPr lang="it-IT" dirty="0" smtClean="0"/>
          </a:p>
          <a:p>
            <a:r>
              <a:rPr lang="it-IT" dirty="0" smtClean="0"/>
              <a:t>Il 20% ricoverati nel manicomio di Pergine Valsugana (aperto nel 1882)</a:t>
            </a:r>
          </a:p>
          <a:p>
            <a:r>
              <a:rPr lang="it-IT" dirty="0" smtClean="0"/>
              <a:t>74 affetti da pellagra morti solo nel distretto di Rovereto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3835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Il primato di</a:t>
            </a:r>
            <a:r>
              <a:rPr lang="it-IT" dirty="0" smtClean="0">
                <a:solidFill>
                  <a:srgbClr val="FFFF00"/>
                </a:solidFill>
                <a:effectLst/>
              </a:rPr>
              <a:t> </a:t>
            </a:r>
            <a:r>
              <a:rPr lang="it-IT" dirty="0" smtClean="0">
                <a:solidFill>
                  <a:srgbClr val="FFFF00"/>
                </a:solidFill>
              </a:rPr>
              <a:t> Terragnolo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Tra i comuni maggiormente colpiti dalla pellagra </a:t>
            </a:r>
            <a:r>
              <a:rPr lang="it-IT" dirty="0" smtClean="0"/>
              <a:t>ci fu </a:t>
            </a:r>
            <a:r>
              <a:rPr lang="it-IT" b="1" dirty="0" smtClean="0"/>
              <a:t>Terragnolo</a:t>
            </a:r>
            <a:r>
              <a:rPr lang="it-IT" dirty="0"/>
              <a:t>, che aveva una popolazione di </a:t>
            </a:r>
            <a:r>
              <a:rPr lang="it-IT" b="1" dirty="0"/>
              <a:t>1.557 abitanti</a:t>
            </a:r>
            <a:r>
              <a:rPr lang="it-IT" dirty="0"/>
              <a:t>, dei quali </a:t>
            </a:r>
            <a:endParaRPr lang="it-IT" dirty="0" smtClean="0"/>
          </a:p>
          <a:p>
            <a:r>
              <a:rPr lang="it-IT" dirty="0" smtClean="0"/>
              <a:t>il </a:t>
            </a:r>
            <a:r>
              <a:rPr lang="it-IT" b="1" dirty="0"/>
              <a:t>52,9% </a:t>
            </a:r>
            <a:r>
              <a:rPr lang="it-IT" dirty="0"/>
              <a:t>era affetto </a:t>
            </a:r>
            <a:r>
              <a:rPr lang="it-IT" dirty="0" smtClean="0"/>
              <a:t>dall’endemia</a:t>
            </a:r>
          </a:p>
          <a:p>
            <a:endParaRPr lang="it-IT" dirty="0"/>
          </a:p>
          <a:p>
            <a:r>
              <a:rPr lang="it-IT" dirty="0" smtClean="0"/>
              <a:t>L’imperatore Francesco Giuseppe</a:t>
            </a:r>
          </a:p>
          <a:p>
            <a:r>
              <a:rPr lang="it-IT" dirty="0" smtClean="0"/>
              <a:t>inviò (1902) 40 mila corone</a:t>
            </a:r>
          </a:p>
          <a:p>
            <a:r>
              <a:rPr lang="it-IT" dirty="0"/>
              <a:t>p</a:t>
            </a:r>
            <a:r>
              <a:rPr lang="it-IT" dirty="0" smtClean="0"/>
              <a:t>er fabbricare un nuovo </a:t>
            </a:r>
            <a:r>
              <a:rPr lang="it-IT" dirty="0" err="1" smtClean="0"/>
              <a:t>pellagrosario</a:t>
            </a:r>
            <a:endParaRPr lang="it-IT" dirty="0" smtClean="0"/>
          </a:p>
          <a:p>
            <a:r>
              <a:rPr lang="it-IT" dirty="0"/>
              <a:t>c</a:t>
            </a:r>
            <a:r>
              <a:rPr lang="it-IT" dirty="0" smtClean="0"/>
              <a:t>he fu inaugurato nel 1905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2645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Il censimento del 1904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it-IT" dirty="0" smtClean="0"/>
          </a:p>
          <a:p>
            <a:r>
              <a:rPr lang="it-IT" dirty="0" smtClean="0"/>
              <a:t>Nei 9 Capitanati distrettuali del Trentino</a:t>
            </a:r>
          </a:p>
          <a:p>
            <a:r>
              <a:rPr lang="it-IT" dirty="0" smtClean="0"/>
              <a:t>furono censiti 8.053 pellagrosi</a:t>
            </a:r>
          </a:p>
          <a:p>
            <a:endParaRPr lang="it-IT" dirty="0" smtClean="0"/>
          </a:p>
          <a:p>
            <a:r>
              <a:rPr lang="it-IT" dirty="0" smtClean="0"/>
              <a:t>Si chiedeva a gran voce una legge contro</a:t>
            </a:r>
          </a:p>
          <a:p>
            <a:r>
              <a:rPr lang="it-IT" dirty="0" smtClean="0"/>
              <a:t>la pellagra così come quella approvata (1903) dal Regno d’Italia </a:t>
            </a:r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Furono individuati </a:t>
            </a:r>
            <a:r>
              <a:rPr lang="it-IT" b="1" dirty="0" smtClean="0"/>
              <a:t>191 dei 370 comuni</a:t>
            </a:r>
            <a:r>
              <a:rPr lang="it-IT" dirty="0" smtClean="0"/>
              <a:t> </a:t>
            </a:r>
          </a:p>
          <a:p>
            <a:r>
              <a:rPr lang="it-IT" dirty="0" smtClean="0"/>
              <a:t>del Trentino colpiti dall’endemia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95469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ssia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Galassia.thmx</Template>
  <TotalTime>126</TotalTime>
  <Words>491</Words>
  <Application>Microsoft Macintosh PowerPoint</Application>
  <PresentationFormat>Presentazione su schermo (4:3)</PresentationFormat>
  <Paragraphs>109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Galassia</vt:lpstr>
      <vt:lpstr>Il dr. Guido de Probizer e la lotta alla pellagra </vt:lpstr>
      <vt:lpstr>Il mais senza PP</vt:lpstr>
      <vt:lpstr>I pellagrosi nel Regno d’Italia </vt:lpstr>
      <vt:lpstr>Guido de Probizer</vt:lpstr>
      <vt:lpstr>L’indagine sulla pellagra</vt:lpstr>
      <vt:lpstr>La mappa della pellagra</vt:lpstr>
      <vt:lpstr>Distretto di Rovereto</vt:lpstr>
      <vt:lpstr>Il primato di  Terragnolo</vt:lpstr>
      <vt:lpstr>Il censimento del 1904</vt:lpstr>
      <vt:lpstr>A Terragnolo i primi interventi</vt:lpstr>
      <vt:lpstr>Polemiche e contrasti</vt:lpstr>
      <vt:lpstr>De Probizer fu un irredentista?</vt:lpstr>
      <vt:lpstr>Vita privata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dr. Guido de Probizer e la lotta alla pellagra </dc:title>
  <dc:creator>Alberto Folgheraiter</dc:creator>
  <cp:lastModifiedBy>Alberto Folgheraiter</cp:lastModifiedBy>
  <cp:revision>6</cp:revision>
  <dcterms:created xsi:type="dcterms:W3CDTF">2019-10-08T11:47:48Z</dcterms:created>
  <dcterms:modified xsi:type="dcterms:W3CDTF">2019-10-08T13:54:31Z</dcterms:modified>
</cp:coreProperties>
</file>