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5"/>
  </p:notesMasterIdLst>
  <p:handoutMasterIdLst>
    <p:handoutMasterId r:id="rId56"/>
  </p:handoutMasterIdLst>
  <p:sldIdLst>
    <p:sldId id="1097" r:id="rId2"/>
    <p:sldId id="876" r:id="rId3"/>
    <p:sldId id="813" r:id="rId4"/>
    <p:sldId id="1038" r:id="rId5"/>
    <p:sldId id="1051" r:id="rId6"/>
    <p:sldId id="1050" r:id="rId7"/>
    <p:sldId id="1103" r:id="rId8"/>
    <p:sldId id="1104" r:id="rId9"/>
    <p:sldId id="861" r:id="rId10"/>
    <p:sldId id="891" r:id="rId11"/>
    <p:sldId id="1096" r:id="rId12"/>
    <p:sldId id="1079" r:id="rId13"/>
    <p:sldId id="938" r:id="rId14"/>
    <p:sldId id="1106" r:id="rId15"/>
    <p:sldId id="1107" r:id="rId16"/>
    <p:sldId id="1108" r:id="rId17"/>
    <p:sldId id="1109" r:id="rId18"/>
    <p:sldId id="1110" r:id="rId19"/>
    <p:sldId id="1111" r:id="rId20"/>
    <p:sldId id="1112" r:id="rId21"/>
    <p:sldId id="1113" r:id="rId22"/>
    <p:sldId id="1114" r:id="rId23"/>
    <p:sldId id="453" r:id="rId24"/>
    <p:sldId id="935" r:id="rId25"/>
    <p:sldId id="966" r:id="rId26"/>
    <p:sldId id="308" r:id="rId27"/>
    <p:sldId id="684" r:id="rId28"/>
    <p:sldId id="1099" r:id="rId29"/>
    <p:sldId id="1078" r:id="rId30"/>
    <p:sldId id="1052" r:id="rId31"/>
    <p:sldId id="742" r:id="rId32"/>
    <p:sldId id="837" r:id="rId33"/>
    <p:sldId id="838" r:id="rId34"/>
    <p:sldId id="893" r:id="rId35"/>
    <p:sldId id="842" r:id="rId36"/>
    <p:sldId id="319" r:id="rId37"/>
    <p:sldId id="748" r:id="rId38"/>
    <p:sldId id="326" r:id="rId39"/>
    <p:sldId id="499" r:id="rId40"/>
    <p:sldId id="1059" r:id="rId41"/>
    <p:sldId id="809" r:id="rId42"/>
    <p:sldId id="1060" r:id="rId43"/>
    <p:sldId id="1020" r:id="rId44"/>
    <p:sldId id="773" r:id="rId45"/>
    <p:sldId id="672" r:id="rId46"/>
    <p:sldId id="973" r:id="rId47"/>
    <p:sldId id="1000" r:id="rId48"/>
    <p:sldId id="1116" r:id="rId49"/>
    <p:sldId id="1117" r:id="rId50"/>
    <p:sldId id="1118" r:id="rId51"/>
    <p:sldId id="1119" r:id="rId52"/>
    <p:sldId id="832" r:id="rId53"/>
    <p:sldId id="1100" r:id="rId54"/>
  </p:sldIdLst>
  <p:sldSz cx="9144000" cy="6858000" type="screen4x3"/>
  <p:notesSz cx="6797675" cy="9926638"/>
  <p:defaultTextStyle>
    <a:defPPr>
      <a:defRPr lang="en-GB"/>
    </a:defPPr>
    <a:lvl1pPr algn="l" defTabSz="449263" rtl="0" fontAlgn="base">
      <a:spcBef>
        <a:spcPct val="0"/>
      </a:spcBef>
      <a:spcAft>
        <a:spcPct val="0"/>
      </a:spcAft>
      <a:defRPr kern="1200">
        <a:solidFill>
          <a:schemeClr val="bg1"/>
        </a:solidFill>
        <a:latin typeface="Arial" charset="0"/>
        <a:ea typeface="Microsoft YaHei" pitchFamily="34" charset="-122"/>
        <a:cs typeface="Arial" charset="0"/>
      </a:defRPr>
    </a:lvl1pPr>
    <a:lvl2pPr marL="742950" indent="-285750" algn="l" defTabSz="449263" rtl="0" fontAlgn="base">
      <a:spcBef>
        <a:spcPct val="0"/>
      </a:spcBef>
      <a:spcAft>
        <a:spcPct val="0"/>
      </a:spcAft>
      <a:defRPr kern="1200">
        <a:solidFill>
          <a:schemeClr val="bg1"/>
        </a:solidFill>
        <a:latin typeface="Arial" charset="0"/>
        <a:ea typeface="Microsoft YaHei" pitchFamily="34" charset="-122"/>
        <a:cs typeface="Arial" charset="0"/>
      </a:defRPr>
    </a:lvl2pPr>
    <a:lvl3pPr marL="1143000" indent="-228600" algn="l" defTabSz="449263" rtl="0" fontAlgn="base">
      <a:spcBef>
        <a:spcPct val="0"/>
      </a:spcBef>
      <a:spcAft>
        <a:spcPct val="0"/>
      </a:spcAft>
      <a:defRPr kern="1200">
        <a:solidFill>
          <a:schemeClr val="bg1"/>
        </a:solidFill>
        <a:latin typeface="Arial" charset="0"/>
        <a:ea typeface="Microsoft YaHei" pitchFamily="34" charset="-122"/>
        <a:cs typeface="Arial" charset="0"/>
      </a:defRPr>
    </a:lvl3pPr>
    <a:lvl4pPr marL="1600200" indent="-228600" algn="l" defTabSz="449263" rtl="0" fontAlgn="base">
      <a:spcBef>
        <a:spcPct val="0"/>
      </a:spcBef>
      <a:spcAft>
        <a:spcPct val="0"/>
      </a:spcAft>
      <a:defRPr kern="1200">
        <a:solidFill>
          <a:schemeClr val="bg1"/>
        </a:solidFill>
        <a:latin typeface="Arial" charset="0"/>
        <a:ea typeface="Microsoft YaHei" pitchFamily="34" charset="-122"/>
        <a:cs typeface="Arial" charset="0"/>
      </a:defRPr>
    </a:lvl4pPr>
    <a:lvl5pPr marL="2057400" indent="-228600" algn="l" defTabSz="449263" rtl="0" fontAlgn="base">
      <a:spcBef>
        <a:spcPct val="0"/>
      </a:spcBef>
      <a:spcAft>
        <a:spcPct val="0"/>
      </a:spcAft>
      <a:defRPr kern="1200">
        <a:solidFill>
          <a:schemeClr val="bg1"/>
        </a:solidFill>
        <a:latin typeface="Arial" charset="0"/>
        <a:ea typeface="Microsoft YaHei" pitchFamily="34" charset="-122"/>
        <a:cs typeface="Arial" charset="0"/>
      </a:defRPr>
    </a:lvl5pPr>
    <a:lvl6pPr marL="2286000" algn="l" defTabSz="914400" rtl="0" eaLnBrk="1" latinLnBrk="0" hangingPunct="1">
      <a:defRPr kern="1200">
        <a:solidFill>
          <a:schemeClr val="bg1"/>
        </a:solidFill>
        <a:latin typeface="Arial" charset="0"/>
        <a:ea typeface="Microsoft YaHei" pitchFamily="34" charset="-122"/>
        <a:cs typeface="Arial" charset="0"/>
      </a:defRPr>
    </a:lvl6pPr>
    <a:lvl7pPr marL="2743200" algn="l" defTabSz="914400" rtl="0" eaLnBrk="1" latinLnBrk="0" hangingPunct="1">
      <a:defRPr kern="1200">
        <a:solidFill>
          <a:schemeClr val="bg1"/>
        </a:solidFill>
        <a:latin typeface="Arial" charset="0"/>
        <a:ea typeface="Microsoft YaHei" pitchFamily="34" charset="-122"/>
        <a:cs typeface="Arial" charset="0"/>
      </a:defRPr>
    </a:lvl7pPr>
    <a:lvl8pPr marL="3200400" algn="l" defTabSz="914400" rtl="0" eaLnBrk="1" latinLnBrk="0" hangingPunct="1">
      <a:defRPr kern="1200">
        <a:solidFill>
          <a:schemeClr val="bg1"/>
        </a:solidFill>
        <a:latin typeface="Arial" charset="0"/>
        <a:ea typeface="Microsoft YaHei" pitchFamily="34" charset="-122"/>
        <a:cs typeface="Arial" charset="0"/>
      </a:defRPr>
    </a:lvl8pPr>
    <a:lvl9pPr marL="3657600" algn="l" defTabSz="914400" rtl="0" eaLnBrk="1" latinLnBrk="0" hangingPunct="1">
      <a:defRPr kern="1200">
        <a:solidFill>
          <a:schemeClr val="bg1"/>
        </a:solidFill>
        <a:latin typeface="Arial" charset="0"/>
        <a:ea typeface="Microsoft YaHei" pitchFamily="34" charset="-122"/>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0000"/>
    <a:srgbClr val="99CC00"/>
    <a:srgbClr val="FF9900"/>
    <a:srgbClr val="CC3300"/>
    <a:srgbClr val="660066"/>
    <a:srgbClr val="3366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2" autoAdjust="0"/>
    <p:restoredTop sz="91030" autoAdjust="0"/>
  </p:normalViewPr>
  <p:slideViewPr>
    <p:cSldViewPr>
      <p:cViewPr>
        <p:scale>
          <a:sx n="73" d="100"/>
          <a:sy n="73" d="100"/>
        </p:scale>
        <p:origin x="-1229" y="-163"/>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2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177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buClr>
                <a:srgbClr val="000000"/>
              </a:buClr>
              <a:buSzPct val="100000"/>
              <a:buFont typeface="Times New Roman" pitchFamily="18" charset="0"/>
              <a:buNone/>
              <a:defRPr sz="1200">
                <a:solidFill>
                  <a:srgbClr val="000000"/>
                </a:solidFill>
                <a:cs typeface="+mn-cs"/>
              </a:defRPr>
            </a:lvl1pPr>
          </a:lstStyle>
          <a:p>
            <a:pPr>
              <a:defRPr/>
            </a:pPr>
            <a:endParaRPr lang="it-IT"/>
          </a:p>
        </p:txBody>
      </p:sp>
      <p:sp>
        <p:nvSpPr>
          <p:cNvPr id="331779"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buClr>
                <a:srgbClr val="000000"/>
              </a:buClr>
              <a:buSzPct val="100000"/>
              <a:buFont typeface="Times New Roman" pitchFamily="18" charset="0"/>
              <a:buNone/>
              <a:defRPr sz="1200">
                <a:solidFill>
                  <a:srgbClr val="000000"/>
                </a:solidFill>
                <a:cs typeface="+mn-cs"/>
              </a:defRPr>
            </a:lvl1pPr>
          </a:lstStyle>
          <a:p>
            <a:pPr>
              <a:defRPr/>
            </a:pPr>
            <a:endParaRPr lang="it-IT"/>
          </a:p>
        </p:txBody>
      </p:sp>
      <p:sp>
        <p:nvSpPr>
          <p:cNvPr id="331780"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buClr>
                <a:srgbClr val="000000"/>
              </a:buClr>
              <a:buSzPct val="100000"/>
              <a:buFont typeface="Times New Roman" pitchFamily="18" charset="0"/>
              <a:buNone/>
              <a:defRPr sz="1200">
                <a:solidFill>
                  <a:srgbClr val="000000"/>
                </a:solidFill>
                <a:cs typeface="+mn-cs"/>
              </a:defRPr>
            </a:lvl1pPr>
          </a:lstStyle>
          <a:p>
            <a:pPr>
              <a:defRPr/>
            </a:pPr>
            <a:endParaRPr lang="it-IT"/>
          </a:p>
        </p:txBody>
      </p:sp>
      <p:sp>
        <p:nvSpPr>
          <p:cNvPr id="331781"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buClr>
                <a:srgbClr val="000000"/>
              </a:buClr>
              <a:buSzPct val="100000"/>
              <a:buFont typeface="Times New Roman" pitchFamily="18" charset="0"/>
              <a:buNone/>
              <a:defRPr sz="1200">
                <a:solidFill>
                  <a:srgbClr val="000000"/>
                </a:solidFill>
                <a:cs typeface="+mn-cs"/>
              </a:defRPr>
            </a:lvl1pPr>
          </a:lstStyle>
          <a:p>
            <a:pPr>
              <a:defRPr/>
            </a:pPr>
            <a:fld id="{127211C9-3C5D-4361-96F2-3EAEA880480C}" type="slidenum">
              <a:rPr lang="it-IT"/>
              <a:pPr>
                <a:defRPr/>
              </a:pPr>
              <a:t>‹N›</a:t>
            </a:fld>
            <a:endParaRPr lang="it-IT"/>
          </a:p>
        </p:txBody>
      </p:sp>
    </p:spTree>
    <p:extLst>
      <p:ext uri="{BB962C8B-B14F-4D97-AF65-F5344CB8AC3E}">
        <p14:creationId xmlns:p14="http://schemas.microsoft.com/office/powerpoint/2010/main" val="34524282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797675" cy="9926638"/>
          </a:xfrm>
          <a:prstGeom prst="roundRect">
            <a:avLst>
              <a:gd name="adj" fmla="val 23"/>
            </a:avLst>
          </a:prstGeom>
          <a:solidFill>
            <a:srgbClr val="FFFFFF"/>
          </a:solidFill>
          <a:ln w="9525">
            <a:noFill/>
            <a:round/>
            <a:headEnd/>
            <a:tailEnd/>
          </a:ln>
          <a:effectLst/>
        </p:spPr>
        <p:txBody>
          <a:bodyPr wrap="none" anchor="ctr"/>
          <a:lstStyle/>
          <a:p>
            <a:pPr eaLnBrk="0" hangingPunct="0">
              <a:buClr>
                <a:srgbClr val="000000"/>
              </a:buClr>
              <a:buSzPct val="100000"/>
              <a:buFont typeface="Times New Roman" pitchFamily="18" charset="0"/>
              <a:buNone/>
              <a:defRPr/>
            </a:pPr>
            <a:endParaRPr lang="it-IT">
              <a:cs typeface="+mn-cs"/>
            </a:endParaRPr>
          </a:p>
        </p:txBody>
      </p:sp>
      <p:sp>
        <p:nvSpPr>
          <p:cNvPr id="2050" name="Rectangle 2"/>
          <p:cNvSpPr>
            <a:spLocks noGrp="1" noChangeArrowheads="1"/>
          </p:cNvSpPr>
          <p:nvPr>
            <p:ph type="hdr"/>
          </p:nvPr>
        </p:nvSpPr>
        <p:spPr bwMode="auto">
          <a:xfrm>
            <a:off x="0" y="0"/>
            <a:ext cx="2944813" cy="492125"/>
          </a:xfrm>
          <a:prstGeom prst="rect">
            <a:avLst/>
          </a:prstGeom>
          <a:noFill/>
          <a:ln w="9525">
            <a:noFill/>
            <a:round/>
            <a:headEnd/>
            <a:tailEnd/>
          </a:ln>
          <a:effectLst/>
        </p:spPr>
        <p:txBody>
          <a:bodyPr vert="horz" wrap="square" lIns="92520" tIns="46080" rIns="92520" bIns="46080" numCol="1" anchor="t" anchorCtr="0" compatLnSpc="1">
            <a:prstTxWarp prst="textNoShape">
              <a:avLst/>
            </a:prstTxWarp>
          </a:bodyPr>
          <a:lstStyle>
            <a:lvl1pPr eaLnBrk="0" hangingPunct="0">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100">
                <a:solidFill>
                  <a:srgbClr val="000000"/>
                </a:solidFill>
                <a:cs typeface="Segoe UI" pitchFamily="34" charset="0"/>
              </a:defRPr>
            </a:lvl1pPr>
          </a:lstStyle>
          <a:p>
            <a:pPr>
              <a:defRPr/>
            </a:pPr>
            <a:endParaRPr lang="it-IT"/>
          </a:p>
        </p:txBody>
      </p:sp>
      <p:sp>
        <p:nvSpPr>
          <p:cNvPr id="2051" name="Rectangle 3"/>
          <p:cNvSpPr>
            <a:spLocks noGrp="1" noChangeArrowheads="1"/>
          </p:cNvSpPr>
          <p:nvPr>
            <p:ph type="dt"/>
          </p:nvPr>
        </p:nvSpPr>
        <p:spPr bwMode="auto">
          <a:xfrm>
            <a:off x="3849688" y="0"/>
            <a:ext cx="2943225" cy="492125"/>
          </a:xfrm>
          <a:prstGeom prst="rect">
            <a:avLst/>
          </a:prstGeom>
          <a:noFill/>
          <a:ln w="9525">
            <a:noFill/>
            <a:round/>
            <a:headEnd/>
            <a:tailEnd/>
          </a:ln>
          <a:effectLst/>
        </p:spPr>
        <p:txBody>
          <a:bodyPr vert="horz" wrap="square" lIns="92520" tIns="46080" rIns="92520" bIns="46080" numCol="1" anchor="t" anchorCtr="0" compatLnSpc="1">
            <a:prstTxWarp prst="textNoShape">
              <a:avLst/>
            </a:prstTxWarp>
          </a:bodyPr>
          <a:lstStyle>
            <a:lvl1pPr algn="r" eaLnBrk="0" hangingPunct="0">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100">
                <a:solidFill>
                  <a:srgbClr val="000000"/>
                </a:solidFill>
                <a:cs typeface="Segoe UI" pitchFamily="34" charset="0"/>
              </a:defRPr>
            </a:lvl1pPr>
          </a:lstStyle>
          <a:p>
            <a:pPr>
              <a:defRPr/>
            </a:pPr>
            <a:endParaRPr lang="it-IT"/>
          </a:p>
        </p:txBody>
      </p:sp>
      <p:sp>
        <p:nvSpPr>
          <p:cNvPr id="12293" name="Rectangle 4"/>
          <p:cNvSpPr>
            <a:spLocks noGrp="1" noRot="1" noChangeAspect="1" noChangeArrowheads="1"/>
          </p:cNvSpPr>
          <p:nvPr>
            <p:ph type="sldImg"/>
          </p:nvPr>
        </p:nvSpPr>
        <p:spPr bwMode="auto">
          <a:xfrm>
            <a:off x="923925" y="746125"/>
            <a:ext cx="4959350" cy="3719513"/>
          </a:xfrm>
          <a:prstGeom prst="rect">
            <a:avLst/>
          </a:prstGeom>
          <a:solidFill>
            <a:srgbClr val="FFFFFF"/>
          </a:solidFill>
          <a:ln w="9360" cap="sq">
            <a:solidFill>
              <a:srgbClr val="000000"/>
            </a:solidFill>
            <a:miter lim="800000"/>
            <a:headEnd/>
            <a:tailEnd/>
          </a:ln>
        </p:spPr>
      </p:sp>
      <p:sp>
        <p:nvSpPr>
          <p:cNvPr id="2053" name="Rectangle 5"/>
          <p:cNvSpPr>
            <a:spLocks noGrp="1" noChangeArrowheads="1"/>
          </p:cNvSpPr>
          <p:nvPr>
            <p:ph type="body"/>
          </p:nvPr>
        </p:nvSpPr>
        <p:spPr bwMode="auto">
          <a:xfrm>
            <a:off x="681038" y="4713288"/>
            <a:ext cx="5432425" cy="4467225"/>
          </a:xfrm>
          <a:prstGeom prst="rect">
            <a:avLst/>
          </a:prstGeom>
          <a:noFill/>
          <a:ln w="9525">
            <a:noFill/>
            <a:round/>
            <a:headEnd/>
            <a:tailEnd/>
          </a:ln>
          <a:effectLst/>
        </p:spPr>
        <p:txBody>
          <a:bodyPr vert="horz" wrap="square" lIns="92520" tIns="46080" rIns="92520" bIns="46080" numCol="1" anchor="t" anchorCtr="0" compatLnSpc="1">
            <a:prstTxWarp prst="textNoShape">
              <a:avLst/>
            </a:prstTxWarp>
          </a:bodyPr>
          <a:lstStyle/>
          <a:p>
            <a:pPr lvl="0"/>
            <a:endParaRPr lang="it-IT" noProof="0" smtClean="0"/>
          </a:p>
        </p:txBody>
      </p:sp>
      <p:sp>
        <p:nvSpPr>
          <p:cNvPr id="2054" name="Rectangle 6"/>
          <p:cNvSpPr>
            <a:spLocks noGrp="1" noChangeArrowheads="1"/>
          </p:cNvSpPr>
          <p:nvPr>
            <p:ph type="ftr"/>
          </p:nvPr>
        </p:nvSpPr>
        <p:spPr bwMode="auto">
          <a:xfrm>
            <a:off x="0" y="9429750"/>
            <a:ext cx="2944813" cy="495300"/>
          </a:xfrm>
          <a:prstGeom prst="rect">
            <a:avLst/>
          </a:prstGeom>
          <a:noFill/>
          <a:ln w="9525">
            <a:noFill/>
            <a:round/>
            <a:headEnd/>
            <a:tailEnd/>
          </a:ln>
          <a:effectLst/>
        </p:spPr>
        <p:txBody>
          <a:bodyPr vert="horz" wrap="square" lIns="92520" tIns="46080" rIns="92520" bIns="46080" numCol="1" anchor="b" anchorCtr="0" compatLnSpc="1">
            <a:prstTxWarp prst="textNoShape">
              <a:avLst/>
            </a:prstTxWarp>
          </a:bodyPr>
          <a:lstStyle>
            <a:lvl1pPr eaLnBrk="0" hangingPunct="0">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100">
                <a:solidFill>
                  <a:srgbClr val="000000"/>
                </a:solidFill>
                <a:cs typeface="Segoe UI" pitchFamily="34" charset="0"/>
              </a:defRPr>
            </a:lvl1pPr>
          </a:lstStyle>
          <a:p>
            <a:pPr>
              <a:defRPr/>
            </a:pPr>
            <a:endParaRPr lang="it-IT"/>
          </a:p>
        </p:txBody>
      </p:sp>
      <p:sp>
        <p:nvSpPr>
          <p:cNvPr id="2055" name="Rectangle 7"/>
          <p:cNvSpPr>
            <a:spLocks noGrp="1" noChangeArrowheads="1"/>
          </p:cNvSpPr>
          <p:nvPr>
            <p:ph type="sldNum"/>
          </p:nvPr>
        </p:nvSpPr>
        <p:spPr bwMode="auto">
          <a:xfrm>
            <a:off x="3849688" y="9429750"/>
            <a:ext cx="2943225" cy="495300"/>
          </a:xfrm>
          <a:prstGeom prst="rect">
            <a:avLst/>
          </a:prstGeom>
          <a:noFill/>
          <a:ln w="9525">
            <a:noFill/>
            <a:round/>
            <a:headEnd/>
            <a:tailEnd/>
          </a:ln>
          <a:effectLst/>
        </p:spPr>
        <p:txBody>
          <a:bodyPr vert="horz" wrap="square" lIns="92520" tIns="46080" rIns="92520" bIns="46080" numCol="1" anchor="b" anchorCtr="0" compatLnSpc="1">
            <a:prstTxWarp prst="textNoShape">
              <a:avLst/>
            </a:prstTxWarp>
          </a:bodyPr>
          <a:lstStyle>
            <a:lvl1pPr algn="r" eaLnBrk="0" hangingPunct="0">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100">
                <a:solidFill>
                  <a:srgbClr val="000000"/>
                </a:solidFill>
                <a:cs typeface="Segoe UI" pitchFamily="34" charset="0"/>
              </a:defRPr>
            </a:lvl1pPr>
          </a:lstStyle>
          <a:p>
            <a:pPr>
              <a:defRPr/>
            </a:pPr>
            <a:fld id="{C9E613E2-5D83-4EAB-B4A4-C995F33CBE85}" type="slidenum">
              <a:rPr lang="it-IT"/>
              <a:pPr>
                <a:defRPr/>
              </a:pPr>
              <a:t>‹N›</a:t>
            </a:fld>
            <a:endParaRPr lang="it-IT"/>
          </a:p>
        </p:txBody>
      </p:sp>
    </p:spTree>
    <p:extLst>
      <p:ext uri="{BB962C8B-B14F-4D97-AF65-F5344CB8AC3E}">
        <p14:creationId xmlns:p14="http://schemas.microsoft.com/office/powerpoint/2010/main" val="1178532072"/>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p:nvPr>
        </p:nvSpPr>
        <p:spPr>
          <a:noFill/>
        </p:spPr>
        <p:txBody>
          <a:bodyPr/>
          <a:lstStyle/>
          <a:p>
            <a:fld id="{E59D7415-22F8-4B0D-9BC0-CF4EBE10D4AE}" type="slidenum">
              <a:rPr lang="it-IT" smtClean="0"/>
              <a:pPr/>
              <a:t>5</a:t>
            </a:fld>
            <a:endParaRPr lang="it-IT" smtClean="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r>
              <a:rPr lang="it-IT" smtClean="0"/>
              <a:t>Arctic sea ice reaches its minimum each September. September Arctic sea ice is now declining at a rate of 12.8 percent per decade, relative to the 1981 to 2010 average. The graph above shows the average monthly Arctic sea ice extent each September since 1979, derived from satellite observations. The 2012 extent is the lowest in the satellite record.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p:nvPr>
        </p:nvSpPr>
        <p:spPr>
          <a:noFill/>
        </p:spPr>
        <p:txBody>
          <a:bodyPr/>
          <a:lstStyle/>
          <a:p>
            <a:fld id="{E787855F-11CF-494F-8687-4C4671EFFE93}" type="slidenum">
              <a:rPr lang="it-IT" smtClean="0"/>
              <a:pPr/>
              <a:t>31</a:t>
            </a:fld>
            <a:endParaRPr lang="it-IT" smtClean="0"/>
          </a:p>
        </p:txBody>
      </p:sp>
      <p:sp>
        <p:nvSpPr>
          <p:cNvPr id="370690" name="Slide Image Placeholder 1"/>
          <p:cNvSpPr>
            <a:spLocks noGrp="1" noRot="1" noChangeAspect="1" noTextEdit="1"/>
          </p:cNvSpPr>
          <p:nvPr>
            <p:ph type="sldImg"/>
          </p:nvPr>
        </p:nvSpPr>
        <p:spPr>
          <a:xfrm>
            <a:off x="434975" y="1293813"/>
            <a:ext cx="8648700" cy="6486525"/>
          </a:xfrm>
          <a:noFill/>
          <a:ln/>
        </p:spPr>
      </p:sp>
      <p:sp>
        <p:nvSpPr>
          <p:cNvPr id="370691" name="Notes Placeholder 2"/>
          <p:cNvSpPr>
            <a:spLocks noGrp="1"/>
          </p:cNvSpPr>
          <p:nvPr>
            <p:ph type="body" idx="1"/>
          </p:nvPr>
        </p:nvSpPr>
        <p:spPr>
          <a:xfrm>
            <a:off x="952500" y="8212138"/>
            <a:ext cx="7612063" cy="7777162"/>
          </a:xfrm>
          <a:noFill/>
          <a:ln/>
        </p:spPr>
        <p:txBody>
          <a:bodyPr lIns="91440" tIns="45720" rIns="91440" bIns="45720"/>
          <a:lstStyle/>
          <a:p>
            <a:pPr defTabSz="914400">
              <a:spcBef>
                <a:spcPct val="0"/>
              </a:spcBef>
            </a:pPr>
            <a:endParaRPr lang="en-GB" altLang="en-US" smtClean="0">
              <a:ea typeface="ＭＳ Ｐゴシック" pitchFamily="34" charset="-128"/>
            </a:endParaRPr>
          </a:p>
        </p:txBody>
      </p:sp>
      <p:sp>
        <p:nvSpPr>
          <p:cNvPr id="370692" name="Slide Number Placeholder 3"/>
          <p:cNvSpPr txBox="1">
            <a:spLocks noGrp="1"/>
          </p:cNvSpPr>
          <p:nvPr/>
        </p:nvSpPr>
        <p:spPr bwMode="auto">
          <a:xfrm>
            <a:off x="5391150" y="16421100"/>
            <a:ext cx="4124325" cy="862013"/>
          </a:xfrm>
          <a:prstGeom prst="rect">
            <a:avLst/>
          </a:prstGeom>
          <a:noFill/>
          <a:ln w="9525">
            <a:noFill/>
            <a:miter lim="800000"/>
            <a:headEnd/>
            <a:tailEnd/>
          </a:ln>
        </p:spPr>
        <p:txBody>
          <a:bodyPr anchor="b"/>
          <a:lstStyle/>
          <a:p>
            <a:pPr algn="r" defTabSz="457200"/>
            <a:fld id="{8BF38F42-2582-4806-8303-0493FFA2163F}" type="slidenum">
              <a:rPr lang="en-GB" altLang="en-US" sz="1200">
                <a:solidFill>
                  <a:schemeClr val="tx1"/>
                </a:solidFill>
                <a:latin typeface="Calibri" pitchFamily="34" charset="0"/>
                <a:ea typeface="ＭＳ Ｐゴシック" pitchFamily="34" charset="-128"/>
              </a:rPr>
              <a:pPr algn="r" defTabSz="457200"/>
              <a:t>31</a:t>
            </a:fld>
            <a:endParaRPr lang="en-GB" altLang="en-US" sz="1200">
              <a:solidFill>
                <a:schemeClr val="tx1"/>
              </a:solidFill>
              <a:latin typeface="Calibri" pitchFamily="34"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282" name="Rectangle 7"/>
          <p:cNvSpPr>
            <a:spLocks noGrp="1" noChangeArrowheads="1"/>
          </p:cNvSpPr>
          <p:nvPr>
            <p:ph type="sldNum" sz="quarter"/>
          </p:nvPr>
        </p:nvSpPr>
        <p:spPr>
          <a:noFill/>
        </p:spPr>
        <p:txBody>
          <a:bodyPr/>
          <a:lstStyle/>
          <a:p>
            <a:fld id="{23FF0CD2-89D6-4D85-94BE-82E2B7F33016}" type="slidenum">
              <a:rPr lang="it-IT" smtClean="0"/>
              <a:pPr/>
              <a:t>34</a:t>
            </a:fld>
            <a:endParaRPr lang="it-IT" smtClean="0"/>
          </a:p>
        </p:txBody>
      </p:sp>
      <p:sp>
        <p:nvSpPr>
          <p:cNvPr id="993283" name="Rectangle 2"/>
          <p:cNvSpPr>
            <a:spLocks noGrp="1" noRot="1" noChangeAspect="1" noChangeArrowheads="1" noTextEdit="1"/>
          </p:cNvSpPr>
          <p:nvPr>
            <p:ph type="sldImg"/>
          </p:nvPr>
        </p:nvSpPr>
        <p:spPr>
          <a:xfrm>
            <a:off x="923925" y="746125"/>
            <a:ext cx="4960938" cy="3721100"/>
          </a:xfrm>
          <a:ln/>
        </p:spPr>
      </p:sp>
      <p:sp>
        <p:nvSpPr>
          <p:cNvPr id="993284" name="Rectangle 3"/>
          <p:cNvSpPr>
            <a:spLocks noGrp="1" noChangeArrowheads="1"/>
          </p:cNvSpPr>
          <p:nvPr>
            <p:ph type="body" idx="1"/>
          </p:nvPr>
        </p:nvSpPr>
        <p:spPr>
          <a:xfrm>
            <a:off x="681038" y="4713288"/>
            <a:ext cx="5434012" cy="4467225"/>
          </a:xfrm>
          <a:noFill/>
          <a:ln/>
        </p:spPr>
        <p:txBody>
          <a:bodyPr wrap="none" anchor="ctr"/>
          <a:lstStyle/>
          <a:p>
            <a:endParaRPr lang="it-I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5330" name="Rectangle 7"/>
          <p:cNvSpPr>
            <a:spLocks noGrp="1" noChangeArrowheads="1"/>
          </p:cNvSpPr>
          <p:nvPr>
            <p:ph type="sldNum" sz="quarter"/>
          </p:nvPr>
        </p:nvSpPr>
        <p:spPr>
          <a:noFill/>
        </p:spPr>
        <p:txBody>
          <a:bodyPr/>
          <a:lstStyle/>
          <a:p>
            <a:fld id="{8BDA7CC2-7A19-4908-B56C-535384C5A33F}" type="slidenum">
              <a:rPr lang="it-IT" smtClean="0"/>
              <a:pPr/>
              <a:t>35</a:t>
            </a:fld>
            <a:endParaRPr lang="it-IT" smtClean="0"/>
          </a:p>
        </p:txBody>
      </p:sp>
      <p:sp>
        <p:nvSpPr>
          <p:cNvPr id="995331" name="Rectangle 2"/>
          <p:cNvSpPr>
            <a:spLocks noGrp="1" noRot="1" noChangeAspect="1" noChangeArrowheads="1" noTextEdit="1"/>
          </p:cNvSpPr>
          <p:nvPr>
            <p:ph type="sldImg"/>
          </p:nvPr>
        </p:nvSpPr>
        <p:spPr>
          <a:xfrm>
            <a:off x="923925" y="746125"/>
            <a:ext cx="4960938" cy="3721100"/>
          </a:xfrm>
          <a:ln/>
        </p:spPr>
      </p:sp>
      <p:sp>
        <p:nvSpPr>
          <p:cNvPr id="995332" name="Rectangle 3"/>
          <p:cNvSpPr>
            <a:spLocks noGrp="1" noChangeArrowheads="1"/>
          </p:cNvSpPr>
          <p:nvPr>
            <p:ph type="body" idx="1"/>
          </p:nvPr>
        </p:nvSpPr>
        <p:spPr>
          <a:xfrm>
            <a:off x="681038" y="4713288"/>
            <a:ext cx="5434012" cy="4467225"/>
          </a:xfrm>
          <a:noFill/>
          <a:ln/>
        </p:spPr>
        <p:txBody>
          <a:bodyPr wrap="none" anchor="ctr"/>
          <a:lstStyle/>
          <a:p>
            <a:endParaRPr lang="it-IT"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7378" name="Rectangle 7"/>
          <p:cNvSpPr>
            <a:spLocks noGrp="1" noChangeArrowheads="1"/>
          </p:cNvSpPr>
          <p:nvPr>
            <p:ph type="sldNum" sz="quarter"/>
          </p:nvPr>
        </p:nvSpPr>
        <p:spPr>
          <a:noFill/>
        </p:spPr>
        <p:txBody>
          <a:bodyPr/>
          <a:lstStyle/>
          <a:p>
            <a:fld id="{FDB0862E-4C03-4693-8412-1B8B2B34DFD8}" type="slidenum">
              <a:rPr lang="it-IT" smtClean="0"/>
              <a:pPr/>
              <a:t>36</a:t>
            </a:fld>
            <a:endParaRPr lang="it-IT" smtClean="0"/>
          </a:p>
        </p:txBody>
      </p:sp>
      <p:sp>
        <p:nvSpPr>
          <p:cNvPr id="997379" name="Rectangle 1"/>
          <p:cNvSpPr>
            <a:spLocks noGrp="1" noRot="1" noChangeAspect="1" noChangeArrowheads="1"/>
          </p:cNvSpPr>
          <p:nvPr>
            <p:ph type="sldImg"/>
          </p:nvPr>
        </p:nvSpPr>
        <p:spPr>
          <a:xfrm>
            <a:off x="923925" y="744538"/>
            <a:ext cx="4964113" cy="3722687"/>
          </a:xfrm>
          <a:ln/>
        </p:spPr>
      </p:sp>
      <p:sp>
        <p:nvSpPr>
          <p:cNvPr id="997380" name="Text Box 2"/>
          <p:cNvSpPr txBox="1">
            <a:spLocks noChangeArrowheads="1"/>
          </p:cNvSpPr>
          <p:nvPr/>
        </p:nvSpPr>
        <p:spPr bwMode="auto">
          <a:xfrm>
            <a:off x="679450" y="4714875"/>
            <a:ext cx="5437188" cy="4467225"/>
          </a:xfrm>
          <a:prstGeom prst="rect">
            <a:avLst/>
          </a:prstGeom>
          <a:noFill/>
          <a:ln w="9525">
            <a:noFill/>
            <a:round/>
            <a:headEnd/>
            <a:tailEnd/>
          </a:ln>
        </p:spPr>
        <p:txBody>
          <a:bodyPr wrap="none" anchor="ctr"/>
          <a:lstStyle/>
          <a:p>
            <a:pPr eaLnBrk="0" hangingPunct="0">
              <a:buClr>
                <a:srgbClr val="000000"/>
              </a:buClr>
              <a:buSzPct val="100000"/>
              <a:buFont typeface="Times New Roman" pitchFamily="18" charset="0"/>
              <a:buNone/>
            </a:pPr>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0450" name="Rectangle 7"/>
          <p:cNvSpPr>
            <a:spLocks noGrp="1" noChangeArrowheads="1"/>
          </p:cNvSpPr>
          <p:nvPr>
            <p:ph type="sldNum" sz="quarter"/>
          </p:nvPr>
        </p:nvSpPr>
        <p:spPr>
          <a:noFill/>
        </p:spPr>
        <p:txBody>
          <a:bodyPr/>
          <a:lstStyle/>
          <a:p>
            <a:fld id="{4250A319-0F53-4780-9818-5299BC61429E}" type="slidenum">
              <a:rPr lang="it-IT" smtClean="0"/>
              <a:pPr/>
              <a:t>38</a:t>
            </a:fld>
            <a:endParaRPr lang="it-IT" smtClean="0"/>
          </a:p>
        </p:txBody>
      </p:sp>
      <p:sp>
        <p:nvSpPr>
          <p:cNvPr id="1000451" name="Rectangle 1"/>
          <p:cNvSpPr>
            <a:spLocks noGrp="1" noRot="1" noChangeAspect="1" noChangeArrowheads="1"/>
          </p:cNvSpPr>
          <p:nvPr>
            <p:ph type="sldImg"/>
          </p:nvPr>
        </p:nvSpPr>
        <p:spPr>
          <a:xfrm>
            <a:off x="920750" y="744538"/>
            <a:ext cx="4964113" cy="3722687"/>
          </a:xfrm>
          <a:ln/>
        </p:spPr>
      </p:sp>
      <p:sp>
        <p:nvSpPr>
          <p:cNvPr id="1000452" name="Text Box 2"/>
          <p:cNvSpPr txBox="1">
            <a:spLocks noChangeArrowheads="1"/>
          </p:cNvSpPr>
          <p:nvPr/>
        </p:nvSpPr>
        <p:spPr bwMode="auto">
          <a:xfrm>
            <a:off x="679450" y="4714875"/>
            <a:ext cx="5437188" cy="4467225"/>
          </a:xfrm>
          <a:prstGeom prst="rect">
            <a:avLst/>
          </a:prstGeom>
          <a:noFill/>
          <a:ln w="9525">
            <a:noFill/>
            <a:round/>
            <a:headEnd/>
            <a:tailEnd/>
          </a:ln>
        </p:spPr>
        <p:txBody>
          <a:bodyPr wrap="none" anchor="ctr"/>
          <a:lstStyle/>
          <a:p>
            <a:pPr eaLnBrk="0" hangingPunct="0">
              <a:buClr>
                <a:srgbClr val="000000"/>
              </a:buClr>
              <a:buSzPct val="100000"/>
              <a:buFont typeface="Times New Roman" pitchFamily="18" charset="0"/>
              <a:buNone/>
            </a:pPr>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2498" name="Rectangle 7"/>
          <p:cNvSpPr>
            <a:spLocks noGrp="1" noChangeArrowheads="1"/>
          </p:cNvSpPr>
          <p:nvPr>
            <p:ph type="sldNum" sz="quarter"/>
          </p:nvPr>
        </p:nvSpPr>
        <p:spPr>
          <a:noFill/>
        </p:spPr>
        <p:txBody>
          <a:bodyPr/>
          <a:lstStyle/>
          <a:p>
            <a:fld id="{F336AF42-FF4C-4314-8A68-D84C52BCCE41}" type="slidenum">
              <a:rPr lang="it-IT" smtClean="0"/>
              <a:pPr/>
              <a:t>39</a:t>
            </a:fld>
            <a:endParaRPr lang="it-IT" smtClean="0"/>
          </a:p>
        </p:txBody>
      </p:sp>
      <p:sp>
        <p:nvSpPr>
          <p:cNvPr id="1002499" name="Text Box 2"/>
          <p:cNvSpPr txBox="1">
            <a:spLocks noChangeArrowheads="1"/>
          </p:cNvSpPr>
          <p:nvPr/>
        </p:nvSpPr>
        <p:spPr bwMode="auto">
          <a:xfrm>
            <a:off x="3849688" y="9429750"/>
            <a:ext cx="2944812" cy="495300"/>
          </a:xfrm>
          <a:prstGeom prst="rect">
            <a:avLst/>
          </a:prstGeom>
          <a:noFill/>
          <a:ln w="9525">
            <a:noFill/>
            <a:round/>
            <a:headEnd/>
            <a:tailEnd/>
          </a:ln>
        </p:spPr>
        <p:txBody>
          <a:bodyPr lIns="94680" tIns="47520" rIns="94680" bIns="47520" anchor="b"/>
          <a:lstStyle/>
          <a:p>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3F3385D9-FCF2-4C95-80EC-1FA1F4C072AF}" type="slidenum">
              <a:rPr lang="it-IT" sz="1200">
                <a:solidFill>
                  <a:srgbClr val="000000"/>
                </a:solidFill>
              </a:rPr>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39</a:t>
            </a:fld>
            <a:endParaRPr lang="it-IT" sz="1200">
              <a:solidFill>
                <a:srgbClr val="000000"/>
              </a:solidFill>
            </a:endParaRPr>
          </a:p>
        </p:txBody>
      </p:sp>
      <p:sp>
        <p:nvSpPr>
          <p:cNvPr id="1002500" name="Rectangle 3"/>
          <p:cNvSpPr>
            <a:spLocks noGrp="1" noRot="1" noChangeAspect="1" noChangeArrowheads="1" noTextEdit="1"/>
          </p:cNvSpPr>
          <p:nvPr>
            <p:ph type="sldImg"/>
          </p:nvPr>
        </p:nvSpPr>
        <p:spPr>
          <a:xfrm>
            <a:off x="923925" y="746125"/>
            <a:ext cx="4960938" cy="3721100"/>
          </a:xfrm>
          <a:ln/>
        </p:spPr>
      </p:sp>
      <p:sp>
        <p:nvSpPr>
          <p:cNvPr id="1002501" name="Text Box 4"/>
          <p:cNvSpPr txBox="1">
            <a:spLocks noChangeArrowheads="1"/>
          </p:cNvSpPr>
          <p:nvPr/>
        </p:nvSpPr>
        <p:spPr bwMode="auto">
          <a:xfrm>
            <a:off x="679450" y="4713288"/>
            <a:ext cx="5437188" cy="4467225"/>
          </a:xfrm>
          <a:prstGeom prst="rect">
            <a:avLst/>
          </a:prstGeom>
          <a:noFill/>
          <a:ln w="9525">
            <a:noFill/>
            <a:round/>
            <a:headEnd/>
            <a:tailEnd/>
          </a:ln>
        </p:spPr>
        <p:txBody>
          <a:bodyPr lIns="94680" tIns="47520" rIns="94680" bIns="47520"/>
          <a:lstStyle/>
          <a:p>
            <a:pP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200" b="1">
                <a:solidFill>
                  <a:srgbClr val="000000"/>
                </a:solidFill>
              </a:rPr>
              <a:t>The Convention </a:t>
            </a:r>
            <a:r>
              <a:rPr lang="it-IT" sz="1200">
                <a:solidFill>
                  <a:srgbClr val="000000"/>
                </a:solidFill>
              </a:rPr>
              <a:t>(art.2) is aimed at stabilizing atmospheric concentrations of greenhouse gases to avoid “dangerous anthropogenic interference” with the climate system.</a:t>
            </a:r>
            <a:r>
              <a:rPr lang="it-IT" sz="1200" b="1">
                <a:solidFill>
                  <a:srgbClr val="000000"/>
                </a:solidFill>
              </a:rPr>
              <a:t> </a:t>
            </a:r>
          </a:p>
          <a:p>
            <a:pP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200" b="1">
                <a:solidFill>
                  <a:srgbClr val="000000"/>
                </a:solidFill>
              </a:rPr>
              <a:t>This should be achieved within a time-frame sufficient to allow ecosystems to adapt naturally to climate change, (to ensure that food production is not threatened and to enable economic development to proceed in a sustainable manner.)</a:t>
            </a:r>
          </a:p>
          <a:p>
            <a:pP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1200">
              <a:solidFill>
                <a:srgbClr val="000000"/>
              </a:solidFill>
            </a:endParaRPr>
          </a:p>
          <a:p>
            <a:pP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200">
                <a:solidFill>
                  <a:srgbClr val="000000"/>
                </a:solidFill>
              </a:rPr>
              <a:t>Along with commitments on mitigation of greenhous gases (specifically addressed by the Kyoto Protocol), the Convention also supports countries’ efforts to adapt to the impacts of climate change, (with provisions of cooperation on adaptation through: </a:t>
            </a:r>
          </a:p>
          <a:p>
            <a:pPr>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200">
                <a:solidFill>
                  <a:srgbClr val="000000"/>
                </a:solidFill>
              </a:rPr>
              <a:t>Capacity building</a:t>
            </a:r>
          </a:p>
          <a:p>
            <a:pPr>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200">
                <a:solidFill>
                  <a:srgbClr val="000000"/>
                </a:solidFill>
              </a:rPr>
              <a:t>Technology transfer</a:t>
            </a:r>
          </a:p>
          <a:p>
            <a:pPr>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200">
                <a:solidFill>
                  <a:srgbClr val="000000"/>
                </a:solidFill>
              </a:rPr>
              <a:t>Funding to support adaptation assessments and projects)</a:t>
            </a:r>
          </a:p>
          <a:p>
            <a:pP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1200">
              <a:solidFill>
                <a:srgbClr val="000000"/>
              </a:solidFill>
            </a:endParaRPr>
          </a:p>
          <a:p>
            <a:pP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1200">
              <a:solidFill>
                <a:srgbClr val="000000"/>
              </a:solidFill>
            </a:endParaRPr>
          </a:p>
          <a:p>
            <a:pP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1200">
              <a:solidFill>
                <a:srgbClr val="000000"/>
              </a:solidFill>
            </a:endParaRPr>
          </a:p>
          <a:p>
            <a:pP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200">
                <a:solidFill>
                  <a:srgbClr val="000000"/>
                </a:solidFill>
              </a:rPr>
              <a:t>MITIGATION is addressed by:Tthe Kyoto Protocol, an international and legally binding agreement to reduce greenhouse gas emissions worldwide, entered into force on 16 February 2005</a:t>
            </a:r>
          </a:p>
          <a:p>
            <a:pP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1200">
              <a:solidFill>
                <a:srgbClr val="000000"/>
              </a:solidFill>
            </a:endParaRPr>
          </a:p>
        </p:txBody>
      </p:sp>
      <p:sp>
        <p:nvSpPr>
          <p:cNvPr id="1002502" name="Text Box 5"/>
          <p:cNvSpPr txBox="1">
            <a:spLocks noChangeArrowheads="1"/>
          </p:cNvSpPr>
          <p:nvPr/>
        </p:nvSpPr>
        <p:spPr bwMode="auto">
          <a:xfrm>
            <a:off x="3849688" y="9429750"/>
            <a:ext cx="2944812" cy="495300"/>
          </a:xfrm>
          <a:prstGeom prst="rect">
            <a:avLst/>
          </a:prstGeom>
          <a:noFill/>
          <a:ln w="9525">
            <a:noFill/>
            <a:round/>
            <a:headEnd/>
            <a:tailEnd/>
          </a:ln>
        </p:spPr>
        <p:txBody>
          <a:bodyPr lIns="94680" tIns="47520" rIns="94680" bIns="47520" anchor="b"/>
          <a:lstStyle/>
          <a:p>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FEBB4D71-6EFE-44D7-A2B2-273E0B6DD53E}" type="slidenum">
              <a:rPr lang="it-IT" sz="1200">
                <a:solidFill>
                  <a:srgbClr val="000000"/>
                </a:solidFill>
                <a:latin typeface="Calibri" pitchFamily="34" charset="0"/>
                <a:ea typeface="ＭＳ Ｐゴシック" pitchFamily="34" charset="-128"/>
              </a:rPr>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39</a:t>
            </a:fld>
            <a:endParaRPr lang="it-IT" sz="1200">
              <a:solidFill>
                <a:srgbClr val="000000"/>
              </a:solidFill>
              <a:latin typeface="Calibri" pitchFamily="34"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4546" name="Rectangle 7"/>
          <p:cNvSpPr>
            <a:spLocks noGrp="1" noChangeArrowheads="1"/>
          </p:cNvSpPr>
          <p:nvPr>
            <p:ph type="sldNum" sz="quarter"/>
          </p:nvPr>
        </p:nvSpPr>
        <p:spPr>
          <a:noFill/>
        </p:spPr>
        <p:txBody>
          <a:bodyPr/>
          <a:lstStyle/>
          <a:p>
            <a:fld id="{5FD47C37-1358-4936-A9C2-C2904F51AA43}" type="slidenum">
              <a:rPr lang="it-IT" smtClean="0"/>
              <a:pPr/>
              <a:t>40</a:t>
            </a:fld>
            <a:endParaRPr lang="it-IT" smtClean="0"/>
          </a:p>
        </p:txBody>
      </p:sp>
      <p:sp>
        <p:nvSpPr>
          <p:cNvPr id="1004547" name="Rectangle 2"/>
          <p:cNvSpPr>
            <a:spLocks noGrp="1" noRot="1" noChangeAspect="1" noChangeArrowheads="1" noTextEdit="1"/>
          </p:cNvSpPr>
          <p:nvPr>
            <p:ph type="sldImg"/>
          </p:nvPr>
        </p:nvSpPr>
        <p:spPr>
          <a:xfrm>
            <a:off x="922338" y="746125"/>
            <a:ext cx="4962525" cy="3721100"/>
          </a:xfrm>
          <a:ln/>
        </p:spPr>
      </p:sp>
      <p:sp>
        <p:nvSpPr>
          <p:cNvPr id="1004548" name="Rectangle 3"/>
          <p:cNvSpPr>
            <a:spLocks noGrp="1" noChangeArrowheads="1"/>
          </p:cNvSpPr>
          <p:nvPr>
            <p:ph type="body" idx="1"/>
          </p:nvPr>
        </p:nvSpPr>
        <p:spPr>
          <a:xfrm>
            <a:off x="681038" y="4713288"/>
            <a:ext cx="5434012" cy="4467225"/>
          </a:xfrm>
          <a:noFill/>
          <a:ln/>
        </p:spPr>
        <p:txBody>
          <a:bodyPr wrap="none" anchor="ctr"/>
          <a:lstStyle/>
          <a:p>
            <a:endParaRPr lang="it-IT"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6594" name="Rectangle 7"/>
          <p:cNvSpPr>
            <a:spLocks noGrp="1" noChangeArrowheads="1"/>
          </p:cNvSpPr>
          <p:nvPr>
            <p:ph type="sldNum" sz="quarter"/>
          </p:nvPr>
        </p:nvSpPr>
        <p:spPr>
          <a:noFill/>
        </p:spPr>
        <p:txBody>
          <a:bodyPr/>
          <a:lstStyle/>
          <a:p>
            <a:fld id="{BC6E1C75-777D-45F7-991D-11914FD202FF}" type="slidenum">
              <a:rPr lang="it-IT" smtClean="0"/>
              <a:pPr/>
              <a:t>41</a:t>
            </a:fld>
            <a:endParaRPr lang="it-IT" smtClean="0"/>
          </a:p>
        </p:txBody>
      </p:sp>
      <p:sp>
        <p:nvSpPr>
          <p:cNvPr id="1006595" name="Rectangle 2"/>
          <p:cNvSpPr>
            <a:spLocks noGrp="1" noRot="1" noChangeAspect="1" noChangeArrowheads="1" noTextEdit="1"/>
          </p:cNvSpPr>
          <p:nvPr>
            <p:ph type="sldImg"/>
          </p:nvPr>
        </p:nvSpPr>
        <p:spPr>
          <a:xfrm>
            <a:off x="922338" y="746125"/>
            <a:ext cx="4962525" cy="3721100"/>
          </a:xfrm>
          <a:ln/>
        </p:spPr>
      </p:sp>
      <p:sp>
        <p:nvSpPr>
          <p:cNvPr id="1006596" name="Rectangle 3"/>
          <p:cNvSpPr>
            <a:spLocks noGrp="1" noChangeArrowheads="1"/>
          </p:cNvSpPr>
          <p:nvPr>
            <p:ph type="body" idx="1"/>
          </p:nvPr>
        </p:nvSpPr>
        <p:spPr>
          <a:xfrm>
            <a:off x="681038" y="4713288"/>
            <a:ext cx="5434012" cy="4467225"/>
          </a:xfrm>
          <a:noFill/>
          <a:ln/>
        </p:spPr>
        <p:txBody>
          <a:bodyPr wrap="none" anchor="ctr"/>
          <a:lstStyle/>
          <a:p>
            <a:endParaRPr lang="it-IT"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8642" name="Rectangle 7"/>
          <p:cNvSpPr>
            <a:spLocks noGrp="1" noChangeArrowheads="1"/>
          </p:cNvSpPr>
          <p:nvPr>
            <p:ph type="sldNum" sz="quarter"/>
          </p:nvPr>
        </p:nvSpPr>
        <p:spPr>
          <a:noFill/>
        </p:spPr>
        <p:txBody>
          <a:bodyPr/>
          <a:lstStyle/>
          <a:p>
            <a:fld id="{440E1850-24E6-4A08-882C-28905D80D0A6}" type="slidenum">
              <a:rPr lang="it-IT" smtClean="0"/>
              <a:pPr/>
              <a:t>42</a:t>
            </a:fld>
            <a:endParaRPr lang="it-IT" smtClean="0"/>
          </a:p>
        </p:txBody>
      </p:sp>
      <p:sp>
        <p:nvSpPr>
          <p:cNvPr id="1008643" name="Rectangle 2"/>
          <p:cNvSpPr>
            <a:spLocks noGrp="1" noRot="1" noChangeAspect="1" noChangeArrowheads="1" noTextEdit="1"/>
          </p:cNvSpPr>
          <p:nvPr>
            <p:ph type="sldImg"/>
          </p:nvPr>
        </p:nvSpPr>
        <p:spPr>
          <a:xfrm>
            <a:off x="922338" y="746125"/>
            <a:ext cx="4960937" cy="3721100"/>
          </a:xfrm>
          <a:ln/>
        </p:spPr>
      </p:sp>
      <p:sp>
        <p:nvSpPr>
          <p:cNvPr id="1008644" name="Rectangle 3"/>
          <p:cNvSpPr>
            <a:spLocks noGrp="1" noChangeArrowheads="1"/>
          </p:cNvSpPr>
          <p:nvPr>
            <p:ph type="body" idx="1"/>
          </p:nvPr>
        </p:nvSpPr>
        <p:spPr>
          <a:xfrm>
            <a:off x="681038" y="4713288"/>
            <a:ext cx="5434012" cy="4467225"/>
          </a:xfrm>
          <a:noFill/>
          <a:ln/>
        </p:spPr>
        <p:txBody>
          <a:bodyPr wrap="none" anchor="ctr"/>
          <a:lstStyle/>
          <a:p>
            <a:endParaRPr lang="it-IT"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0690" name="Rectangle 7"/>
          <p:cNvSpPr>
            <a:spLocks noGrp="1" noChangeArrowheads="1"/>
          </p:cNvSpPr>
          <p:nvPr>
            <p:ph type="sldNum" sz="quarter"/>
          </p:nvPr>
        </p:nvSpPr>
        <p:spPr>
          <a:noFill/>
        </p:spPr>
        <p:txBody>
          <a:bodyPr/>
          <a:lstStyle/>
          <a:p>
            <a:fld id="{9980D503-79FC-4D83-A28A-B33134E37DDD}" type="slidenum">
              <a:rPr lang="it-IT" smtClean="0"/>
              <a:pPr/>
              <a:t>43</a:t>
            </a:fld>
            <a:endParaRPr lang="it-IT" smtClean="0"/>
          </a:p>
        </p:txBody>
      </p:sp>
      <p:sp>
        <p:nvSpPr>
          <p:cNvPr id="1010691" name="Rectangle 2"/>
          <p:cNvSpPr>
            <a:spLocks noGrp="1" noRot="1" noChangeAspect="1" noChangeArrowheads="1" noTextEdit="1"/>
          </p:cNvSpPr>
          <p:nvPr>
            <p:ph type="sldImg"/>
          </p:nvPr>
        </p:nvSpPr>
        <p:spPr>
          <a:xfrm>
            <a:off x="922338" y="746125"/>
            <a:ext cx="4960937" cy="3721100"/>
          </a:xfrm>
          <a:ln/>
        </p:spPr>
      </p:sp>
      <p:sp>
        <p:nvSpPr>
          <p:cNvPr id="1010692" name="Rectangle 3"/>
          <p:cNvSpPr>
            <a:spLocks noGrp="1" noChangeArrowheads="1"/>
          </p:cNvSpPr>
          <p:nvPr>
            <p:ph type="body" idx="1"/>
          </p:nvPr>
        </p:nvSpPr>
        <p:spPr>
          <a:xfrm>
            <a:off x="681038" y="4713288"/>
            <a:ext cx="5434012" cy="4467225"/>
          </a:xfrm>
          <a:noFill/>
          <a:ln/>
        </p:spPr>
        <p:txBody>
          <a:bodyPr wrap="none" anchor="ctr"/>
          <a:lstStyle/>
          <a:p>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7"/>
          <p:cNvSpPr>
            <a:spLocks noGrp="1" noChangeArrowheads="1"/>
          </p:cNvSpPr>
          <p:nvPr>
            <p:ph type="sldNum" sz="quarter"/>
          </p:nvPr>
        </p:nvSpPr>
        <p:spPr>
          <a:noFill/>
        </p:spPr>
        <p:txBody>
          <a:bodyPr/>
          <a:lstStyle/>
          <a:p>
            <a:fld id="{F763D59C-A981-475C-9313-4DB100BEACB6}" type="slidenum">
              <a:rPr lang="it-IT" smtClean="0"/>
              <a:pPr/>
              <a:t>13</a:t>
            </a:fld>
            <a:endParaRPr lang="it-IT" smtClean="0"/>
          </a:p>
        </p:txBody>
      </p:sp>
      <p:sp>
        <p:nvSpPr>
          <p:cNvPr id="28675" name="Text Box 2"/>
          <p:cNvSpPr txBox="1">
            <a:spLocks noChangeArrowheads="1"/>
          </p:cNvSpPr>
          <p:nvPr/>
        </p:nvSpPr>
        <p:spPr bwMode="auto">
          <a:xfrm>
            <a:off x="3849688" y="9429750"/>
            <a:ext cx="2944812" cy="495300"/>
          </a:xfrm>
          <a:prstGeom prst="rect">
            <a:avLst/>
          </a:prstGeom>
          <a:noFill/>
          <a:ln w="9525">
            <a:noFill/>
            <a:round/>
            <a:headEnd/>
            <a:tailEnd/>
          </a:ln>
        </p:spPr>
        <p:txBody>
          <a:bodyPr lIns="92160" tIns="46080" rIns="92160" bIns="46080" anchor="b"/>
          <a:lstStyle/>
          <a:p>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CEE5E766-5B6B-474B-94EA-7350460D915D}" type="slidenum">
              <a:rPr lang="it-IT" sz="1100">
                <a:solidFill>
                  <a:srgbClr val="000000"/>
                </a:solidFill>
              </a:rPr>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13</a:t>
            </a:fld>
            <a:endParaRPr lang="it-IT" sz="1100">
              <a:solidFill>
                <a:srgbClr val="000000"/>
              </a:solidFill>
            </a:endParaRPr>
          </a:p>
        </p:txBody>
      </p:sp>
      <p:sp>
        <p:nvSpPr>
          <p:cNvPr id="28676" name="Rectangle 3"/>
          <p:cNvSpPr>
            <a:spLocks noGrp="1" noRot="1" noChangeAspect="1" noChangeArrowheads="1" noTextEdit="1"/>
          </p:cNvSpPr>
          <p:nvPr>
            <p:ph type="sldImg"/>
          </p:nvPr>
        </p:nvSpPr>
        <p:spPr>
          <a:xfrm>
            <a:off x="919163" y="744538"/>
            <a:ext cx="4964112" cy="3722687"/>
          </a:xfrm>
          <a:ln/>
        </p:spPr>
      </p:sp>
      <p:sp>
        <p:nvSpPr>
          <p:cNvPr id="28677" name="Text Box 4"/>
          <p:cNvSpPr txBox="1">
            <a:spLocks noChangeArrowheads="1"/>
          </p:cNvSpPr>
          <p:nvPr/>
        </p:nvSpPr>
        <p:spPr bwMode="auto">
          <a:xfrm>
            <a:off x="679450" y="4775200"/>
            <a:ext cx="5437188" cy="3911600"/>
          </a:xfrm>
          <a:prstGeom prst="rect">
            <a:avLst/>
          </a:prstGeom>
          <a:noFill/>
          <a:ln w="9525">
            <a:noFill/>
            <a:round/>
            <a:headEnd/>
            <a:tailEnd/>
          </a:ln>
        </p:spPr>
        <p:txBody>
          <a:bodyPr wrap="none" anchor="ctr"/>
          <a:lstStyle/>
          <a:p>
            <a:pPr eaLnBrk="0" hangingPunct="0">
              <a:buClr>
                <a:srgbClr val="000000"/>
              </a:buClr>
              <a:buSzPct val="100000"/>
              <a:buFont typeface="Times New Roman" pitchFamily="18" charset="0"/>
              <a:buNone/>
            </a:pPr>
            <a:endParaRPr lang="it-IT"/>
          </a:p>
        </p:txBody>
      </p:sp>
      <p:sp>
        <p:nvSpPr>
          <p:cNvPr id="28678" name="Text Box 5"/>
          <p:cNvSpPr txBox="1">
            <a:spLocks noChangeArrowheads="1"/>
          </p:cNvSpPr>
          <p:nvPr/>
        </p:nvSpPr>
        <p:spPr bwMode="auto">
          <a:xfrm>
            <a:off x="3849688" y="9428163"/>
            <a:ext cx="2944812" cy="498475"/>
          </a:xfrm>
          <a:prstGeom prst="rect">
            <a:avLst/>
          </a:prstGeom>
          <a:noFill/>
          <a:ln w="9525">
            <a:noFill/>
            <a:round/>
            <a:headEnd/>
            <a:tailEnd/>
          </a:ln>
        </p:spPr>
        <p:txBody>
          <a:bodyPr lIns="87480" tIns="43920" rIns="87480" bIns="43920" anchor="b"/>
          <a:lstStyle/>
          <a:p>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175A0C00-F679-4B37-BC93-6340BE3ABA09}" type="slidenum">
              <a:rPr lang="it-IT" sz="1100">
                <a:solidFill>
                  <a:srgbClr val="000000"/>
                </a:solidFill>
              </a:rPr>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13</a:t>
            </a:fld>
            <a:endParaRPr lang="it-IT" sz="110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1650" name="Rectangle 7"/>
          <p:cNvSpPr txBox="1">
            <a:spLocks noGrp="1" noChangeArrowheads="1"/>
          </p:cNvSpPr>
          <p:nvPr/>
        </p:nvSpPr>
        <p:spPr bwMode="auto">
          <a:xfrm>
            <a:off x="3849688" y="9429750"/>
            <a:ext cx="2943225" cy="495300"/>
          </a:xfrm>
          <a:prstGeom prst="rect">
            <a:avLst/>
          </a:prstGeom>
          <a:noFill/>
          <a:ln w="9525">
            <a:noFill/>
            <a:round/>
            <a:headEnd/>
            <a:tailEnd/>
          </a:ln>
        </p:spPr>
        <p:txBody>
          <a:bodyPr lIns="92520" tIns="46080" rIns="92520" bIns="46080" anchor="b"/>
          <a:lstStyle/>
          <a:p>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34F2E357-9EC3-4904-8223-B32DF24EF5CE}" type="slidenum">
              <a:rPr lang="it-IT" sz="1100">
                <a:solidFill>
                  <a:srgbClr val="000000"/>
                </a:solidFill>
                <a:cs typeface="Segoe UI" pitchFamily="34" charset="0"/>
              </a:rPr>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48</a:t>
            </a:fld>
            <a:endParaRPr lang="it-IT" sz="1100">
              <a:solidFill>
                <a:srgbClr val="000000"/>
              </a:solidFill>
              <a:cs typeface="Segoe UI" pitchFamily="34" charset="0"/>
            </a:endParaRPr>
          </a:p>
        </p:txBody>
      </p:sp>
      <p:sp>
        <p:nvSpPr>
          <p:cNvPr id="1051651" name="Rectangle 2"/>
          <p:cNvSpPr>
            <a:spLocks noGrp="1" noRot="1" noChangeAspect="1" noChangeArrowheads="1" noTextEdit="1"/>
          </p:cNvSpPr>
          <p:nvPr>
            <p:ph type="sldImg"/>
          </p:nvPr>
        </p:nvSpPr>
        <p:spPr>
          <a:xfrm>
            <a:off x="922338" y="746125"/>
            <a:ext cx="4960937" cy="3721100"/>
          </a:xfrm>
          <a:ln/>
        </p:spPr>
      </p:sp>
      <p:sp>
        <p:nvSpPr>
          <p:cNvPr id="1051652" name="Rectangle 3"/>
          <p:cNvSpPr>
            <a:spLocks noGrp="1" noChangeArrowheads="1"/>
          </p:cNvSpPr>
          <p:nvPr>
            <p:ph type="body" idx="1"/>
          </p:nvPr>
        </p:nvSpPr>
        <p:spPr>
          <a:xfrm>
            <a:off x="681038" y="4713288"/>
            <a:ext cx="5434012" cy="4467225"/>
          </a:xfrm>
          <a:noFill/>
          <a:ln/>
        </p:spPr>
        <p:txBody>
          <a:bodyPr wrap="none" anchor="ctr"/>
          <a:lstStyle/>
          <a:p>
            <a:endParaRPr lang="it-IT"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3698" name="Rectangle 7"/>
          <p:cNvSpPr txBox="1">
            <a:spLocks noGrp="1" noChangeArrowheads="1"/>
          </p:cNvSpPr>
          <p:nvPr/>
        </p:nvSpPr>
        <p:spPr bwMode="auto">
          <a:xfrm>
            <a:off x="3849688" y="9429750"/>
            <a:ext cx="2943225" cy="495300"/>
          </a:xfrm>
          <a:prstGeom prst="rect">
            <a:avLst/>
          </a:prstGeom>
          <a:noFill/>
          <a:ln w="9525">
            <a:noFill/>
            <a:round/>
            <a:headEnd/>
            <a:tailEnd/>
          </a:ln>
        </p:spPr>
        <p:txBody>
          <a:bodyPr lIns="92520" tIns="46080" rIns="92520" bIns="46080" anchor="b"/>
          <a:lstStyle/>
          <a:p>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EBA01771-00A2-4B70-954C-F4B83A56DC3F}" type="slidenum">
              <a:rPr lang="it-IT" sz="1100">
                <a:solidFill>
                  <a:srgbClr val="000000"/>
                </a:solidFill>
                <a:cs typeface="Segoe UI" pitchFamily="34" charset="0"/>
              </a:rPr>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49</a:t>
            </a:fld>
            <a:endParaRPr lang="it-IT" sz="1100">
              <a:solidFill>
                <a:srgbClr val="000000"/>
              </a:solidFill>
              <a:cs typeface="Segoe UI" pitchFamily="34" charset="0"/>
            </a:endParaRPr>
          </a:p>
        </p:txBody>
      </p:sp>
      <p:sp>
        <p:nvSpPr>
          <p:cNvPr id="1053699" name="Rectangle 2"/>
          <p:cNvSpPr>
            <a:spLocks noGrp="1" noRot="1" noChangeAspect="1" noChangeArrowheads="1" noTextEdit="1"/>
          </p:cNvSpPr>
          <p:nvPr>
            <p:ph type="sldImg"/>
          </p:nvPr>
        </p:nvSpPr>
        <p:spPr>
          <a:xfrm>
            <a:off x="922338" y="746125"/>
            <a:ext cx="4960937" cy="3721100"/>
          </a:xfrm>
          <a:ln/>
        </p:spPr>
      </p:sp>
      <p:sp>
        <p:nvSpPr>
          <p:cNvPr id="1053700" name="Rectangle 3"/>
          <p:cNvSpPr>
            <a:spLocks noGrp="1" noChangeArrowheads="1"/>
          </p:cNvSpPr>
          <p:nvPr>
            <p:ph type="body" idx="1"/>
          </p:nvPr>
        </p:nvSpPr>
        <p:spPr>
          <a:xfrm>
            <a:off x="681038" y="4713288"/>
            <a:ext cx="5434012" cy="4467225"/>
          </a:xfrm>
          <a:noFill/>
          <a:ln/>
        </p:spPr>
        <p:txBody>
          <a:bodyPr wrap="none" anchor="ctr"/>
          <a:lstStyle/>
          <a:p>
            <a:endParaRPr lang="it-IT"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5746" name="Rectangle 7"/>
          <p:cNvSpPr txBox="1">
            <a:spLocks noGrp="1" noChangeArrowheads="1"/>
          </p:cNvSpPr>
          <p:nvPr/>
        </p:nvSpPr>
        <p:spPr bwMode="auto">
          <a:xfrm>
            <a:off x="3849688" y="9429750"/>
            <a:ext cx="2943225" cy="495300"/>
          </a:xfrm>
          <a:prstGeom prst="rect">
            <a:avLst/>
          </a:prstGeom>
          <a:noFill/>
          <a:ln w="9525">
            <a:noFill/>
            <a:round/>
            <a:headEnd/>
            <a:tailEnd/>
          </a:ln>
        </p:spPr>
        <p:txBody>
          <a:bodyPr lIns="92520" tIns="46080" rIns="92520" bIns="46080" anchor="b"/>
          <a:lstStyle/>
          <a:p>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EFE188EA-F6B5-45B4-9C9C-B453CD640516}" type="slidenum">
              <a:rPr lang="it-IT" sz="1100">
                <a:solidFill>
                  <a:srgbClr val="000000"/>
                </a:solidFill>
                <a:cs typeface="Segoe UI" pitchFamily="34" charset="0"/>
              </a:rPr>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50</a:t>
            </a:fld>
            <a:endParaRPr lang="it-IT" sz="1100">
              <a:solidFill>
                <a:srgbClr val="000000"/>
              </a:solidFill>
              <a:cs typeface="Segoe UI" pitchFamily="34" charset="0"/>
            </a:endParaRPr>
          </a:p>
        </p:txBody>
      </p:sp>
      <p:sp>
        <p:nvSpPr>
          <p:cNvPr id="1055747" name="Rectangle 2"/>
          <p:cNvSpPr>
            <a:spLocks noGrp="1" noRot="1" noChangeAspect="1" noChangeArrowheads="1" noTextEdit="1"/>
          </p:cNvSpPr>
          <p:nvPr>
            <p:ph type="sldImg"/>
          </p:nvPr>
        </p:nvSpPr>
        <p:spPr>
          <a:xfrm>
            <a:off x="922338" y="746125"/>
            <a:ext cx="4960937" cy="3721100"/>
          </a:xfrm>
          <a:ln/>
        </p:spPr>
      </p:sp>
      <p:sp>
        <p:nvSpPr>
          <p:cNvPr id="1055748" name="Rectangle 3"/>
          <p:cNvSpPr>
            <a:spLocks noGrp="1" noChangeArrowheads="1"/>
          </p:cNvSpPr>
          <p:nvPr>
            <p:ph type="body" idx="1"/>
          </p:nvPr>
        </p:nvSpPr>
        <p:spPr>
          <a:xfrm>
            <a:off x="681038" y="4713288"/>
            <a:ext cx="5434012" cy="4467225"/>
          </a:xfrm>
          <a:noFill/>
          <a:ln/>
        </p:spPr>
        <p:txBody>
          <a:bodyPr wrap="none" anchor="ctr"/>
          <a:lstStyle/>
          <a:p>
            <a:endParaRPr lang="it-IT"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7794" name="Rectangle 7"/>
          <p:cNvSpPr txBox="1">
            <a:spLocks noGrp="1" noChangeArrowheads="1"/>
          </p:cNvSpPr>
          <p:nvPr/>
        </p:nvSpPr>
        <p:spPr bwMode="auto">
          <a:xfrm>
            <a:off x="3849688" y="9429750"/>
            <a:ext cx="2943225" cy="495300"/>
          </a:xfrm>
          <a:prstGeom prst="rect">
            <a:avLst/>
          </a:prstGeom>
          <a:noFill/>
          <a:ln w="9525">
            <a:noFill/>
            <a:round/>
            <a:headEnd/>
            <a:tailEnd/>
          </a:ln>
        </p:spPr>
        <p:txBody>
          <a:bodyPr lIns="92520" tIns="46080" rIns="92520" bIns="46080" anchor="b"/>
          <a:lstStyle/>
          <a:p>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B956CEED-364A-4376-A76B-6CDD1EAC1BF6}" type="slidenum">
              <a:rPr lang="it-IT" sz="1100">
                <a:solidFill>
                  <a:srgbClr val="000000"/>
                </a:solidFill>
                <a:cs typeface="Segoe UI" pitchFamily="34" charset="0"/>
              </a:rPr>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51</a:t>
            </a:fld>
            <a:endParaRPr lang="it-IT" sz="1100">
              <a:solidFill>
                <a:srgbClr val="000000"/>
              </a:solidFill>
              <a:cs typeface="Segoe UI" pitchFamily="34" charset="0"/>
            </a:endParaRPr>
          </a:p>
        </p:txBody>
      </p:sp>
      <p:sp>
        <p:nvSpPr>
          <p:cNvPr id="1057795" name="Rectangle 2"/>
          <p:cNvSpPr>
            <a:spLocks noGrp="1" noRot="1" noChangeAspect="1" noChangeArrowheads="1" noTextEdit="1"/>
          </p:cNvSpPr>
          <p:nvPr>
            <p:ph type="sldImg"/>
          </p:nvPr>
        </p:nvSpPr>
        <p:spPr>
          <a:xfrm>
            <a:off x="923925" y="746125"/>
            <a:ext cx="4960938" cy="3721100"/>
          </a:xfrm>
          <a:ln/>
        </p:spPr>
      </p:sp>
      <p:sp>
        <p:nvSpPr>
          <p:cNvPr id="1057796" name="Rectangle 3"/>
          <p:cNvSpPr>
            <a:spLocks noGrp="1" noChangeArrowheads="1"/>
          </p:cNvSpPr>
          <p:nvPr>
            <p:ph type="body" idx="1"/>
          </p:nvPr>
        </p:nvSpPr>
        <p:spPr>
          <a:xfrm>
            <a:off x="681038" y="4713288"/>
            <a:ext cx="5434012" cy="4467225"/>
          </a:xfrm>
          <a:noFill/>
          <a:ln/>
        </p:spPr>
        <p:txBody>
          <a:bodyPr wrap="none" anchor="ctr"/>
          <a:lstStyle/>
          <a:p>
            <a:endParaRPr lang="it-IT"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6834" name="Rectangle 7"/>
          <p:cNvSpPr>
            <a:spLocks noGrp="1" noChangeArrowheads="1"/>
          </p:cNvSpPr>
          <p:nvPr>
            <p:ph type="sldNum" sz="quarter"/>
          </p:nvPr>
        </p:nvSpPr>
        <p:spPr>
          <a:noFill/>
        </p:spPr>
        <p:txBody>
          <a:bodyPr/>
          <a:lstStyle/>
          <a:p>
            <a:fld id="{D003C0B1-3F5C-4C2B-8904-0767C8CB6C14}" type="slidenum">
              <a:rPr lang="it-IT" smtClean="0"/>
              <a:pPr/>
              <a:t>52</a:t>
            </a:fld>
            <a:endParaRPr lang="it-IT" smtClean="0"/>
          </a:p>
        </p:txBody>
      </p:sp>
      <p:sp>
        <p:nvSpPr>
          <p:cNvPr id="1016835" name="Rectangle 2"/>
          <p:cNvSpPr>
            <a:spLocks noGrp="1" noRot="1" noChangeAspect="1" noChangeArrowheads="1" noTextEdit="1"/>
          </p:cNvSpPr>
          <p:nvPr>
            <p:ph type="sldImg"/>
          </p:nvPr>
        </p:nvSpPr>
        <p:spPr>
          <a:xfrm>
            <a:off x="922338" y="746125"/>
            <a:ext cx="4960937" cy="3721100"/>
          </a:xfrm>
          <a:ln/>
        </p:spPr>
      </p:sp>
      <p:sp>
        <p:nvSpPr>
          <p:cNvPr id="1016836" name="Rectangle 3"/>
          <p:cNvSpPr>
            <a:spLocks noGrp="1" noChangeArrowheads="1"/>
          </p:cNvSpPr>
          <p:nvPr>
            <p:ph type="body" idx="1"/>
          </p:nvPr>
        </p:nvSpPr>
        <p:spPr>
          <a:xfrm>
            <a:off x="681038" y="4713288"/>
            <a:ext cx="5434012" cy="4467225"/>
          </a:xfrm>
          <a:noFill/>
          <a:ln/>
        </p:spPr>
        <p:txBody>
          <a:bodyPr wrap="none" anchor="ctr"/>
          <a:lstStyle/>
          <a:p>
            <a:endParaRPr 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9362" name="Rectangle 2"/>
          <p:cNvSpPr>
            <a:spLocks noGrp="1" noRot="1" noChangeAspect="1" noChangeArrowheads="1" noTextEdit="1"/>
          </p:cNvSpPr>
          <p:nvPr>
            <p:ph type="sldImg"/>
          </p:nvPr>
        </p:nvSpPr>
        <p:spPr>
          <a:xfrm>
            <a:off x="922338" y="746125"/>
            <a:ext cx="4960937" cy="3721100"/>
          </a:xfrm>
          <a:ln/>
        </p:spPr>
      </p:sp>
      <p:sp>
        <p:nvSpPr>
          <p:cNvPr id="1039363" name="Rectangle 3"/>
          <p:cNvSpPr>
            <a:spLocks noGrp="1" noChangeArrowheads="1"/>
          </p:cNvSpPr>
          <p:nvPr>
            <p:ph type="body" idx="1"/>
          </p:nvPr>
        </p:nvSpPr>
        <p:spPr>
          <a:xfrm>
            <a:off x="681038" y="4713288"/>
            <a:ext cx="5434012" cy="4467225"/>
          </a:xfrm>
          <a:noFill/>
          <a:ln/>
        </p:spPr>
        <p:txBody>
          <a:bodyPr wrap="none" anchor="ctr"/>
          <a:lstStyle/>
          <a:p>
            <a:endParaRPr 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434" name="Rectangle 2"/>
          <p:cNvSpPr>
            <a:spLocks noGrp="1" noRot="1" noChangeAspect="1" noChangeArrowheads="1" noTextEdit="1"/>
          </p:cNvSpPr>
          <p:nvPr>
            <p:ph type="sldImg"/>
          </p:nvPr>
        </p:nvSpPr>
        <p:spPr>
          <a:xfrm>
            <a:off x="920750" y="744538"/>
            <a:ext cx="4964113" cy="3722687"/>
          </a:xfrm>
          <a:ln/>
        </p:spPr>
      </p:sp>
      <p:sp>
        <p:nvSpPr>
          <p:cNvPr id="1042435" name="Rectangle 3"/>
          <p:cNvSpPr>
            <a:spLocks noGrp="1" noChangeArrowheads="1"/>
          </p:cNvSpPr>
          <p:nvPr>
            <p:ph type="body" idx="1"/>
          </p:nvPr>
        </p:nvSpPr>
        <p:spPr>
          <a:xfrm>
            <a:off x="679450" y="4713288"/>
            <a:ext cx="5438775" cy="4468812"/>
          </a:xfrm>
          <a:noFill/>
          <a:ln/>
        </p:spPr>
        <p:txBody>
          <a:bodyPr/>
          <a:lstStyle/>
          <a:p>
            <a:endParaRPr 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6530" name="Rectangle 2"/>
          <p:cNvSpPr>
            <a:spLocks noGrp="1" noRot="1" noChangeAspect="1" noChangeArrowheads="1" noTextEdit="1"/>
          </p:cNvSpPr>
          <p:nvPr>
            <p:ph type="sldImg"/>
          </p:nvPr>
        </p:nvSpPr>
        <p:spPr>
          <a:xfrm>
            <a:off x="922338" y="746125"/>
            <a:ext cx="4960937" cy="3721100"/>
          </a:xfrm>
          <a:ln/>
        </p:spPr>
      </p:sp>
      <p:sp>
        <p:nvSpPr>
          <p:cNvPr id="1046531" name="Rectangle 3"/>
          <p:cNvSpPr>
            <a:spLocks noGrp="1" noChangeArrowheads="1"/>
          </p:cNvSpPr>
          <p:nvPr>
            <p:ph type="body" idx="1"/>
          </p:nvPr>
        </p:nvSpPr>
        <p:spPr>
          <a:xfrm>
            <a:off x="681038" y="4713288"/>
            <a:ext cx="5434012" cy="4467225"/>
          </a:xfrm>
          <a:noFill/>
          <a:ln/>
        </p:spPr>
        <p:txBody>
          <a:bodyPr wrap="none" anchor="ctr"/>
          <a:lstStyle/>
          <a:p>
            <a:endParaRPr 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02" name="Rectangle 7"/>
          <p:cNvSpPr>
            <a:spLocks noGrp="1" noChangeArrowheads="1"/>
          </p:cNvSpPr>
          <p:nvPr>
            <p:ph type="sldNum" sz="quarter"/>
          </p:nvPr>
        </p:nvSpPr>
        <p:spPr>
          <a:noFill/>
        </p:spPr>
        <p:txBody>
          <a:bodyPr/>
          <a:lstStyle/>
          <a:p>
            <a:fld id="{11C8A1F1-3CB4-45B4-8A87-254F6C1D46CE}" type="slidenum">
              <a:rPr lang="it-IT" smtClean="0"/>
              <a:pPr/>
              <a:t>23</a:t>
            </a:fld>
            <a:endParaRPr lang="it-IT" smtClean="0"/>
          </a:p>
        </p:txBody>
      </p:sp>
      <p:sp>
        <p:nvSpPr>
          <p:cNvPr id="358403" name="Rectangle 2"/>
          <p:cNvSpPr>
            <a:spLocks noGrp="1" noRot="1" noChangeAspect="1" noChangeArrowheads="1" noTextEdit="1"/>
          </p:cNvSpPr>
          <p:nvPr>
            <p:ph type="sldImg"/>
          </p:nvPr>
        </p:nvSpPr>
        <p:spPr>
          <a:xfrm>
            <a:off x="922338" y="746125"/>
            <a:ext cx="4960937" cy="3721100"/>
          </a:xfrm>
          <a:ln/>
        </p:spPr>
      </p:sp>
      <p:sp>
        <p:nvSpPr>
          <p:cNvPr id="358404" name="Rectangle 3"/>
          <p:cNvSpPr>
            <a:spLocks noGrp="1" noChangeArrowheads="1"/>
          </p:cNvSpPr>
          <p:nvPr>
            <p:ph type="body" idx="1"/>
          </p:nvPr>
        </p:nvSpPr>
        <p:spPr>
          <a:xfrm>
            <a:off x="681038" y="4713288"/>
            <a:ext cx="5434012" cy="4467225"/>
          </a:xfrm>
          <a:noFill/>
          <a:ln/>
        </p:spPr>
        <p:txBody>
          <a:bodyPr wrap="none" anchor="ctr"/>
          <a:lstStyle/>
          <a:p>
            <a:endParaRPr 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p:nvPr>
        </p:nvSpPr>
        <p:spPr>
          <a:noFill/>
        </p:spPr>
        <p:txBody>
          <a:bodyPr/>
          <a:lstStyle/>
          <a:p>
            <a:fld id="{AFD6E83B-0C74-4BB7-9247-19F058F3FE5A}" type="slidenum">
              <a:rPr lang="it-IT" smtClean="0"/>
              <a:pPr/>
              <a:t>25</a:t>
            </a:fld>
            <a:endParaRPr lang="it-IT" smtClean="0"/>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a:noFill/>
          <a:ln/>
        </p:spPr>
        <p:txBody>
          <a:bodyPr/>
          <a:lstStyle/>
          <a:p>
            <a:r>
              <a:rPr lang="it-IT" b="1" smtClean="0">
                <a:solidFill>
                  <a:schemeClr val="tx1"/>
                </a:solidFill>
              </a:rPr>
              <a:t>The carbon dioxide data (red curve), measured as the mole fraction in dry air, on Mauna Loa constitute the longest record of direct measurements of CO2 in the atmosphere. They were started by C. David Keeling of the Scripps Institution of Oceanography in March of 1958 at a facility of the National Oceanic and Atmospheric Administration </a:t>
            </a:r>
            <a:r>
              <a:rPr lang="it-IT" b="1" i="1" smtClean="0">
                <a:solidFill>
                  <a:schemeClr val="tx1"/>
                </a:solidFill>
              </a:rPr>
              <a:t>[Keeling, 1976]</a:t>
            </a:r>
            <a:r>
              <a:rPr lang="it-IT" b="1" smtClean="0">
                <a:solidFill>
                  <a:schemeClr val="tx1"/>
                </a:solidFill>
              </a:rPr>
              <a:t>. NOAA started its own CO2 measurements in May of 1974, and they have run in parallel with those made by Scripps since then </a:t>
            </a:r>
            <a:r>
              <a:rPr lang="it-IT" b="1" i="1" smtClean="0">
                <a:solidFill>
                  <a:schemeClr val="tx1"/>
                </a:solidFill>
              </a:rPr>
              <a:t>[Thoning, 1989]</a:t>
            </a:r>
            <a:r>
              <a:rPr lang="it-IT" b="1" smtClean="0">
                <a:solidFill>
                  <a:schemeClr val="tx1"/>
                </a:solidFill>
              </a:rPr>
              <a:t>. The black curve represents the seasonally corrected data.</a:t>
            </a:r>
          </a:p>
          <a:p>
            <a:r>
              <a:rPr lang="it-IT" b="1" smtClean="0">
                <a:solidFill>
                  <a:schemeClr val="tx1"/>
                </a:solidFill>
              </a:rPr>
              <a:t>Data are reported as a dry mole fraction defined as the number of molecules of carbon dioxide divided by the number of molecules of dry air multiplied by one million (ppm).</a:t>
            </a:r>
          </a:p>
          <a:p>
            <a:endParaRPr 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3522" name="Rectangle 7"/>
          <p:cNvSpPr>
            <a:spLocks noGrp="1" noChangeArrowheads="1"/>
          </p:cNvSpPr>
          <p:nvPr>
            <p:ph type="sldNum" sz="quarter"/>
          </p:nvPr>
        </p:nvSpPr>
        <p:spPr>
          <a:noFill/>
        </p:spPr>
        <p:txBody>
          <a:bodyPr/>
          <a:lstStyle/>
          <a:p>
            <a:fld id="{BF3EFF7B-57C9-432C-987B-0091575E81EF}" type="slidenum">
              <a:rPr lang="it-IT" smtClean="0"/>
              <a:pPr/>
              <a:t>26</a:t>
            </a:fld>
            <a:endParaRPr lang="it-IT" smtClean="0"/>
          </a:p>
        </p:txBody>
      </p:sp>
      <p:sp>
        <p:nvSpPr>
          <p:cNvPr id="363523" name="Rectangle 1"/>
          <p:cNvSpPr>
            <a:spLocks noGrp="1" noRot="1" noChangeAspect="1" noChangeArrowheads="1"/>
          </p:cNvSpPr>
          <p:nvPr>
            <p:ph type="sldImg"/>
          </p:nvPr>
        </p:nvSpPr>
        <p:spPr>
          <a:xfrm>
            <a:off x="925513" y="746125"/>
            <a:ext cx="4960937" cy="3721100"/>
          </a:xfrm>
          <a:ln/>
        </p:spPr>
      </p:sp>
      <p:sp>
        <p:nvSpPr>
          <p:cNvPr id="363524" name="Text Box 2"/>
          <p:cNvSpPr txBox="1">
            <a:spLocks noChangeArrowheads="1"/>
          </p:cNvSpPr>
          <p:nvPr/>
        </p:nvSpPr>
        <p:spPr bwMode="auto">
          <a:xfrm>
            <a:off x="679450" y="4714875"/>
            <a:ext cx="5437188" cy="4465638"/>
          </a:xfrm>
          <a:prstGeom prst="rect">
            <a:avLst/>
          </a:prstGeom>
          <a:noFill/>
          <a:ln w="9525">
            <a:noFill/>
            <a:round/>
            <a:headEnd/>
            <a:tailEnd/>
          </a:ln>
        </p:spPr>
        <p:txBody>
          <a:bodyPr wrap="none" anchor="ctr"/>
          <a:lstStyle/>
          <a:p>
            <a:pPr eaLnBrk="0" hangingPunct="0">
              <a:buClr>
                <a:srgbClr val="000000"/>
              </a:buClr>
              <a:buSzPct val="100000"/>
              <a:buFont typeface="Times New Roman" pitchFamily="18" charset="0"/>
              <a:buNone/>
            </a:pPr>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5570" name="Rectangle 7"/>
          <p:cNvSpPr>
            <a:spLocks noGrp="1" noChangeArrowheads="1"/>
          </p:cNvSpPr>
          <p:nvPr>
            <p:ph type="sldNum" sz="quarter"/>
          </p:nvPr>
        </p:nvSpPr>
        <p:spPr>
          <a:noFill/>
        </p:spPr>
        <p:txBody>
          <a:bodyPr/>
          <a:lstStyle/>
          <a:p>
            <a:fld id="{EC82692E-C4DE-40EE-B314-4571C5E3286B}" type="slidenum">
              <a:rPr lang="it-IT" smtClean="0"/>
              <a:pPr/>
              <a:t>27</a:t>
            </a:fld>
            <a:endParaRPr lang="it-IT" smtClean="0"/>
          </a:p>
        </p:txBody>
      </p:sp>
      <p:sp>
        <p:nvSpPr>
          <p:cNvPr id="365571" name="Rectangle 2"/>
          <p:cNvSpPr>
            <a:spLocks noGrp="1" noRot="1" noChangeAspect="1" noChangeArrowheads="1" noTextEdit="1"/>
          </p:cNvSpPr>
          <p:nvPr>
            <p:ph type="sldImg"/>
          </p:nvPr>
        </p:nvSpPr>
        <p:spPr>
          <a:xfrm>
            <a:off x="923925" y="746125"/>
            <a:ext cx="4960938" cy="3721100"/>
          </a:xfrm>
          <a:ln/>
        </p:spPr>
      </p:sp>
      <p:sp>
        <p:nvSpPr>
          <p:cNvPr id="365572" name="Rectangle 3"/>
          <p:cNvSpPr>
            <a:spLocks noGrp="1" noChangeArrowheads="1"/>
          </p:cNvSpPr>
          <p:nvPr>
            <p:ph type="body" idx="1"/>
          </p:nvPr>
        </p:nvSpPr>
        <p:spPr>
          <a:xfrm>
            <a:off x="681038" y="4713288"/>
            <a:ext cx="5434012" cy="4467225"/>
          </a:xfrm>
          <a:noFill/>
          <a:ln/>
        </p:spPr>
        <p:txBody>
          <a:bodyPr wrap="none" anchor="ctr"/>
          <a:lstStyle/>
          <a:p>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3"/>
          <p:cNvSpPr>
            <a:spLocks noGrp="1" noChangeArrowheads="1"/>
          </p:cNvSpPr>
          <p:nvPr>
            <p:ph type="dt" idx="10"/>
          </p:nvPr>
        </p:nvSpPr>
        <p:spPr/>
        <p:txBody>
          <a:bodyPr/>
          <a:lstStyle>
            <a:lvl1pPr>
              <a:defRPr/>
            </a:lvl1pPr>
          </a:lstStyle>
          <a:p>
            <a:pPr>
              <a:defRPr/>
            </a:pPr>
            <a:endParaRPr lang="it-IT"/>
          </a:p>
        </p:txBody>
      </p:sp>
      <p:sp>
        <p:nvSpPr>
          <p:cNvPr id="5" name="Rectangle 3"/>
          <p:cNvSpPr>
            <a:spLocks noGrp="1" noChangeArrowheads="1"/>
          </p:cNvSpPr>
          <p:nvPr>
            <p:ph type="dt" idx="11"/>
          </p:nvPr>
        </p:nvSpPr>
        <p:spPr/>
        <p:txBody>
          <a:bodyPr/>
          <a:lstStyle>
            <a:lvl1pPr>
              <a:defRPr/>
            </a:lvl1pPr>
          </a:lstStyle>
          <a:p>
            <a:pPr>
              <a:defRPr/>
            </a:pPr>
            <a:endParaRPr lang="it-IT"/>
          </a:p>
        </p:txBody>
      </p:sp>
      <p:sp>
        <p:nvSpPr>
          <p:cNvPr id="6" name="Rectangle 4"/>
          <p:cNvSpPr>
            <a:spLocks noGrp="1" noChangeArrowheads="1"/>
          </p:cNvSpPr>
          <p:nvPr>
            <p:ph type="ftr" idx="12"/>
          </p:nvPr>
        </p:nvSpPr>
        <p:spPr/>
        <p:txBody>
          <a:bodyPr/>
          <a:lstStyle>
            <a:lvl1pPr>
              <a:defRPr/>
            </a:lvl1pPr>
          </a:lstStyle>
          <a:p>
            <a:pPr>
              <a:defRPr/>
            </a:pPr>
            <a:endParaRPr lang="it-IT"/>
          </a:p>
        </p:txBody>
      </p:sp>
      <p:sp>
        <p:nvSpPr>
          <p:cNvPr id="7" name="Rectangle 5"/>
          <p:cNvSpPr>
            <a:spLocks noGrp="1" noChangeArrowheads="1"/>
          </p:cNvSpPr>
          <p:nvPr>
            <p:ph type="sldNum" idx="13"/>
          </p:nvPr>
        </p:nvSpPr>
        <p:spPr/>
        <p:txBody>
          <a:bodyPr/>
          <a:lstStyle>
            <a:lvl1pPr>
              <a:defRPr/>
            </a:lvl1pPr>
          </a:lstStyle>
          <a:p>
            <a:pPr>
              <a:defRPr/>
            </a:pPr>
            <a:fld id="{68C690F0-4BF1-4C2F-ABA3-53EE63C2C8B4}"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5813" cy="5849937"/>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49937"/>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idx="10"/>
          </p:nvPr>
        </p:nvSpPr>
        <p:spPr/>
        <p:txBody>
          <a:bodyPr/>
          <a:lstStyle>
            <a:lvl1pPr>
              <a:defRPr/>
            </a:lvl1pPr>
          </a:lstStyle>
          <a:p>
            <a:pPr>
              <a:defRPr/>
            </a:pPr>
            <a:endParaRPr lang="it-IT"/>
          </a:p>
        </p:txBody>
      </p:sp>
      <p:sp>
        <p:nvSpPr>
          <p:cNvPr id="5" name="Rectangle 3"/>
          <p:cNvSpPr>
            <a:spLocks noGrp="1" noChangeArrowheads="1"/>
          </p:cNvSpPr>
          <p:nvPr>
            <p:ph type="dt" idx="11"/>
          </p:nvPr>
        </p:nvSpPr>
        <p:spPr/>
        <p:txBody>
          <a:bodyPr/>
          <a:lstStyle>
            <a:lvl1pPr>
              <a:defRPr/>
            </a:lvl1pPr>
          </a:lstStyle>
          <a:p>
            <a:pPr>
              <a:defRPr/>
            </a:pPr>
            <a:endParaRPr lang="it-IT"/>
          </a:p>
        </p:txBody>
      </p:sp>
      <p:sp>
        <p:nvSpPr>
          <p:cNvPr id="6" name="Rectangle 4"/>
          <p:cNvSpPr>
            <a:spLocks noGrp="1" noChangeArrowheads="1"/>
          </p:cNvSpPr>
          <p:nvPr>
            <p:ph type="ftr" idx="12"/>
          </p:nvPr>
        </p:nvSpPr>
        <p:spPr/>
        <p:txBody>
          <a:bodyPr/>
          <a:lstStyle>
            <a:lvl1pPr>
              <a:defRPr/>
            </a:lvl1pPr>
          </a:lstStyle>
          <a:p>
            <a:pPr>
              <a:defRPr/>
            </a:pPr>
            <a:endParaRPr lang="it-IT"/>
          </a:p>
        </p:txBody>
      </p:sp>
      <p:sp>
        <p:nvSpPr>
          <p:cNvPr id="7" name="Rectangle 5"/>
          <p:cNvSpPr>
            <a:spLocks noGrp="1" noChangeArrowheads="1"/>
          </p:cNvSpPr>
          <p:nvPr>
            <p:ph type="sldNum" idx="13"/>
          </p:nvPr>
        </p:nvSpPr>
        <p:spPr/>
        <p:txBody>
          <a:bodyPr/>
          <a:lstStyle>
            <a:lvl1pPr>
              <a:defRPr/>
            </a:lvl1pPr>
          </a:lstStyle>
          <a:p>
            <a:pPr>
              <a:defRPr/>
            </a:pPr>
            <a:fld id="{D17EA617-B65C-4566-BFD1-56562EEE1D4D}"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3"/>
          <p:cNvSpPr>
            <a:spLocks noGrp="1" noChangeArrowheads="1"/>
          </p:cNvSpPr>
          <p:nvPr>
            <p:ph type="dt" idx="10"/>
          </p:nvPr>
        </p:nvSpPr>
        <p:spPr/>
        <p:txBody>
          <a:bodyPr/>
          <a:lstStyle>
            <a:lvl1pPr>
              <a:defRPr/>
            </a:lvl1pPr>
          </a:lstStyle>
          <a:p>
            <a:pPr>
              <a:defRPr/>
            </a:pPr>
            <a:endParaRPr lang="it-IT"/>
          </a:p>
        </p:txBody>
      </p:sp>
      <p:sp>
        <p:nvSpPr>
          <p:cNvPr id="5" name="Rectangle 3"/>
          <p:cNvSpPr>
            <a:spLocks noGrp="1" noChangeArrowheads="1"/>
          </p:cNvSpPr>
          <p:nvPr>
            <p:ph type="dt" idx="11"/>
          </p:nvPr>
        </p:nvSpPr>
        <p:spPr/>
        <p:txBody>
          <a:bodyPr/>
          <a:lstStyle>
            <a:lvl1pPr>
              <a:defRPr/>
            </a:lvl1pPr>
          </a:lstStyle>
          <a:p>
            <a:pPr>
              <a:defRPr/>
            </a:pPr>
            <a:endParaRPr lang="it-IT"/>
          </a:p>
        </p:txBody>
      </p:sp>
      <p:sp>
        <p:nvSpPr>
          <p:cNvPr id="6" name="Rectangle 4"/>
          <p:cNvSpPr>
            <a:spLocks noGrp="1" noChangeArrowheads="1"/>
          </p:cNvSpPr>
          <p:nvPr>
            <p:ph type="ftr" idx="12"/>
          </p:nvPr>
        </p:nvSpPr>
        <p:spPr/>
        <p:txBody>
          <a:bodyPr/>
          <a:lstStyle>
            <a:lvl1pPr>
              <a:defRPr/>
            </a:lvl1pPr>
          </a:lstStyle>
          <a:p>
            <a:pPr>
              <a:defRPr/>
            </a:pPr>
            <a:endParaRPr lang="it-IT"/>
          </a:p>
        </p:txBody>
      </p:sp>
      <p:sp>
        <p:nvSpPr>
          <p:cNvPr id="7" name="Rectangle 5"/>
          <p:cNvSpPr>
            <a:spLocks noGrp="1" noChangeArrowheads="1"/>
          </p:cNvSpPr>
          <p:nvPr>
            <p:ph type="sldNum" idx="13"/>
          </p:nvPr>
        </p:nvSpPr>
        <p:spPr/>
        <p:txBody>
          <a:bodyPr/>
          <a:lstStyle>
            <a:lvl1pPr>
              <a:defRPr/>
            </a:lvl1pPr>
          </a:lstStyle>
          <a:p>
            <a:pPr>
              <a:defRPr/>
            </a:pPr>
            <a:fld id="{F4A55E5F-EC1A-471C-AA32-23DBBFCEB7AB}"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3"/>
          <p:cNvSpPr>
            <a:spLocks noGrp="1" noChangeArrowheads="1"/>
          </p:cNvSpPr>
          <p:nvPr>
            <p:ph type="dt" idx="10"/>
          </p:nvPr>
        </p:nvSpPr>
        <p:spPr/>
        <p:txBody>
          <a:bodyPr/>
          <a:lstStyle>
            <a:lvl1pPr>
              <a:defRPr/>
            </a:lvl1pPr>
          </a:lstStyle>
          <a:p>
            <a:pPr>
              <a:defRPr/>
            </a:pPr>
            <a:endParaRPr lang="it-IT"/>
          </a:p>
        </p:txBody>
      </p:sp>
      <p:sp>
        <p:nvSpPr>
          <p:cNvPr id="6" name="Rectangle 3"/>
          <p:cNvSpPr>
            <a:spLocks noGrp="1" noChangeArrowheads="1"/>
          </p:cNvSpPr>
          <p:nvPr>
            <p:ph type="dt" idx="11"/>
          </p:nvPr>
        </p:nvSpPr>
        <p:spPr/>
        <p:txBody>
          <a:bodyPr/>
          <a:lstStyle>
            <a:lvl1pPr>
              <a:defRPr/>
            </a:lvl1pPr>
          </a:lstStyle>
          <a:p>
            <a:pPr>
              <a:defRPr/>
            </a:pPr>
            <a:endParaRPr lang="it-IT"/>
          </a:p>
        </p:txBody>
      </p:sp>
      <p:sp>
        <p:nvSpPr>
          <p:cNvPr id="7" name="Rectangle 4"/>
          <p:cNvSpPr>
            <a:spLocks noGrp="1" noChangeArrowheads="1"/>
          </p:cNvSpPr>
          <p:nvPr>
            <p:ph type="ftr" idx="12"/>
          </p:nvPr>
        </p:nvSpPr>
        <p:spPr/>
        <p:txBody>
          <a:bodyPr/>
          <a:lstStyle>
            <a:lvl1pPr>
              <a:defRPr/>
            </a:lvl1pPr>
          </a:lstStyle>
          <a:p>
            <a:pPr>
              <a:defRPr/>
            </a:pPr>
            <a:endParaRPr lang="it-IT"/>
          </a:p>
        </p:txBody>
      </p:sp>
      <p:sp>
        <p:nvSpPr>
          <p:cNvPr id="8" name="Rectangle 5"/>
          <p:cNvSpPr>
            <a:spLocks noGrp="1" noChangeArrowheads="1"/>
          </p:cNvSpPr>
          <p:nvPr>
            <p:ph type="sldNum" idx="13"/>
          </p:nvPr>
        </p:nvSpPr>
        <p:spPr/>
        <p:txBody>
          <a:bodyPr/>
          <a:lstStyle>
            <a:lvl1pPr>
              <a:defRPr/>
            </a:lvl1pPr>
          </a:lstStyle>
          <a:p>
            <a:pPr>
              <a:defRPr/>
            </a:pPr>
            <a:fld id="{52A56615-D253-4F76-8F99-3B88EDB6231A}"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3"/>
          <p:cNvSpPr>
            <a:spLocks noGrp="1" noChangeArrowheads="1"/>
          </p:cNvSpPr>
          <p:nvPr>
            <p:ph type="dt" idx="10"/>
          </p:nvPr>
        </p:nvSpPr>
        <p:spPr/>
        <p:txBody>
          <a:bodyPr/>
          <a:lstStyle>
            <a:lvl1pPr>
              <a:defRPr/>
            </a:lvl1pPr>
          </a:lstStyle>
          <a:p>
            <a:pPr>
              <a:defRPr/>
            </a:pPr>
            <a:endParaRPr lang="it-IT"/>
          </a:p>
        </p:txBody>
      </p:sp>
      <p:sp>
        <p:nvSpPr>
          <p:cNvPr id="8" name="Rectangle 3"/>
          <p:cNvSpPr>
            <a:spLocks noGrp="1" noChangeArrowheads="1"/>
          </p:cNvSpPr>
          <p:nvPr>
            <p:ph type="dt" idx="11"/>
          </p:nvPr>
        </p:nvSpPr>
        <p:spPr/>
        <p:txBody>
          <a:bodyPr/>
          <a:lstStyle>
            <a:lvl1pPr>
              <a:defRPr/>
            </a:lvl1pPr>
          </a:lstStyle>
          <a:p>
            <a:pPr>
              <a:defRPr/>
            </a:pPr>
            <a:endParaRPr lang="it-IT"/>
          </a:p>
        </p:txBody>
      </p:sp>
      <p:sp>
        <p:nvSpPr>
          <p:cNvPr id="9" name="Rectangle 4"/>
          <p:cNvSpPr>
            <a:spLocks noGrp="1" noChangeArrowheads="1"/>
          </p:cNvSpPr>
          <p:nvPr>
            <p:ph type="ftr" idx="12"/>
          </p:nvPr>
        </p:nvSpPr>
        <p:spPr/>
        <p:txBody>
          <a:bodyPr/>
          <a:lstStyle>
            <a:lvl1pPr>
              <a:defRPr/>
            </a:lvl1pPr>
          </a:lstStyle>
          <a:p>
            <a:pPr>
              <a:defRPr/>
            </a:pPr>
            <a:endParaRPr lang="it-IT"/>
          </a:p>
        </p:txBody>
      </p:sp>
      <p:sp>
        <p:nvSpPr>
          <p:cNvPr id="10" name="Rectangle 5"/>
          <p:cNvSpPr>
            <a:spLocks noGrp="1" noChangeArrowheads="1"/>
          </p:cNvSpPr>
          <p:nvPr>
            <p:ph type="sldNum" idx="13"/>
          </p:nvPr>
        </p:nvSpPr>
        <p:spPr/>
        <p:txBody>
          <a:bodyPr/>
          <a:lstStyle>
            <a:lvl1pPr>
              <a:defRPr/>
            </a:lvl1pPr>
          </a:lstStyle>
          <a:p>
            <a:pPr>
              <a:defRPr/>
            </a:pPr>
            <a:fld id="{A616A1CE-D588-4787-A423-11AC0668D28C}"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3"/>
          <p:cNvSpPr>
            <a:spLocks noGrp="1" noChangeArrowheads="1"/>
          </p:cNvSpPr>
          <p:nvPr>
            <p:ph type="dt" idx="10"/>
          </p:nvPr>
        </p:nvSpPr>
        <p:spPr/>
        <p:txBody>
          <a:bodyPr/>
          <a:lstStyle>
            <a:lvl1pPr>
              <a:defRPr/>
            </a:lvl1pPr>
          </a:lstStyle>
          <a:p>
            <a:pPr>
              <a:defRPr/>
            </a:pPr>
            <a:endParaRPr lang="it-IT"/>
          </a:p>
        </p:txBody>
      </p:sp>
      <p:sp>
        <p:nvSpPr>
          <p:cNvPr id="4" name="Rectangle 3"/>
          <p:cNvSpPr>
            <a:spLocks noGrp="1" noChangeArrowheads="1"/>
          </p:cNvSpPr>
          <p:nvPr>
            <p:ph type="dt" idx="11"/>
          </p:nvPr>
        </p:nvSpPr>
        <p:spPr/>
        <p:txBody>
          <a:bodyPr/>
          <a:lstStyle>
            <a:lvl1pPr>
              <a:defRPr/>
            </a:lvl1pPr>
          </a:lstStyle>
          <a:p>
            <a:pPr>
              <a:defRPr/>
            </a:pPr>
            <a:endParaRPr lang="it-IT"/>
          </a:p>
        </p:txBody>
      </p:sp>
      <p:sp>
        <p:nvSpPr>
          <p:cNvPr id="5" name="Rectangle 4"/>
          <p:cNvSpPr>
            <a:spLocks noGrp="1" noChangeArrowheads="1"/>
          </p:cNvSpPr>
          <p:nvPr>
            <p:ph type="ftr" idx="12"/>
          </p:nvPr>
        </p:nvSpPr>
        <p:spPr/>
        <p:txBody>
          <a:bodyPr/>
          <a:lstStyle>
            <a:lvl1pPr>
              <a:defRPr/>
            </a:lvl1pPr>
          </a:lstStyle>
          <a:p>
            <a:pPr>
              <a:defRPr/>
            </a:pPr>
            <a:endParaRPr lang="it-IT"/>
          </a:p>
        </p:txBody>
      </p:sp>
      <p:sp>
        <p:nvSpPr>
          <p:cNvPr id="6" name="Rectangle 5"/>
          <p:cNvSpPr>
            <a:spLocks noGrp="1" noChangeArrowheads="1"/>
          </p:cNvSpPr>
          <p:nvPr>
            <p:ph type="sldNum" idx="13"/>
          </p:nvPr>
        </p:nvSpPr>
        <p:spPr/>
        <p:txBody>
          <a:bodyPr/>
          <a:lstStyle>
            <a:lvl1pPr>
              <a:defRPr/>
            </a:lvl1pPr>
          </a:lstStyle>
          <a:p>
            <a:pPr>
              <a:defRPr/>
            </a:pPr>
            <a:fld id="{6BD08408-23DE-4A0C-B417-25A18FC65549}"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p:txBody>
          <a:bodyPr/>
          <a:lstStyle>
            <a:lvl1pPr>
              <a:defRPr/>
            </a:lvl1pPr>
          </a:lstStyle>
          <a:p>
            <a:pPr>
              <a:defRPr/>
            </a:pPr>
            <a:endParaRPr lang="it-IT"/>
          </a:p>
        </p:txBody>
      </p:sp>
      <p:sp>
        <p:nvSpPr>
          <p:cNvPr id="3" name="Rectangle 3"/>
          <p:cNvSpPr>
            <a:spLocks noGrp="1" noChangeArrowheads="1"/>
          </p:cNvSpPr>
          <p:nvPr>
            <p:ph type="dt" idx="11"/>
          </p:nvPr>
        </p:nvSpPr>
        <p:spPr/>
        <p:txBody>
          <a:bodyPr/>
          <a:lstStyle>
            <a:lvl1pPr>
              <a:defRPr/>
            </a:lvl1pPr>
          </a:lstStyle>
          <a:p>
            <a:pPr>
              <a:defRPr/>
            </a:pPr>
            <a:endParaRPr lang="it-IT"/>
          </a:p>
        </p:txBody>
      </p:sp>
      <p:sp>
        <p:nvSpPr>
          <p:cNvPr id="4" name="Rectangle 4"/>
          <p:cNvSpPr>
            <a:spLocks noGrp="1" noChangeArrowheads="1"/>
          </p:cNvSpPr>
          <p:nvPr>
            <p:ph type="ftr" idx="12"/>
          </p:nvPr>
        </p:nvSpPr>
        <p:spPr/>
        <p:txBody>
          <a:bodyPr/>
          <a:lstStyle>
            <a:lvl1pPr>
              <a:defRPr/>
            </a:lvl1pPr>
          </a:lstStyle>
          <a:p>
            <a:pPr>
              <a:defRPr/>
            </a:pPr>
            <a:endParaRPr lang="it-IT"/>
          </a:p>
        </p:txBody>
      </p:sp>
      <p:sp>
        <p:nvSpPr>
          <p:cNvPr id="5" name="Rectangle 5"/>
          <p:cNvSpPr>
            <a:spLocks noGrp="1" noChangeArrowheads="1"/>
          </p:cNvSpPr>
          <p:nvPr>
            <p:ph type="sldNum" idx="13"/>
          </p:nvPr>
        </p:nvSpPr>
        <p:spPr/>
        <p:txBody>
          <a:bodyPr/>
          <a:lstStyle>
            <a:lvl1pPr>
              <a:defRPr/>
            </a:lvl1pPr>
          </a:lstStyle>
          <a:p>
            <a:pPr>
              <a:defRPr/>
            </a:pPr>
            <a:fld id="{7E4FEEAF-1316-4AB0-BCD1-72F7936E4404}"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3"/>
          <p:cNvSpPr>
            <a:spLocks noGrp="1" noChangeArrowheads="1"/>
          </p:cNvSpPr>
          <p:nvPr>
            <p:ph type="dt" idx="10"/>
          </p:nvPr>
        </p:nvSpPr>
        <p:spPr/>
        <p:txBody>
          <a:bodyPr/>
          <a:lstStyle>
            <a:lvl1pPr>
              <a:defRPr/>
            </a:lvl1pPr>
          </a:lstStyle>
          <a:p>
            <a:pPr>
              <a:defRPr/>
            </a:pPr>
            <a:endParaRPr lang="it-IT"/>
          </a:p>
        </p:txBody>
      </p:sp>
      <p:sp>
        <p:nvSpPr>
          <p:cNvPr id="6" name="Rectangle 3"/>
          <p:cNvSpPr>
            <a:spLocks noGrp="1" noChangeArrowheads="1"/>
          </p:cNvSpPr>
          <p:nvPr>
            <p:ph type="dt" idx="11"/>
          </p:nvPr>
        </p:nvSpPr>
        <p:spPr/>
        <p:txBody>
          <a:bodyPr/>
          <a:lstStyle>
            <a:lvl1pPr>
              <a:defRPr/>
            </a:lvl1pPr>
          </a:lstStyle>
          <a:p>
            <a:pPr>
              <a:defRPr/>
            </a:pPr>
            <a:endParaRPr lang="it-IT"/>
          </a:p>
        </p:txBody>
      </p:sp>
      <p:sp>
        <p:nvSpPr>
          <p:cNvPr id="7" name="Rectangle 4"/>
          <p:cNvSpPr>
            <a:spLocks noGrp="1" noChangeArrowheads="1"/>
          </p:cNvSpPr>
          <p:nvPr>
            <p:ph type="ftr" idx="12"/>
          </p:nvPr>
        </p:nvSpPr>
        <p:spPr/>
        <p:txBody>
          <a:bodyPr/>
          <a:lstStyle>
            <a:lvl1pPr>
              <a:defRPr/>
            </a:lvl1pPr>
          </a:lstStyle>
          <a:p>
            <a:pPr>
              <a:defRPr/>
            </a:pPr>
            <a:endParaRPr lang="it-IT"/>
          </a:p>
        </p:txBody>
      </p:sp>
      <p:sp>
        <p:nvSpPr>
          <p:cNvPr id="8" name="Rectangle 5"/>
          <p:cNvSpPr>
            <a:spLocks noGrp="1" noChangeArrowheads="1"/>
          </p:cNvSpPr>
          <p:nvPr>
            <p:ph type="sldNum" idx="13"/>
          </p:nvPr>
        </p:nvSpPr>
        <p:spPr/>
        <p:txBody>
          <a:bodyPr/>
          <a:lstStyle>
            <a:lvl1pPr>
              <a:defRPr/>
            </a:lvl1pPr>
          </a:lstStyle>
          <a:p>
            <a:pPr>
              <a:defRPr/>
            </a:pPr>
            <a:fld id="{7AD15148-6323-4E7B-8ACC-F0E918F26F93}"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3"/>
          <p:cNvSpPr>
            <a:spLocks noGrp="1" noChangeArrowheads="1"/>
          </p:cNvSpPr>
          <p:nvPr>
            <p:ph type="dt" idx="10"/>
          </p:nvPr>
        </p:nvSpPr>
        <p:spPr/>
        <p:txBody>
          <a:bodyPr/>
          <a:lstStyle>
            <a:lvl1pPr>
              <a:defRPr/>
            </a:lvl1pPr>
          </a:lstStyle>
          <a:p>
            <a:pPr>
              <a:defRPr/>
            </a:pPr>
            <a:endParaRPr lang="it-IT"/>
          </a:p>
        </p:txBody>
      </p:sp>
      <p:sp>
        <p:nvSpPr>
          <p:cNvPr id="6" name="Rectangle 3"/>
          <p:cNvSpPr>
            <a:spLocks noGrp="1" noChangeArrowheads="1"/>
          </p:cNvSpPr>
          <p:nvPr>
            <p:ph type="dt" idx="11"/>
          </p:nvPr>
        </p:nvSpPr>
        <p:spPr/>
        <p:txBody>
          <a:bodyPr/>
          <a:lstStyle>
            <a:lvl1pPr>
              <a:defRPr/>
            </a:lvl1pPr>
          </a:lstStyle>
          <a:p>
            <a:pPr>
              <a:defRPr/>
            </a:pPr>
            <a:endParaRPr lang="it-IT"/>
          </a:p>
        </p:txBody>
      </p:sp>
      <p:sp>
        <p:nvSpPr>
          <p:cNvPr id="7" name="Rectangle 4"/>
          <p:cNvSpPr>
            <a:spLocks noGrp="1" noChangeArrowheads="1"/>
          </p:cNvSpPr>
          <p:nvPr>
            <p:ph type="ftr" idx="12"/>
          </p:nvPr>
        </p:nvSpPr>
        <p:spPr/>
        <p:txBody>
          <a:bodyPr/>
          <a:lstStyle>
            <a:lvl1pPr>
              <a:defRPr/>
            </a:lvl1pPr>
          </a:lstStyle>
          <a:p>
            <a:pPr>
              <a:defRPr/>
            </a:pPr>
            <a:endParaRPr lang="it-IT"/>
          </a:p>
        </p:txBody>
      </p:sp>
      <p:sp>
        <p:nvSpPr>
          <p:cNvPr id="8" name="Rectangle 5"/>
          <p:cNvSpPr>
            <a:spLocks noGrp="1" noChangeArrowheads="1"/>
          </p:cNvSpPr>
          <p:nvPr>
            <p:ph type="sldNum" idx="13"/>
          </p:nvPr>
        </p:nvSpPr>
        <p:spPr/>
        <p:txBody>
          <a:bodyPr/>
          <a:lstStyle>
            <a:lvl1pPr>
              <a:defRPr/>
            </a:lvl1pPr>
          </a:lstStyle>
          <a:p>
            <a:pPr>
              <a:defRPr/>
            </a:pPr>
            <a:fld id="{0B1CE696-51DE-4A6D-A48F-878C3CE97DF7}"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idx="10"/>
          </p:nvPr>
        </p:nvSpPr>
        <p:spPr/>
        <p:txBody>
          <a:bodyPr/>
          <a:lstStyle>
            <a:lvl1pPr>
              <a:defRPr/>
            </a:lvl1pPr>
          </a:lstStyle>
          <a:p>
            <a:pPr>
              <a:defRPr/>
            </a:pPr>
            <a:endParaRPr lang="it-IT"/>
          </a:p>
        </p:txBody>
      </p:sp>
      <p:sp>
        <p:nvSpPr>
          <p:cNvPr id="5" name="Rectangle 3"/>
          <p:cNvSpPr>
            <a:spLocks noGrp="1" noChangeArrowheads="1"/>
          </p:cNvSpPr>
          <p:nvPr>
            <p:ph type="dt" idx="11"/>
          </p:nvPr>
        </p:nvSpPr>
        <p:spPr/>
        <p:txBody>
          <a:bodyPr/>
          <a:lstStyle>
            <a:lvl1pPr>
              <a:defRPr/>
            </a:lvl1pPr>
          </a:lstStyle>
          <a:p>
            <a:pPr>
              <a:defRPr/>
            </a:pPr>
            <a:endParaRPr lang="it-IT"/>
          </a:p>
        </p:txBody>
      </p:sp>
      <p:sp>
        <p:nvSpPr>
          <p:cNvPr id="6" name="Rectangle 4"/>
          <p:cNvSpPr>
            <a:spLocks noGrp="1" noChangeArrowheads="1"/>
          </p:cNvSpPr>
          <p:nvPr>
            <p:ph type="ftr" idx="12"/>
          </p:nvPr>
        </p:nvSpPr>
        <p:spPr/>
        <p:txBody>
          <a:bodyPr/>
          <a:lstStyle>
            <a:lvl1pPr>
              <a:defRPr/>
            </a:lvl1pPr>
          </a:lstStyle>
          <a:p>
            <a:pPr>
              <a:defRPr/>
            </a:pPr>
            <a:endParaRPr lang="it-IT"/>
          </a:p>
        </p:txBody>
      </p:sp>
      <p:sp>
        <p:nvSpPr>
          <p:cNvPr id="7" name="Rectangle 5"/>
          <p:cNvSpPr>
            <a:spLocks noGrp="1" noChangeArrowheads="1"/>
          </p:cNvSpPr>
          <p:nvPr>
            <p:ph type="sldNum" idx="13"/>
          </p:nvPr>
        </p:nvSpPr>
        <p:spPr/>
        <p:txBody>
          <a:bodyPr/>
          <a:lstStyle>
            <a:lvl1pPr>
              <a:defRPr/>
            </a:lvl1pPr>
          </a:lstStyle>
          <a:p>
            <a:pPr>
              <a:defRPr/>
            </a:pPr>
            <a:fld id="{EC18D628-2DC3-409C-B9BF-B30F67B18B88}"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FF"/>
            </a:gs>
          </a:gsLst>
          <a:lin ang="5400000" scaled="1"/>
        </a:gra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274638"/>
            <a:ext cx="8228013" cy="1141412"/>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smtClean="0"/>
              <a:t>Fai clic per modificare il formato del testo del titolo</a:t>
            </a:r>
          </a:p>
        </p:txBody>
      </p:sp>
      <p:sp>
        <p:nvSpPr>
          <p:cNvPr id="1027" name="Rectangle 2"/>
          <p:cNvSpPr>
            <a:spLocks noGrp="1" noChangeArrowheads="1"/>
          </p:cNvSpPr>
          <p:nvPr>
            <p:ph type="body" idx="1"/>
          </p:nvPr>
        </p:nvSpPr>
        <p:spPr bwMode="auto">
          <a:xfrm>
            <a:off x="457200" y="1600200"/>
            <a:ext cx="8228013" cy="4524375"/>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smtClean="0"/>
              <a:t>Fai clic per modificare il formato del testo della struttura</a:t>
            </a:r>
          </a:p>
          <a:p>
            <a:pPr lvl="1"/>
            <a:r>
              <a:rPr lang="en-GB" smtClean="0"/>
              <a:t>Secondo livello struttura</a:t>
            </a:r>
          </a:p>
          <a:p>
            <a:pPr lvl="2"/>
            <a:r>
              <a:rPr lang="en-GB" smtClean="0"/>
              <a:t>Terzo livello struttura</a:t>
            </a:r>
          </a:p>
          <a:p>
            <a:pPr lvl="3"/>
            <a:r>
              <a:rPr lang="en-GB" smtClean="0"/>
              <a:t>Quarto livello struttura</a:t>
            </a:r>
          </a:p>
          <a:p>
            <a:pPr lvl="4"/>
            <a:r>
              <a:rPr lang="en-GB" smtClean="0"/>
              <a:t>Quinto livello struttura</a:t>
            </a:r>
          </a:p>
          <a:p>
            <a:pPr lvl="4"/>
            <a:r>
              <a:rPr lang="en-GB" smtClean="0"/>
              <a:t>Sesto livello struttura</a:t>
            </a:r>
          </a:p>
          <a:p>
            <a:pPr lvl="4"/>
            <a:r>
              <a:rPr lang="en-GB" smtClean="0"/>
              <a:t>Settimo livello struttura</a:t>
            </a:r>
          </a:p>
        </p:txBody>
      </p:sp>
      <p:sp>
        <p:nvSpPr>
          <p:cNvPr id="2" name="Rectangle 3"/>
          <p:cNvSpPr>
            <a:spLocks noGrp="1" noChangeArrowheads="1"/>
          </p:cNvSpPr>
          <p:nvPr>
            <p:ph type="dt"/>
          </p:nvPr>
        </p:nvSpPr>
        <p:spPr bwMode="auto">
          <a:xfrm>
            <a:off x="457200" y="6245225"/>
            <a:ext cx="2132013"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eaLnBrk="0" hangingPunct="0">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Segoe UI" pitchFamily="34" charset="0"/>
              </a:defRPr>
            </a:lvl1pPr>
          </a:lstStyle>
          <a:p>
            <a:pPr>
              <a:defRPr/>
            </a:pPr>
            <a:endParaRPr lang="it-IT"/>
          </a:p>
        </p:txBody>
      </p:sp>
      <p:sp>
        <p:nvSpPr>
          <p:cNvPr id="3" name="Rectangle 3"/>
          <p:cNvSpPr>
            <a:spLocks noGrp="1" noChangeArrowheads="1"/>
          </p:cNvSpPr>
          <p:nvPr>
            <p:ph type="dt"/>
          </p:nvPr>
        </p:nvSpPr>
        <p:spPr bwMode="auto">
          <a:xfrm>
            <a:off x="457200" y="6245225"/>
            <a:ext cx="2132013" cy="474663"/>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lvl1pPr eaLnBrk="0" hangingPunct="0">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Segoe UI" pitchFamily="34" charset="0"/>
              </a:defRPr>
            </a:lvl1pPr>
          </a:lstStyle>
          <a:p>
            <a:pPr>
              <a:defRPr/>
            </a:pPr>
            <a:endParaRPr lang="it-IT"/>
          </a:p>
        </p:txBody>
      </p:sp>
      <p:sp>
        <p:nvSpPr>
          <p:cNvPr id="1028" name="Rectangle 4"/>
          <p:cNvSpPr>
            <a:spLocks noGrp="1" noChangeArrowheads="1"/>
          </p:cNvSpPr>
          <p:nvPr>
            <p:ph type="ftr"/>
          </p:nvPr>
        </p:nvSpPr>
        <p:spPr bwMode="auto">
          <a:xfrm>
            <a:off x="3124200" y="6245225"/>
            <a:ext cx="2894013"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eaLnBrk="0" hangingPunct="0">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Segoe UI" pitchFamily="34" charset="0"/>
              </a:defRPr>
            </a:lvl1pPr>
          </a:lstStyle>
          <a:p>
            <a:pPr>
              <a:defRPr/>
            </a:pPr>
            <a:endParaRPr lang="it-IT"/>
          </a:p>
        </p:txBody>
      </p:sp>
      <p:sp>
        <p:nvSpPr>
          <p:cNvPr id="1029" name="Rectangle 5"/>
          <p:cNvSpPr>
            <a:spLocks noGrp="1" noChangeArrowheads="1"/>
          </p:cNvSpPr>
          <p:nvPr>
            <p:ph type="sldNum"/>
          </p:nvPr>
        </p:nvSpPr>
        <p:spPr bwMode="auto">
          <a:xfrm>
            <a:off x="6553200" y="6245225"/>
            <a:ext cx="2132013"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eaLnBrk="0" hangingPunct="0">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Segoe UI" pitchFamily="34" charset="0"/>
              </a:defRPr>
            </a:lvl1pPr>
          </a:lstStyle>
          <a:p>
            <a:pPr>
              <a:defRPr/>
            </a:pPr>
            <a:fld id="{CB8787CC-EC5F-4C39-BF5F-04D860F718FD}"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hf hdr="0" ftr="0" dt="0"/>
  <p:txStyles>
    <p:title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Microsoft YaHei" pitchFamily="34" charset="-122"/>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Microsoft YaHei" pitchFamily="34" charset="-122"/>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Microsoft YaHei" pitchFamily="34" charset="-122"/>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Microsoft YaHei" pitchFamily="34" charset="-122"/>
        </a:defRPr>
      </a:lvl5pPr>
      <a:lvl6pPr marL="25146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Microsoft YaHei" pitchFamily="34" charset="-122"/>
        </a:defRPr>
      </a:lvl6pPr>
      <a:lvl7pPr marL="29718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Microsoft YaHei" pitchFamily="34" charset="-122"/>
        </a:defRPr>
      </a:lvl7pPr>
      <a:lvl8pPr marL="34290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Microsoft YaHei" pitchFamily="34" charset="-122"/>
        </a:defRPr>
      </a:lvl8pPr>
      <a:lvl9pPr marL="38862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Microsoft YaHei" pitchFamily="34" charset="-122"/>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5pPr>
      <a:lvl6pPr marL="25146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7.jpe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25.emf"/><Relationship Id="rId5" Type="http://schemas.openxmlformats.org/officeDocument/2006/relationships/oleObject" Target="../embeddings/oleObject1.bin"/><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hyperlink" Target="http://www.google.it/url?sa=i&amp;rct=j&amp;q=&amp;esrc=s&amp;frm=1&amp;source=images&amp;cd=&amp;cad=rja&amp;uact=8&amp;ved=0CAcQjRxqFQoTCI7b8p_Wt8cCFYW5FAodEpYBWQ&amp;url=http://www.perseus-net.eu/site/content.php?locale=1&amp;sel=393&amp;artid=46&amp;ei=o8nVVc79BIXzUpKshsgF&amp;bvm=bv.99804247,d.d24&amp;psig=AFQjCNHItCsd_pbhlaf17oEAcyIgYgxg8Q&amp;ust=1440160545416813" TargetMode="External"/><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hyperlink" Target="http://ferrara.blogolandia.it/files/2007/11/1122004898acqua_termale.jpg" TargetMode="External"/><Relationship Id="rId7"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8.jpeg"/><Relationship Id="rId11" Type="http://schemas.openxmlformats.org/officeDocument/2006/relationships/image" Target="../media/image43.png"/><Relationship Id="rId5" Type="http://schemas.openxmlformats.org/officeDocument/2006/relationships/image" Target="../media/image37.jpeg"/><Relationship Id="rId10" Type="http://schemas.openxmlformats.org/officeDocument/2006/relationships/image" Target="../media/image42.png"/><Relationship Id="rId4" Type="http://schemas.openxmlformats.org/officeDocument/2006/relationships/image" Target="../media/image36.jpeg"/><Relationship Id="rId9"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www.google.it/url?sa=i&amp;rct=j&amp;q=&amp;esrc=s&amp;frm=1&amp;source=images&amp;cd=&amp;cad=rja&amp;uact=8&amp;ved=0ahUKEwjO-K-mzJLLAhVLtBQKHWluBmkQjRwIBw&amp;url=http://www.gesdimont.unimi.it/pagine_PSR_2011/incontro_AgricolturaBio_22febbraio2012.html&amp;bvm=bv.115277099,d.d24&amp;psig=AFQjCNEapxhYycxlRK0iefhZ1JrPO6H7Pw&amp;ust=1456478734833471" TargetMode="External"/><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hyperlink" Target="http://www.google.it/url?sa=i&amp;rct=j&amp;q=&amp;esrc=s&amp;frm=1&amp;source=images&amp;cd=&amp;cad=rja&amp;uact=8&amp;ved=0ahUKEwj6mJ-BzZLLAhWJbxQKHYCcBIIQjRwIBw&amp;url=http://www.agrinotizie.com/articoli/news.php?id=2674&amp;bvm=bv.115277099,d.d24&amp;psig=AFQjCNGXFF1c9mjILOncvzAegIIHWnebPw&amp;ust=1456478906883534" TargetMode="Externa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3.jpeg"/><Relationship Id="rId1" Type="http://schemas.openxmlformats.org/officeDocument/2006/relationships/slideLayout" Target="../slideLayouts/slideLayout6.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0.jpeg"/><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notesSlide" Target="../notesSlides/notesSlide6.xml"/><Relationship Id="rId7" Type="http://schemas.openxmlformats.org/officeDocument/2006/relationships/image" Target="../media/image59.emf"/><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61.jpeg"/><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72.jpeg"/><Relationship Id="rId5" Type="http://schemas.openxmlformats.org/officeDocument/2006/relationships/image" Target="../media/image71.jpeg"/><Relationship Id="rId10" Type="http://schemas.openxmlformats.org/officeDocument/2006/relationships/image" Target="../media/image76.jpeg"/><Relationship Id="rId4" Type="http://schemas.openxmlformats.org/officeDocument/2006/relationships/image" Target="../media/image70.jpeg"/><Relationship Id="rId9" Type="http://schemas.openxmlformats.org/officeDocument/2006/relationships/image" Target="../media/image75.jpeg"/></Relationships>
</file>

<file path=ppt/slides/_rels/slide27.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7.jpeg"/><Relationship Id="rId7" Type="http://schemas.openxmlformats.org/officeDocument/2006/relationships/image" Target="../media/image80.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79.jpeg"/><Relationship Id="rId11" Type="http://schemas.openxmlformats.org/officeDocument/2006/relationships/image" Target="../media/image84.png"/><Relationship Id="rId5" Type="http://schemas.openxmlformats.org/officeDocument/2006/relationships/image" Target="../media/image66.jpeg"/><Relationship Id="rId10" Type="http://schemas.openxmlformats.org/officeDocument/2006/relationships/image" Target="../media/image83.jpeg"/><Relationship Id="rId4" Type="http://schemas.openxmlformats.org/officeDocument/2006/relationships/image" Target="../media/image78.jpeg"/><Relationship Id="rId9" Type="http://schemas.openxmlformats.org/officeDocument/2006/relationships/image" Target="../media/image82.jpeg"/></Relationships>
</file>

<file path=ppt/slides/_rels/slide2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giss.nasa.gov/research/news/20160120/" TargetMode="Externa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6.xml"/><Relationship Id="rId5" Type="http://schemas.openxmlformats.org/officeDocument/2006/relationships/image" Target="../media/image91.png"/><Relationship Id="rId4" Type="http://schemas.openxmlformats.org/officeDocument/2006/relationships/image" Target="../media/image90.jpeg"/></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94.png"/><Relationship Id="rId5" Type="http://schemas.openxmlformats.org/officeDocument/2006/relationships/image" Target="../media/image95.emf"/><Relationship Id="rId4" Type="http://schemas.openxmlformats.org/officeDocument/2006/relationships/oleObject" Target="../embeddings/oleObject3.bin"/></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97.jpeg"/></Relationships>
</file>

<file path=ppt/slides/_rels/slide3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 Id="rId4" Type="http://schemas.openxmlformats.org/officeDocument/2006/relationships/image" Target="../media/image101.jpeg"/></Relationships>
</file>

<file path=ppt/slides/_rels/slide3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10.jpeg"/><Relationship Id="rId4" Type="http://schemas.openxmlformats.org/officeDocument/2006/relationships/image" Target="../media/image109.png"/></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image" Target="../media/image111.jpeg"/></Relationships>
</file>

<file path=ppt/slides/_rels/slide4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15.jpeg"/></Relationships>
</file>

<file path=ppt/slides/_rels/slide4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17.jpeg"/></Relationships>
</file>

<file path=ppt/slides/_rels/slide4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6.xml"/><Relationship Id="rId4" Type="http://schemas.openxmlformats.org/officeDocument/2006/relationships/image" Target="../media/image120.jpeg"/></Relationships>
</file>

<file path=ppt/slides/_rels/slide4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06.jpeg"/><Relationship Id="rId1" Type="http://schemas.openxmlformats.org/officeDocument/2006/relationships/slideLayout" Target="../slideLayouts/slideLayout6.xml"/><Relationship Id="rId5" Type="http://schemas.openxmlformats.org/officeDocument/2006/relationships/image" Target="../media/image126.jpeg"/><Relationship Id="rId4" Type="http://schemas.openxmlformats.org/officeDocument/2006/relationships/image" Target="../media/image125.jpeg"/></Relationships>
</file>

<file path=ppt/slides/_rels/slide4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4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133.jpeg"/><Relationship Id="rId5" Type="http://schemas.openxmlformats.org/officeDocument/2006/relationships/image" Target="../media/image125.jpeg"/><Relationship Id="rId4" Type="http://schemas.openxmlformats.org/officeDocument/2006/relationships/image" Target="../media/image132.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hyperlink" Target="1_sea_ice_minimum_1080p30.mp4"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34.jpeg"/><Relationship Id="rId7" Type="http://schemas.openxmlformats.org/officeDocument/2006/relationships/image" Target="../media/image138.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137.jpeg"/><Relationship Id="rId5" Type="http://schemas.openxmlformats.org/officeDocument/2006/relationships/image" Target="../media/image136.png"/><Relationship Id="rId4" Type="http://schemas.openxmlformats.org/officeDocument/2006/relationships/image" Target="../media/image135.png"/></Relationships>
</file>

<file path=ppt/slides/_rels/slide5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42.png"/><Relationship Id="rId5" Type="http://schemas.openxmlformats.org/officeDocument/2006/relationships/image" Target="../media/image141.jpeg"/><Relationship Id="rId4" Type="http://schemas.openxmlformats.org/officeDocument/2006/relationships/image" Target="../media/image140.jpeg"/></Relationships>
</file>

<file path=ppt/slides/_rels/slide5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image" Target="../media/image144.jpeg"/><Relationship Id="rId1" Type="http://schemas.openxmlformats.org/officeDocument/2006/relationships/slideLayout" Target="../slideLayouts/slideLayout6.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png"/><Relationship Id="rId9" Type="http://schemas.openxmlformats.org/officeDocument/2006/relationships/image" Target="../media/image151.jpe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5" descr="Lago di Molveno - Trentino - Vacanze al Lago - Spiaggia di Molveno"/>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4338" name="Segnaposto numero diapositiva 3"/>
          <p:cNvSpPr txBox="1">
            <a:spLocks noGrp="1"/>
          </p:cNvSpPr>
          <p:nvPr/>
        </p:nvSpPr>
        <p:spPr bwMode="auto">
          <a:xfrm>
            <a:off x="6553200" y="6245225"/>
            <a:ext cx="2132013" cy="474663"/>
          </a:xfrm>
          <a:prstGeom prst="rect">
            <a:avLst/>
          </a:prstGeom>
          <a:noFill/>
          <a:ln w="9525">
            <a:noFill/>
            <a:round/>
            <a:headEnd/>
            <a:tailEnd/>
          </a:ln>
        </p:spPr>
        <p:txBody>
          <a:bodyPr lIns="90000" tIns="46800" rIns="90000" bIns="46800"/>
          <a:lstStyle/>
          <a:p>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06442267-E9D1-44B6-86BC-B7EFCC3C547D}" type="slidenum">
              <a:rPr lang="it-IT">
                <a:solidFill>
                  <a:srgbClr val="000000"/>
                </a:solidFill>
                <a:cs typeface="Segoe UI" pitchFamily="34" charset="0"/>
              </a:rPr>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a:t>
            </a:fld>
            <a:endParaRPr lang="it-IT">
              <a:solidFill>
                <a:srgbClr val="000000"/>
              </a:solidFill>
              <a:cs typeface="Segoe UI" pitchFamily="34" charset="0"/>
            </a:endParaRPr>
          </a:p>
        </p:txBody>
      </p:sp>
      <p:sp>
        <p:nvSpPr>
          <p:cNvPr id="14339" name="AutoShape 9" descr="45000570_1901137023332777_343222355725647872_n"/>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buClr>
                <a:srgbClr val="000000"/>
              </a:buClr>
              <a:buSzPct val="100000"/>
              <a:buFont typeface="Times New Roman" pitchFamily="18" charset="0"/>
              <a:buNone/>
            </a:pPr>
            <a:endParaRPr lang="it-IT"/>
          </a:p>
        </p:txBody>
      </p:sp>
      <p:sp>
        <p:nvSpPr>
          <p:cNvPr id="14340" name="AutoShape 10" descr="45000570_1901137023332777_343222355725647872_n"/>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buClr>
                <a:srgbClr val="000000"/>
              </a:buClr>
              <a:buSzPct val="100000"/>
              <a:buFont typeface="Times New Roman" pitchFamily="18" charset="0"/>
              <a:buNone/>
            </a:pPr>
            <a:endParaRPr lang="it-IT"/>
          </a:p>
        </p:txBody>
      </p:sp>
      <p:sp>
        <p:nvSpPr>
          <p:cNvPr id="14341" name="Text Box 11"/>
          <p:cNvSpPr txBox="1">
            <a:spLocks noChangeArrowheads="1"/>
          </p:cNvSpPr>
          <p:nvPr/>
        </p:nvSpPr>
        <p:spPr bwMode="auto">
          <a:xfrm>
            <a:off x="250825" y="2982913"/>
            <a:ext cx="8748713" cy="1446550"/>
          </a:xfrm>
          <a:prstGeom prst="rect">
            <a:avLst/>
          </a:prstGeom>
          <a:solidFill>
            <a:schemeClr val="bg1">
              <a:alpha val="50195"/>
            </a:schemeClr>
          </a:solidFill>
          <a:ln w="9525">
            <a:noFill/>
            <a:miter lim="800000"/>
            <a:headEnd/>
            <a:tailEnd/>
          </a:ln>
        </p:spPr>
        <p:txBody>
          <a:bodyPr>
            <a:spAutoFit/>
          </a:bodyPr>
          <a:lstStyle/>
          <a:p>
            <a:pPr algn="ctr"/>
            <a:r>
              <a:rPr lang="it-IT" sz="4400" b="1" dirty="0" smtClean="0">
                <a:solidFill>
                  <a:schemeClr val="accent2"/>
                </a:solidFill>
              </a:rPr>
              <a:t>Cambiamenti climatici: siamo ancora </a:t>
            </a:r>
            <a:r>
              <a:rPr lang="it-IT" sz="4400" b="1" smtClean="0">
                <a:solidFill>
                  <a:schemeClr val="accent2"/>
                </a:solidFill>
              </a:rPr>
              <a:t>in tempo?</a:t>
            </a:r>
            <a:endParaRPr lang="it-IT" sz="4400" b="1" dirty="0">
              <a:solidFill>
                <a:schemeClr val="accent2"/>
              </a:solidFill>
            </a:endParaRPr>
          </a:p>
        </p:txBody>
      </p:sp>
      <p:sp>
        <p:nvSpPr>
          <p:cNvPr id="14342" name="Text Box 13"/>
          <p:cNvSpPr txBox="1">
            <a:spLocks noChangeArrowheads="1"/>
          </p:cNvSpPr>
          <p:nvPr/>
        </p:nvSpPr>
        <p:spPr bwMode="auto">
          <a:xfrm>
            <a:off x="179388" y="5843588"/>
            <a:ext cx="3816350" cy="825500"/>
          </a:xfrm>
          <a:prstGeom prst="rect">
            <a:avLst/>
          </a:prstGeom>
          <a:solidFill>
            <a:schemeClr val="bg1">
              <a:alpha val="70195"/>
            </a:schemeClr>
          </a:solidFill>
          <a:ln w="9525">
            <a:noFill/>
            <a:miter lim="800000"/>
            <a:headEnd/>
            <a:tailEnd/>
          </a:ln>
        </p:spPr>
        <p:txBody>
          <a:bodyPr>
            <a:spAutoFit/>
          </a:bodyPr>
          <a:lstStyle/>
          <a:p>
            <a:r>
              <a:rPr lang="it-IT" sz="1600" b="1">
                <a:solidFill>
                  <a:schemeClr val="tx1"/>
                </a:solidFill>
              </a:rPr>
              <a:t>Roberto Barbiero</a:t>
            </a:r>
          </a:p>
          <a:p>
            <a:pPr eaLnBrk="0" hangingPunct="0"/>
            <a:r>
              <a:rPr lang="it-IT" sz="1600" b="1">
                <a:solidFill>
                  <a:schemeClr val="tx1"/>
                </a:solidFill>
              </a:rPr>
              <a:t>Osservatorio Trentino sul Clima</a:t>
            </a:r>
          </a:p>
          <a:p>
            <a:pPr eaLnBrk="0" hangingPunct="0"/>
            <a:r>
              <a:rPr lang="it-IT" sz="1600" b="1">
                <a:solidFill>
                  <a:schemeClr val="tx1"/>
                </a:solidFill>
              </a:rPr>
              <a:t>Provincia Autonoma di Trento</a:t>
            </a:r>
          </a:p>
        </p:txBody>
      </p:sp>
      <p:sp>
        <p:nvSpPr>
          <p:cNvPr id="14343" name="Text Box 14"/>
          <p:cNvSpPr txBox="1">
            <a:spLocks noChangeArrowheads="1"/>
          </p:cNvSpPr>
          <p:nvPr/>
        </p:nvSpPr>
        <p:spPr bwMode="auto">
          <a:xfrm>
            <a:off x="5364163" y="6115050"/>
            <a:ext cx="3462337" cy="338138"/>
          </a:xfrm>
          <a:prstGeom prst="rect">
            <a:avLst/>
          </a:prstGeom>
          <a:solidFill>
            <a:schemeClr val="bg1">
              <a:alpha val="70195"/>
            </a:schemeClr>
          </a:solidFill>
          <a:ln w="9525">
            <a:noFill/>
            <a:miter lim="800000"/>
            <a:headEnd/>
            <a:tailEnd/>
          </a:ln>
        </p:spPr>
        <p:txBody>
          <a:bodyPr>
            <a:spAutoFit/>
          </a:bodyPr>
          <a:lstStyle/>
          <a:p>
            <a:r>
              <a:rPr lang="it-IT" sz="1600" b="1" dirty="0" smtClean="0">
                <a:solidFill>
                  <a:schemeClr val="tx1"/>
                </a:solidFill>
              </a:rPr>
              <a:t>Trento 26 settembre 2019</a:t>
            </a:r>
            <a:endParaRPr lang="it-IT" sz="3200" b="1"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numero diapositiva 3"/>
          <p:cNvSpPr>
            <a:spLocks noGrp="1"/>
          </p:cNvSpPr>
          <p:nvPr>
            <p:ph type="sldNum" sz="quarter" idx="13"/>
          </p:nvPr>
        </p:nvSpPr>
        <p:spPr>
          <a:noFill/>
        </p:spPr>
        <p:txBody>
          <a:bodyPr/>
          <a:lstStyle/>
          <a:p>
            <a:fld id="{D5C6E19B-8783-45AE-BD32-4EC226061722}" type="slidenum">
              <a:rPr lang="it-IT" smtClean="0"/>
              <a:pPr/>
              <a:t>10</a:t>
            </a:fld>
            <a:endParaRPr lang="it-IT" smtClean="0"/>
          </a:p>
        </p:txBody>
      </p:sp>
      <p:pic>
        <p:nvPicPr>
          <p:cNvPr id="18434" name="Picture 2" descr="maltempo-dolomiti-cadore-2-560x420"/>
          <p:cNvPicPr>
            <a:picLocks noChangeAspect="1" noChangeArrowheads="1"/>
          </p:cNvPicPr>
          <p:nvPr/>
        </p:nvPicPr>
        <p:blipFill>
          <a:blip r:embed="rId2"/>
          <a:srcRect/>
          <a:stretch>
            <a:fillRect/>
          </a:stretch>
        </p:blipFill>
        <p:spPr bwMode="auto">
          <a:xfrm>
            <a:off x="3924300" y="2276475"/>
            <a:ext cx="4967288" cy="3725863"/>
          </a:xfrm>
          <a:prstGeom prst="rect">
            <a:avLst/>
          </a:prstGeom>
          <a:noFill/>
          <a:ln w="9525">
            <a:noFill/>
            <a:miter lim="800000"/>
            <a:headEnd/>
            <a:tailEnd/>
          </a:ln>
        </p:spPr>
      </p:pic>
      <p:pic>
        <p:nvPicPr>
          <p:cNvPr id="18435" name="Picture 3" descr="maltempo-dolomiti-cadore-22-315x420"/>
          <p:cNvPicPr>
            <a:picLocks noChangeAspect="1" noChangeArrowheads="1"/>
          </p:cNvPicPr>
          <p:nvPr/>
        </p:nvPicPr>
        <p:blipFill>
          <a:blip r:embed="rId3"/>
          <a:srcRect/>
          <a:stretch>
            <a:fillRect/>
          </a:stretch>
        </p:blipFill>
        <p:spPr bwMode="auto">
          <a:xfrm>
            <a:off x="468313" y="2205038"/>
            <a:ext cx="3348037" cy="4464050"/>
          </a:xfrm>
          <a:prstGeom prst="rect">
            <a:avLst/>
          </a:prstGeom>
          <a:noFill/>
          <a:ln w="9525">
            <a:noFill/>
            <a:miter lim="800000"/>
            <a:headEnd/>
            <a:tailEnd/>
          </a:ln>
        </p:spPr>
      </p:pic>
      <p:sp>
        <p:nvSpPr>
          <p:cNvPr id="18436" name="Text Box 4"/>
          <p:cNvSpPr txBox="1">
            <a:spLocks noChangeArrowheads="1"/>
          </p:cNvSpPr>
          <p:nvPr/>
        </p:nvSpPr>
        <p:spPr bwMode="auto">
          <a:xfrm>
            <a:off x="4211638" y="404813"/>
            <a:ext cx="4895850" cy="1800225"/>
          </a:xfrm>
          <a:prstGeom prst="rect">
            <a:avLst/>
          </a:prstGeom>
          <a:noFill/>
          <a:ln w="9525">
            <a:noFill/>
            <a:miter lim="800000"/>
            <a:headEnd/>
            <a:tailEnd/>
          </a:ln>
        </p:spPr>
        <p:txBody>
          <a:bodyPr>
            <a:spAutoFit/>
          </a:bodyPr>
          <a:lstStyle/>
          <a:p>
            <a:pPr algn="ctr" eaLnBrk="0" hangingPunct="0">
              <a:spcBef>
                <a:spcPct val="50000"/>
              </a:spcBef>
            </a:pPr>
            <a:r>
              <a:rPr lang="it-IT" sz="2800" b="1">
                <a:solidFill>
                  <a:schemeClr val="tx1"/>
                </a:solidFill>
              </a:rPr>
              <a:t>Nei giorni </a:t>
            </a:r>
            <a:r>
              <a:rPr lang="it-IT" sz="2800" b="1">
                <a:solidFill>
                  <a:srgbClr val="3366FF"/>
                </a:solidFill>
              </a:rPr>
              <a:t>27-29 ottobre 2018</a:t>
            </a:r>
            <a:r>
              <a:rPr lang="it-IT" sz="2800" b="1">
                <a:solidFill>
                  <a:schemeClr val="tx1"/>
                </a:solidFill>
              </a:rPr>
              <a:t> si sono misurate le </a:t>
            </a:r>
            <a:r>
              <a:rPr lang="it-IT" sz="2800" b="1">
                <a:solidFill>
                  <a:srgbClr val="CC3300"/>
                </a:solidFill>
              </a:rPr>
              <a:t>massime precipitazioni dell’ultimo secolo</a:t>
            </a:r>
          </a:p>
        </p:txBody>
      </p:sp>
      <p:pic>
        <p:nvPicPr>
          <p:cNvPr id="18437" name="Picture 5" descr="Risultati immagini per Dimaro alluvione 2018"/>
          <p:cNvPicPr>
            <a:picLocks noChangeAspect="1" noChangeArrowheads="1"/>
          </p:cNvPicPr>
          <p:nvPr/>
        </p:nvPicPr>
        <p:blipFill>
          <a:blip r:embed="rId4"/>
          <a:srcRect l="3542" r="19724"/>
          <a:stretch>
            <a:fillRect/>
          </a:stretch>
        </p:blipFill>
        <p:spPr bwMode="auto">
          <a:xfrm>
            <a:off x="179388" y="260350"/>
            <a:ext cx="4105275" cy="3079750"/>
          </a:xfrm>
          <a:prstGeom prst="rect">
            <a:avLst/>
          </a:prstGeom>
          <a:noFill/>
          <a:ln w="9525">
            <a:solidFill>
              <a:srgbClr val="CC3300"/>
            </a:solidFill>
            <a:miter lim="800000"/>
            <a:headEnd/>
            <a:tailEnd/>
          </a:ln>
        </p:spPr>
      </p:pic>
      <p:pic>
        <p:nvPicPr>
          <p:cNvPr id="18438" name="Picture 8"/>
          <p:cNvPicPr>
            <a:picLocks noChangeAspect="1" noChangeArrowheads="1"/>
          </p:cNvPicPr>
          <p:nvPr/>
        </p:nvPicPr>
        <p:blipFill>
          <a:blip r:embed="rId5"/>
          <a:srcRect l="8858" t="10394" r="70670" b="77541"/>
          <a:stretch>
            <a:fillRect/>
          </a:stretch>
        </p:blipFill>
        <p:spPr bwMode="auto">
          <a:xfrm>
            <a:off x="6300788" y="6045200"/>
            <a:ext cx="2447925" cy="7683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egnaposto numero diapositiva 3"/>
          <p:cNvSpPr txBox="1">
            <a:spLocks noGrp="1"/>
          </p:cNvSpPr>
          <p:nvPr/>
        </p:nvSpPr>
        <p:spPr bwMode="auto">
          <a:xfrm>
            <a:off x="6553200" y="6245225"/>
            <a:ext cx="2132013" cy="474663"/>
          </a:xfrm>
          <a:prstGeom prst="rect">
            <a:avLst/>
          </a:prstGeom>
          <a:noFill/>
          <a:ln w="9525">
            <a:noFill/>
            <a:round/>
            <a:headEnd/>
            <a:tailEnd/>
          </a:ln>
        </p:spPr>
        <p:txBody>
          <a:bodyPr lIns="90000" tIns="46800" rIns="90000" bIns="46800"/>
          <a:lstStyle/>
          <a:p>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C2BE2CE5-A537-4BB6-B779-376ECF2815BB}" type="slidenum">
              <a:rPr lang="it-IT">
                <a:solidFill>
                  <a:srgbClr val="000000"/>
                </a:solidFill>
                <a:cs typeface="Segoe UI" pitchFamily="34" charset="0"/>
              </a:rPr>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11</a:t>
            </a:fld>
            <a:endParaRPr lang="it-IT">
              <a:solidFill>
                <a:srgbClr val="000000"/>
              </a:solidFill>
              <a:cs typeface="Segoe UI" pitchFamily="34" charset="0"/>
            </a:endParaRPr>
          </a:p>
        </p:txBody>
      </p:sp>
      <p:pic>
        <p:nvPicPr>
          <p:cNvPr id="25602" name="Picture 2" descr="Risultati immagini per migranti climatici e ambientali secondo OIM"/>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941059" name="Text Box 3"/>
          <p:cNvSpPr txBox="1">
            <a:spLocks noChangeArrowheads="1"/>
          </p:cNvSpPr>
          <p:nvPr/>
        </p:nvSpPr>
        <p:spPr bwMode="auto">
          <a:xfrm>
            <a:off x="468313" y="115888"/>
            <a:ext cx="8207375" cy="2443162"/>
          </a:xfrm>
          <a:prstGeom prst="rect">
            <a:avLst/>
          </a:prstGeom>
          <a:solidFill>
            <a:schemeClr val="bg1"/>
          </a:solidFill>
          <a:ln w="9525">
            <a:noFill/>
            <a:miter lim="800000"/>
            <a:headEnd/>
            <a:tailEnd/>
          </a:ln>
        </p:spPr>
        <p:txBody>
          <a:bodyPr>
            <a:spAutoFit/>
          </a:bodyPr>
          <a:lstStyle/>
          <a:p>
            <a:pPr algn="ctr" eaLnBrk="0" hangingPunct="0">
              <a:spcBef>
                <a:spcPct val="50000"/>
              </a:spcBef>
            </a:pPr>
            <a:r>
              <a:rPr lang="it-IT" sz="2800" b="1">
                <a:solidFill>
                  <a:srgbClr val="0033CC"/>
                </a:solidFill>
              </a:rPr>
              <a:t>I migranti ambientali</a:t>
            </a:r>
            <a:r>
              <a:rPr lang="it-IT" sz="2000">
                <a:solidFill>
                  <a:schemeClr val="tx1"/>
                </a:solidFill>
              </a:rPr>
              <a:t>:</a:t>
            </a:r>
          </a:p>
          <a:p>
            <a:pPr algn="ctr" eaLnBrk="0" hangingPunct="0">
              <a:spcBef>
                <a:spcPct val="50000"/>
              </a:spcBef>
            </a:pPr>
            <a:r>
              <a:rPr lang="it-IT" b="1">
                <a:solidFill>
                  <a:schemeClr val="tx1"/>
                </a:solidFill>
              </a:rPr>
              <a:t>«</a:t>
            </a:r>
            <a:r>
              <a:rPr lang="it-IT" b="1" i="1">
                <a:solidFill>
                  <a:schemeClr val="tx1"/>
                </a:solidFill>
              </a:rPr>
              <a:t>Persone o gruppi di persone che, soprattutto a causa di modifiche ambientali, progressive o repentine, che influiscono negativamente sulla loro vita o sulla loro condizione di vita, sono </a:t>
            </a:r>
            <a:r>
              <a:rPr lang="it-IT" b="1" i="1">
                <a:solidFill>
                  <a:srgbClr val="FF3300"/>
                </a:solidFill>
              </a:rPr>
              <a:t>obbligate ad abbandonare la loro residenza abituale</a:t>
            </a:r>
            <a:r>
              <a:rPr lang="it-IT" b="1" i="1">
                <a:solidFill>
                  <a:schemeClr val="tx1"/>
                </a:solidFill>
              </a:rPr>
              <a:t>, o </a:t>
            </a:r>
            <a:r>
              <a:rPr lang="it-IT" b="1" i="1">
                <a:solidFill>
                  <a:srgbClr val="FF3300"/>
                </a:solidFill>
              </a:rPr>
              <a:t>scelgono di farlo</a:t>
            </a:r>
            <a:r>
              <a:rPr lang="it-IT" b="1" i="1">
                <a:solidFill>
                  <a:schemeClr val="tx1"/>
                </a:solidFill>
              </a:rPr>
              <a:t>, sia </a:t>
            </a:r>
            <a:r>
              <a:rPr lang="it-IT" b="1" i="1">
                <a:solidFill>
                  <a:srgbClr val="FF3300"/>
                </a:solidFill>
              </a:rPr>
              <a:t>temporaneamente</a:t>
            </a:r>
            <a:r>
              <a:rPr lang="it-IT" b="1" i="1">
                <a:solidFill>
                  <a:schemeClr val="tx1"/>
                </a:solidFill>
              </a:rPr>
              <a:t> che </a:t>
            </a:r>
            <a:r>
              <a:rPr lang="it-IT" b="1" i="1">
                <a:solidFill>
                  <a:srgbClr val="FF3300"/>
                </a:solidFill>
              </a:rPr>
              <a:t>permanentemente</a:t>
            </a:r>
            <a:r>
              <a:rPr lang="it-IT" b="1" i="1">
                <a:solidFill>
                  <a:schemeClr val="tx1"/>
                </a:solidFill>
              </a:rPr>
              <a:t>, spostandosi sia entro il proprio Paese che all’estero</a:t>
            </a:r>
            <a:r>
              <a:rPr lang="it-IT" b="1">
                <a:solidFill>
                  <a:schemeClr val="tx1"/>
                </a:solidFill>
              </a:rPr>
              <a:t>». </a:t>
            </a:r>
          </a:p>
          <a:p>
            <a:pPr algn="ctr" eaLnBrk="0" hangingPunct="0">
              <a:spcBef>
                <a:spcPct val="50000"/>
              </a:spcBef>
            </a:pPr>
            <a:r>
              <a:rPr lang="it-IT" b="1">
                <a:solidFill>
                  <a:schemeClr val="tx1"/>
                </a:solidFill>
              </a:rPr>
              <a:t>Organizzazione Internazionale per le Migrazioni (OIM)</a:t>
            </a:r>
          </a:p>
        </p:txBody>
      </p:sp>
      <p:sp>
        <p:nvSpPr>
          <p:cNvPr id="941060" name="Text Box 4"/>
          <p:cNvSpPr txBox="1">
            <a:spLocks noChangeArrowheads="1"/>
          </p:cNvSpPr>
          <p:nvPr/>
        </p:nvSpPr>
        <p:spPr bwMode="auto">
          <a:xfrm>
            <a:off x="179388" y="4587875"/>
            <a:ext cx="8785225" cy="1054100"/>
          </a:xfrm>
          <a:prstGeom prst="rect">
            <a:avLst/>
          </a:prstGeom>
          <a:solidFill>
            <a:schemeClr val="bg1"/>
          </a:solidFill>
          <a:ln w="9525">
            <a:noFill/>
            <a:miter lim="800000"/>
            <a:headEnd/>
            <a:tailEnd/>
          </a:ln>
        </p:spPr>
        <p:txBody>
          <a:bodyPr>
            <a:spAutoFit/>
          </a:bodyPr>
          <a:lstStyle/>
          <a:p>
            <a:pPr algn="ctr" eaLnBrk="0" hangingPunct="0">
              <a:spcBef>
                <a:spcPct val="50000"/>
              </a:spcBef>
            </a:pPr>
            <a:r>
              <a:rPr lang="it-IT" b="1">
                <a:solidFill>
                  <a:schemeClr val="tx1"/>
                </a:solidFill>
              </a:rPr>
              <a:t>Dal 2008 al 2014 oltre </a:t>
            </a:r>
            <a:r>
              <a:rPr lang="it-IT" b="1">
                <a:solidFill>
                  <a:srgbClr val="FF3300"/>
                </a:solidFill>
              </a:rPr>
              <a:t>157 milioni</a:t>
            </a:r>
            <a:r>
              <a:rPr lang="it-IT" b="1">
                <a:solidFill>
                  <a:schemeClr val="tx1"/>
                </a:solidFill>
              </a:rPr>
              <a:t> di persone sono state costrette a spostarsi per </a:t>
            </a:r>
            <a:r>
              <a:rPr lang="it-IT" b="1">
                <a:solidFill>
                  <a:srgbClr val="FF3300"/>
                </a:solidFill>
              </a:rPr>
              <a:t>eventi meteorologici estremi</a:t>
            </a:r>
          </a:p>
          <a:p>
            <a:pPr algn="ctr" eaLnBrk="0" hangingPunct="0">
              <a:spcBef>
                <a:spcPct val="50000"/>
              </a:spcBef>
            </a:pPr>
            <a:r>
              <a:rPr lang="it-IT" b="1">
                <a:solidFill>
                  <a:schemeClr val="tx1"/>
                </a:solidFill>
              </a:rPr>
              <a:t>(Internal Displacement Monitoring Agency)</a:t>
            </a:r>
          </a:p>
        </p:txBody>
      </p:sp>
      <p:sp>
        <p:nvSpPr>
          <p:cNvPr id="941061" name="Text Box 5"/>
          <p:cNvSpPr txBox="1">
            <a:spLocks noChangeArrowheads="1"/>
          </p:cNvSpPr>
          <p:nvPr/>
        </p:nvSpPr>
        <p:spPr bwMode="auto">
          <a:xfrm>
            <a:off x="179388" y="5956300"/>
            <a:ext cx="8820150" cy="641350"/>
          </a:xfrm>
          <a:prstGeom prst="rect">
            <a:avLst/>
          </a:prstGeom>
          <a:solidFill>
            <a:schemeClr val="bg1"/>
          </a:solid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b="1">
                <a:solidFill>
                  <a:schemeClr val="tx1"/>
                </a:solidFill>
              </a:rPr>
              <a:t>Nei prossimi trent’anni </a:t>
            </a:r>
            <a:r>
              <a:rPr lang="it-IT" b="1">
                <a:solidFill>
                  <a:srgbClr val="FF0000"/>
                </a:solidFill>
              </a:rPr>
              <a:t>135 milioni</a:t>
            </a:r>
            <a:r>
              <a:rPr lang="it-IT" b="1">
                <a:solidFill>
                  <a:schemeClr val="tx1"/>
                </a:solidFill>
              </a:rPr>
              <a:t> di persone rischieranno di essere costrette a lasciare la propria terra a causa del </a:t>
            </a:r>
            <a:r>
              <a:rPr lang="it-IT" b="1">
                <a:solidFill>
                  <a:srgbClr val="FF0000"/>
                </a:solidFill>
              </a:rPr>
              <a:t>degrado delle terre</a:t>
            </a:r>
            <a:r>
              <a:rPr lang="it-IT" b="1">
                <a:solidFill>
                  <a:schemeClr val="tx1"/>
                </a:solidFill>
              </a:rPr>
              <a:t> e della </a:t>
            </a:r>
            <a:r>
              <a:rPr lang="it-IT" b="1">
                <a:solidFill>
                  <a:srgbClr val="FF0000"/>
                </a:solidFill>
              </a:rPr>
              <a:t>siccità</a:t>
            </a:r>
            <a:r>
              <a:rPr lang="it-IT" b="1">
                <a:solidFill>
                  <a:schemeClr val="tx1"/>
                </a:solidFill>
              </a:rPr>
              <a:t>.</a:t>
            </a:r>
            <a:endParaRPr lang="it-IT"/>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941059"/>
                                        </p:tgtEl>
                                        <p:attrNameLst>
                                          <p:attrName>style.visibility</p:attrName>
                                        </p:attrNameLst>
                                      </p:cBhvr>
                                      <p:to>
                                        <p:strVal val="visible"/>
                                      </p:to>
                                    </p:set>
                                    <p:animEffect transition="in" filter="fade">
                                      <p:cBhvr>
                                        <p:cTn id="7" dur="800" decel="100000"/>
                                        <p:tgtEl>
                                          <p:spTgt spid="941059"/>
                                        </p:tgtEl>
                                      </p:cBhvr>
                                    </p:animEffect>
                                    <p:anim calcmode="lin" valueType="num">
                                      <p:cBhvr>
                                        <p:cTn id="8" dur="800" decel="100000" fill="hold"/>
                                        <p:tgtEl>
                                          <p:spTgt spid="941059"/>
                                        </p:tgtEl>
                                        <p:attrNameLst>
                                          <p:attrName>style.rotation</p:attrName>
                                        </p:attrNameLst>
                                      </p:cBhvr>
                                      <p:tavLst>
                                        <p:tav tm="0">
                                          <p:val>
                                            <p:fltVal val="-90"/>
                                          </p:val>
                                        </p:tav>
                                        <p:tav tm="100000">
                                          <p:val>
                                            <p:fltVal val="0"/>
                                          </p:val>
                                        </p:tav>
                                      </p:tavLst>
                                    </p:anim>
                                    <p:anim calcmode="lin" valueType="num">
                                      <p:cBhvr>
                                        <p:cTn id="9" dur="800" decel="100000" fill="hold"/>
                                        <p:tgtEl>
                                          <p:spTgt spid="941059"/>
                                        </p:tgtEl>
                                        <p:attrNameLst>
                                          <p:attrName>ppt_x</p:attrName>
                                        </p:attrNameLst>
                                      </p:cBhvr>
                                      <p:tavLst>
                                        <p:tav tm="0">
                                          <p:val>
                                            <p:strVal val="#ppt_x+0.4"/>
                                          </p:val>
                                        </p:tav>
                                        <p:tav tm="100000">
                                          <p:val>
                                            <p:strVal val="#ppt_x-0.05"/>
                                          </p:val>
                                        </p:tav>
                                      </p:tavLst>
                                    </p:anim>
                                    <p:anim calcmode="lin" valueType="num">
                                      <p:cBhvr>
                                        <p:cTn id="10" dur="800" decel="100000" fill="hold"/>
                                        <p:tgtEl>
                                          <p:spTgt spid="94105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4105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41059"/>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941060"/>
                                        </p:tgtEl>
                                        <p:attrNameLst>
                                          <p:attrName>style.visibility</p:attrName>
                                        </p:attrNameLst>
                                      </p:cBhvr>
                                      <p:to>
                                        <p:strVal val="visible"/>
                                      </p:to>
                                    </p:set>
                                    <p:animEffect transition="in" filter="fade">
                                      <p:cBhvr>
                                        <p:cTn id="17" dur="800" decel="100000"/>
                                        <p:tgtEl>
                                          <p:spTgt spid="941060"/>
                                        </p:tgtEl>
                                      </p:cBhvr>
                                    </p:animEffect>
                                    <p:anim calcmode="lin" valueType="num">
                                      <p:cBhvr>
                                        <p:cTn id="18" dur="800" decel="100000" fill="hold"/>
                                        <p:tgtEl>
                                          <p:spTgt spid="941060"/>
                                        </p:tgtEl>
                                        <p:attrNameLst>
                                          <p:attrName>style.rotation</p:attrName>
                                        </p:attrNameLst>
                                      </p:cBhvr>
                                      <p:tavLst>
                                        <p:tav tm="0">
                                          <p:val>
                                            <p:fltVal val="-90"/>
                                          </p:val>
                                        </p:tav>
                                        <p:tav tm="100000">
                                          <p:val>
                                            <p:fltVal val="0"/>
                                          </p:val>
                                        </p:tav>
                                      </p:tavLst>
                                    </p:anim>
                                    <p:anim calcmode="lin" valueType="num">
                                      <p:cBhvr>
                                        <p:cTn id="19" dur="800" decel="100000" fill="hold"/>
                                        <p:tgtEl>
                                          <p:spTgt spid="941060"/>
                                        </p:tgtEl>
                                        <p:attrNameLst>
                                          <p:attrName>ppt_x</p:attrName>
                                        </p:attrNameLst>
                                      </p:cBhvr>
                                      <p:tavLst>
                                        <p:tav tm="0">
                                          <p:val>
                                            <p:strVal val="#ppt_x+0.4"/>
                                          </p:val>
                                        </p:tav>
                                        <p:tav tm="100000">
                                          <p:val>
                                            <p:strVal val="#ppt_x-0.05"/>
                                          </p:val>
                                        </p:tav>
                                      </p:tavLst>
                                    </p:anim>
                                    <p:anim calcmode="lin" valueType="num">
                                      <p:cBhvr>
                                        <p:cTn id="20" dur="800" decel="100000" fill="hold"/>
                                        <p:tgtEl>
                                          <p:spTgt spid="941060"/>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941060"/>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941060"/>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941061"/>
                                        </p:tgtEl>
                                        <p:attrNameLst>
                                          <p:attrName>style.visibility</p:attrName>
                                        </p:attrNameLst>
                                      </p:cBhvr>
                                      <p:to>
                                        <p:strVal val="visible"/>
                                      </p:to>
                                    </p:set>
                                    <p:animEffect transition="in" filter="fade">
                                      <p:cBhvr>
                                        <p:cTn id="27" dur="800" decel="100000"/>
                                        <p:tgtEl>
                                          <p:spTgt spid="941061"/>
                                        </p:tgtEl>
                                      </p:cBhvr>
                                    </p:animEffect>
                                    <p:anim calcmode="lin" valueType="num">
                                      <p:cBhvr>
                                        <p:cTn id="28" dur="800" decel="100000" fill="hold"/>
                                        <p:tgtEl>
                                          <p:spTgt spid="941061"/>
                                        </p:tgtEl>
                                        <p:attrNameLst>
                                          <p:attrName>style.rotation</p:attrName>
                                        </p:attrNameLst>
                                      </p:cBhvr>
                                      <p:tavLst>
                                        <p:tav tm="0">
                                          <p:val>
                                            <p:fltVal val="-90"/>
                                          </p:val>
                                        </p:tav>
                                        <p:tav tm="100000">
                                          <p:val>
                                            <p:fltVal val="0"/>
                                          </p:val>
                                        </p:tav>
                                      </p:tavLst>
                                    </p:anim>
                                    <p:anim calcmode="lin" valueType="num">
                                      <p:cBhvr>
                                        <p:cTn id="29" dur="800" decel="100000" fill="hold"/>
                                        <p:tgtEl>
                                          <p:spTgt spid="941061"/>
                                        </p:tgtEl>
                                        <p:attrNameLst>
                                          <p:attrName>ppt_x</p:attrName>
                                        </p:attrNameLst>
                                      </p:cBhvr>
                                      <p:tavLst>
                                        <p:tav tm="0">
                                          <p:val>
                                            <p:strVal val="#ppt_x+0.4"/>
                                          </p:val>
                                        </p:tav>
                                        <p:tav tm="100000">
                                          <p:val>
                                            <p:strVal val="#ppt_x-0.05"/>
                                          </p:val>
                                        </p:tav>
                                      </p:tavLst>
                                    </p:anim>
                                    <p:anim calcmode="lin" valueType="num">
                                      <p:cBhvr>
                                        <p:cTn id="30" dur="800" decel="100000" fill="hold"/>
                                        <p:tgtEl>
                                          <p:spTgt spid="941061"/>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941061"/>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94106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059" grpId="0" animBg="1"/>
      <p:bldP spid="941060" grpId="0" animBg="1"/>
      <p:bldP spid="94106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2"/>
          <p:cNvSpPr txBox="1">
            <a:spLocks noChangeArrowheads="1"/>
          </p:cNvSpPr>
          <p:nvPr/>
        </p:nvSpPr>
        <p:spPr bwMode="auto">
          <a:xfrm>
            <a:off x="179388" y="1011238"/>
            <a:ext cx="8785225" cy="5226050"/>
          </a:xfrm>
          <a:prstGeom prst="rect">
            <a:avLst/>
          </a:prstGeom>
          <a:noFill/>
          <a:ln w="9525">
            <a:noFill/>
            <a:miter lim="800000"/>
            <a:headEnd/>
            <a:tailEnd/>
          </a:ln>
        </p:spPr>
        <p:txBody>
          <a:bodyPr>
            <a:spAutoFit/>
          </a:bodyPr>
          <a:lstStyle/>
          <a:p>
            <a:pPr algn="just" eaLnBrk="0" hangingPunct="0"/>
            <a:r>
              <a:rPr lang="it-IT" sz="1600" b="1">
                <a:solidFill>
                  <a:schemeClr val="tx1"/>
                </a:solidFill>
              </a:rPr>
              <a:t>Le </a:t>
            </a:r>
            <a:r>
              <a:rPr lang="it-IT" sz="1600" b="1">
                <a:solidFill>
                  <a:srgbClr val="FF3300"/>
                </a:solidFill>
              </a:rPr>
              <a:t>temperature</a:t>
            </a:r>
            <a:r>
              <a:rPr lang="it-IT" sz="1600" b="1">
                <a:solidFill>
                  <a:schemeClr val="tx1"/>
                </a:solidFill>
              </a:rPr>
              <a:t> in Trentino sono aumentate nell’ultimo secolo con un segnale che si è accentuato negli ultimi 30 anni risultati i più caldi dall’inizio degli anni ‘20.</a:t>
            </a:r>
          </a:p>
          <a:p>
            <a:pPr algn="just" eaLnBrk="0" hangingPunct="0"/>
            <a:endParaRPr lang="it-IT" sz="1600" b="1">
              <a:solidFill>
                <a:schemeClr val="tx1"/>
              </a:solidFill>
            </a:endParaRPr>
          </a:p>
          <a:p>
            <a:pPr algn="just" eaLnBrk="0" hangingPunct="0"/>
            <a:endParaRPr lang="it-IT" sz="1600" b="1">
              <a:solidFill>
                <a:schemeClr val="tx1"/>
              </a:solidFill>
            </a:endParaRPr>
          </a:p>
          <a:p>
            <a:pPr algn="just" eaLnBrk="0" hangingPunct="0"/>
            <a:endParaRPr lang="it-IT" sz="1600" b="1">
              <a:solidFill>
                <a:schemeClr val="tx1"/>
              </a:solidFill>
            </a:endParaRPr>
          </a:p>
          <a:p>
            <a:pPr algn="just" eaLnBrk="0" hangingPunct="0"/>
            <a:endParaRPr lang="it-IT" sz="1600" b="1">
              <a:solidFill>
                <a:schemeClr val="tx1"/>
              </a:solidFill>
            </a:endParaRPr>
          </a:p>
          <a:p>
            <a:pPr algn="just" eaLnBrk="0" hangingPunct="0"/>
            <a:endParaRPr lang="it-IT" sz="1600" b="1">
              <a:solidFill>
                <a:schemeClr val="tx1"/>
              </a:solidFill>
            </a:endParaRPr>
          </a:p>
          <a:p>
            <a:pPr algn="just" eaLnBrk="0" hangingPunct="0"/>
            <a:endParaRPr lang="it-IT" sz="1600" b="1">
              <a:solidFill>
                <a:schemeClr val="tx1"/>
              </a:solidFill>
            </a:endParaRPr>
          </a:p>
          <a:p>
            <a:pPr algn="just" eaLnBrk="0" hangingPunct="0"/>
            <a:endParaRPr lang="it-IT" sz="1600" b="1">
              <a:solidFill>
                <a:schemeClr val="tx1"/>
              </a:solidFill>
            </a:endParaRPr>
          </a:p>
          <a:p>
            <a:pPr algn="just" eaLnBrk="0" hangingPunct="0"/>
            <a:endParaRPr lang="it-IT" sz="1600" b="1">
              <a:solidFill>
                <a:schemeClr val="tx1"/>
              </a:solidFill>
            </a:endParaRPr>
          </a:p>
          <a:p>
            <a:pPr algn="just" eaLnBrk="0" hangingPunct="0"/>
            <a:endParaRPr lang="it-IT" sz="1600" b="1">
              <a:solidFill>
                <a:schemeClr val="tx1"/>
              </a:solidFill>
            </a:endParaRPr>
          </a:p>
          <a:p>
            <a:pPr algn="just" eaLnBrk="0" hangingPunct="0"/>
            <a:endParaRPr lang="it-IT" sz="1600" b="1">
              <a:solidFill>
                <a:schemeClr val="tx1"/>
              </a:solidFill>
            </a:endParaRPr>
          </a:p>
          <a:p>
            <a:pPr algn="just" eaLnBrk="0" hangingPunct="0"/>
            <a:endParaRPr lang="it-IT" sz="1600" b="1">
              <a:solidFill>
                <a:schemeClr val="tx1"/>
              </a:solidFill>
            </a:endParaRPr>
          </a:p>
          <a:p>
            <a:pPr algn="just" eaLnBrk="0" hangingPunct="0"/>
            <a:endParaRPr lang="it-IT" sz="1600" b="1">
              <a:solidFill>
                <a:schemeClr val="tx1"/>
              </a:solidFill>
            </a:endParaRPr>
          </a:p>
          <a:p>
            <a:pPr algn="just" eaLnBrk="0" hangingPunct="0"/>
            <a:endParaRPr lang="it-IT" sz="1600" b="1">
              <a:solidFill>
                <a:schemeClr val="tx1"/>
              </a:solidFill>
            </a:endParaRPr>
          </a:p>
          <a:p>
            <a:pPr algn="just" eaLnBrk="0" hangingPunct="0"/>
            <a:endParaRPr lang="it-IT" sz="1600" b="1">
              <a:solidFill>
                <a:schemeClr val="tx1"/>
              </a:solidFill>
            </a:endParaRPr>
          </a:p>
          <a:p>
            <a:pPr algn="just" eaLnBrk="0" hangingPunct="0"/>
            <a:endParaRPr lang="it-IT" sz="1600" b="1">
              <a:solidFill>
                <a:schemeClr val="tx1"/>
              </a:solidFill>
            </a:endParaRPr>
          </a:p>
          <a:p>
            <a:pPr algn="just" eaLnBrk="0" hangingPunct="0"/>
            <a:endParaRPr lang="it-IT" sz="1600" b="1">
              <a:solidFill>
                <a:schemeClr val="tx1"/>
              </a:solidFill>
            </a:endParaRPr>
          </a:p>
          <a:p>
            <a:pPr algn="just" eaLnBrk="0" hangingPunct="0"/>
            <a:endParaRPr lang="it-IT" sz="1600" b="1">
              <a:solidFill>
                <a:schemeClr val="tx1"/>
              </a:solidFill>
            </a:endParaRPr>
          </a:p>
          <a:p>
            <a:pPr algn="just" eaLnBrk="0" hangingPunct="0"/>
            <a:endParaRPr lang="it-IT" sz="1600" b="1">
              <a:solidFill>
                <a:schemeClr val="tx1"/>
              </a:solidFill>
            </a:endParaRPr>
          </a:p>
          <a:p>
            <a:pPr algn="just" eaLnBrk="0" hangingPunct="0"/>
            <a:endParaRPr lang="it-IT" sz="1600" b="1">
              <a:solidFill>
                <a:schemeClr val="tx1"/>
              </a:solidFill>
            </a:endParaRPr>
          </a:p>
        </p:txBody>
      </p:sp>
      <p:sp>
        <p:nvSpPr>
          <p:cNvPr id="26626" name="Text Box 3"/>
          <p:cNvSpPr txBox="1">
            <a:spLocks noChangeArrowheads="1"/>
          </p:cNvSpPr>
          <p:nvPr/>
        </p:nvSpPr>
        <p:spPr bwMode="auto">
          <a:xfrm>
            <a:off x="1042988" y="333375"/>
            <a:ext cx="7345362" cy="336550"/>
          </a:xfrm>
          <a:prstGeom prst="rect">
            <a:avLst/>
          </a:prstGeom>
          <a:noFill/>
          <a:ln w="9525">
            <a:noFill/>
            <a:miter lim="800000"/>
            <a:headEnd/>
            <a:tailEnd/>
          </a:ln>
        </p:spPr>
        <p:txBody>
          <a:bodyPr>
            <a:spAutoFit/>
          </a:bodyPr>
          <a:lstStyle/>
          <a:p>
            <a:pPr algn="ctr" eaLnBrk="0" hangingPunct="0">
              <a:spcBef>
                <a:spcPct val="50000"/>
              </a:spcBef>
            </a:pPr>
            <a:endParaRPr lang="it-IT" sz="1600">
              <a:solidFill>
                <a:schemeClr val="tx1"/>
              </a:solidFill>
            </a:endParaRPr>
          </a:p>
        </p:txBody>
      </p:sp>
      <p:sp>
        <p:nvSpPr>
          <p:cNvPr id="26627" name="Text Box 4"/>
          <p:cNvSpPr txBox="1">
            <a:spLocks noChangeArrowheads="1"/>
          </p:cNvSpPr>
          <p:nvPr/>
        </p:nvSpPr>
        <p:spPr bwMode="auto">
          <a:xfrm>
            <a:off x="1906588" y="317500"/>
            <a:ext cx="5834062" cy="519113"/>
          </a:xfrm>
          <a:prstGeom prst="rect">
            <a:avLst/>
          </a:prstGeom>
          <a:noFill/>
          <a:ln w="9525">
            <a:noFill/>
            <a:miter lim="800000"/>
            <a:headEnd/>
            <a:tailEnd/>
          </a:ln>
        </p:spPr>
        <p:txBody>
          <a:bodyPr>
            <a:spAutoFit/>
          </a:bodyPr>
          <a:lstStyle/>
          <a:p>
            <a:pPr>
              <a:spcBef>
                <a:spcPct val="50000"/>
              </a:spcBef>
            </a:pPr>
            <a:r>
              <a:rPr lang="it-IT" sz="2800" b="1">
                <a:solidFill>
                  <a:srgbClr val="0033CC"/>
                </a:solidFill>
              </a:rPr>
              <a:t>La tendenza del clima in Trentino</a:t>
            </a:r>
          </a:p>
        </p:txBody>
      </p:sp>
      <p:pic>
        <p:nvPicPr>
          <p:cNvPr id="26628" name="Picture 5"/>
          <p:cNvPicPr>
            <a:picLocks noChangeAspect="1" noChangeArrowheads="1"/>
          </p:cNvPicPr>
          <p:nvPr/>
        </p:nvPicPr>
        <p:blipFill>
          <a:blip r:embed="rId2"/>
          <a:srcRect l="24805" t="31738" r="25586" b="35791"/>
          <a:stretch>
            <a:fillRect/>
          </a:stretch>
        </p:blipFill>
        <p:spPr bwMode="auto">
          <a:xfrm>
            <a:off x="1403350" y="1731963"/>
            <a:ext cx="6624638" cy="3468687"/>
          </a:xfrm>
          <a:prstGeom prst="rect">
            <a:avLst/>
          </a:prstGeom>
          <a:noFill/>
          <a:ln w="9525">
            <a:solidFill>
              <a:schemeClr val="tx1"/>
            </a:solidFill>
            <a:miter lim="800000"/>
            <a:headEnd/>
            <a:tailEnd/>
          </a:ln>
        </p:spPr>
      </p:pic>
      <p:sp>
        <p:nvSpPr>
          <p:cNvPr id="26629" name="Text Box 6"/>
          <p:cNvSpPr txBox="1">
            <a:spLocks noChangeArrowheads="1"/>
          </p:cNvSpPr>
          <p:nvPr/>
        </p:nvSpPr>
        <p:spPr bwMode="auto">
          <a:xfrm>
            <a:off x="2195513" y="1743075"/>
            <a:ext cx="5472112" cy="703263"/>
          </a:xfrm>
          <a:prstGeom prst="rect">
            <a:avLst/>
          </a:prstGeom>
          <a:solidFill>
            <a:schemeClr val="bg1"/>
          </a:solidFill>
          <a:ln w="9525">
            <a:noFill/>
            <a:miter lim="800000"/>
            <a:headEnd/>
            <a:tailEnd/>
          </a:ln>
        </p:spPr>
        <p:txBody>
          <a:bodyPr>
            <a:spAutoFit/>
          </a:bodyPr>
          <a:lstStyle/>
          <a:p>
            <a:pPr algn="ctr">
              <a:spcBef>
                <a:spcPct val="50000"/>
              </a:spcBef>
            </a:pPr>
            <a:r>
              <a:rPr lang="it-IT" sz="1600" b="1">
                <a:solidFill>
                  <a:schemeClr val="tx1"/>
                </a:solidFill>
              </a:rPr>
              <a:t>Trento (1816-2016)</a:t>
            </a:r>
          </a:p>
          <a:p>
            <a:pPr algn="ctr">
              <a:spcBef>
                <a:spcPct val="50000"/>
              </a:spcBef>
            </a:pPr>
            <a:r>
              <a:rPr lang="it-IT" sz="1600" b="1">
                <a:solidFill>
                  <a:schemeClr val="tx1"/>
                </a:solidFill>
              </a:rPr>
              <a:t>Anomalia di Temperatura media annua</a:t>
            </a:r>
          </a:p>
        </p:txBody>
      </p:sp>
      <p:sp>
        <p:nvSpPr>
          <p:cNvPr id="26630" name="Text Box 7"/>
          <p:cNvSpPr txBox="1">
            <a:spLocks noChangeArrowheads="1"/>
          </p:cNvSpPr>
          <p:nvPr/>
        </p:nvSpPr>
        <p:spPr bwMode="auto">
          <a:xfrm>
            <a:off x="5867400" y="3759200"/>
            <a:ext cx="2087563" cy="304800"/>
          </a:xfrm>
          <a:prstGeom prst="rect">
            <a:avLst/>
          </a:prstGeom>
          <a:noFill/>
          <a:ln w="9525">
            <a:noFill/>
            <a:miter lim="800000"/>
            <a:headEnd/>
            <a:tailEnd/>
          </a:ln>
        </p:spPr>
        <p:txBody>
          <a:bodyPr>
            <a:spAutoFit/>
          </a:bodyPr>
          <a:lstStyle/>
          <a:p>
            <a:pPr algn="ctr" eaLnBrk="0" hangingPunct="0">
              <a:spcBef>
                <a:spcPct val="50000"/>
              </a:spcBef>
            </a:pPr>
            <a:r>
              <a:rPr lang="it-IT" sz="1400" b="1" i="1">
                <a:solidFill>
                  <a:schemeClr val="tx1"/>
                </a:solidFill>
              </a:rPr>
              <a:t>UNITN DICAM</a:t>
            </a:r>
          </a:p>
        </p:txBody>
      </p:sp>
      <p:sp>
        <p:nvSpPr>
          <p:cNvPr id="26631" name="Text Box 8"/>
          <p:cNvSpPr txBox="1">
            <a:spLocks noChangeArrowheads="1"/>
          </p:cNvSpPr>
          <p:nvPr/>
        </p:nvSpPr>
        <p:spPr bwMode="auto">
          <a:xfrm>
            <a:off x="971550" y="5259388"/>
            <a:ext cx="7489825" cy="723900"/>
          </a:xfrm>
          <a:prstGeom prst="rect">
            <a:avLst/>
          </a:prstGeom>
          <a:solidFill>
            <a:schemeClr val="bg1"/>
          </a:solidFill>
          <a:ln w="9525">
            <a:noFill/>
            <a:round/>
            <a:headEnd/>
            <a:tailEnd/>
          </a:ln>
        </p:spPr>
        <p:txBody>
          <a:bodyPr lIns="90000" tIns="46800" rIns="90000" bIns="46800">
            <a:spAutoFit/>
          </a:bodyPr>
          <a:lstStyle/>
          <a:p>
            <a:pPr algn="ct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b="1">
                <a:solidFill>
                  <a:srgbClr val="000000"/>
                </a:solidFill>
              </a:rPr>
              <a:t>Nel periodo </a:t>
            </a:r>
            <a:r>
              <a:rPr lang="it-IT" sz="1600" b="1">
                <a:solidFill>
                  <a:srgbClr val="0033CC"/>
                </a:solidFill>
              </a:rPr>
              <a:t>1991-2016</a:t>
            </a:r>
            <a:r>
              <a:rPr lang="it-IT" sz="1600" b="1">
                <a:solidFill>
                  <a:srgbClr val="000000"/>
                </a:solidFill>
              </a:rPr>
              <a:t> </a:t>
            </a:r>
            <a:r>
              <a:rPr lang="it-IT" sz="1600" b="1">
                <a:solidFill>
                  <a:srgbClr val="FF3300"/>
                </a:solidFill>
              </a:rPr>
              <a:t>+1,1°C</a:t>
            </a:r>
            <a:r>
              <a:rPr lang="it-IT" sz="1600" b="1">
                <a:solidFill>
                  <a:srgbClr val="000000"/>
                </a:solidFill>
              </a:rPr>
              <a:t> rispetto al periodo </a:t>
            </a:r>
            <a:r>
              <a:rPr lang="it-IT" sz="1600" b="1">
                <a:solidFill>
                  <a:srgbClr val="0033CC"/>
                </a:solidFill>
              </a:rPr>
              <a:t>1961-1990</a:t>
            </a:r>
          </a:p>
          <a:p>
            <a:pPr algn="ct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b="1">
                <a:solidFill>
                  <a:srgbClr val="000000"/>
                </a:solidFill>
              </a:rPr>
              <a:t>Nel periodo </a:t>
            </a:r>
            <a:r>
              <a:rPr lang="it-IT" sz="1600" b="1">
                <a:solidFill>
                  <a:srgbClr val="0033CC"/>
                </a:solidFill>
              </a:rPr>
              <a:t>1991-2016</a:t>
            </a:r>
            <a:r>
              <a:rPr lang="it-IT" sz="1600" b="1">
                <a:solidFill>
                  <a:srgbClr val="000000"/>
                </a:solidFill>
              </a:rPr>
              <a:t> </a:t>
            </a:r>
            <a:r>
              <a:rPr lang="it-IT" sz="1600" b="1">
                <a:solidFill>
                  <a:srgbClr val="FF3300"/>
                </a:solidFill>
              </a:rPr>
              <a:t>+1,9°C</a:t>
            </a:r>
            <a:r>
              <a:rPr lang="it-IT" sz="1600" b="1">
                <a:solidFill>
                  <a:srgbClr val="000000"/>
                </a:solidFill>
              </a:rPr>
              <a:t> rispetto al periodo </a:t>
            </a:r>
            <a:r>
              <a:rPr lang="it-IT" sz="1600" b="1">
                <a:solidFill>
                  <a:srgbClr val="0033CC"/>
                </a:solidFill>
              </a:rPr>
              <a:t>1850-1899</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egnaposto numero diapositiva 3"/>
          <p:cNvSpPr>
            <a:spLocks noGrp="1"/>
          </p:cNvSpPr>
          <p:nvPr>
            <p:ph type="sldNum" sz="quarter" idx="13"/>
          </p:nvPr>
        </p:nvSpPr>
        <p:spPr>
          <a:noFill/>
        </p:spPr>
        <p:txBody>
          <a:bodyPr/>
          <a:lstStyle/>
          <a:p>
            <a:fld id="{19722114-423C-4E61-AF16-851C53807DD0}" type="slidenum">
              <a:rPr lang="it-IT" smtClean="0"/>
              <a:pPr/>
              <a:t>13</a:t>
            </a:fld>
            <a:endParaRPr lang="it-IT" smtClean="0"/>
          </a:p>
        </p:txBody>
      </p:sp>
      <p:sp>
        <p:nvSpPr>
          <p:cNvPr id="27650" name="Text Box 2"/>
          <p:cNvSpPr txBox="1">
            <a:spLocks noChangeArrowheads="1"/>
          </p:cNvSpPr>
          <p:nvPr/>
        </p:nvSpPr>
        <p:spPr bwMode="auto">
          <a:xfrm>
            <a:off x="6553200" y="6245225"/>
            <a:ext cx="2133600" cy="476250"/>
          </a:xfrm>
          <a:prstGeom prst="rect">
            <a:avLst/>
          </a:prstGeom>
          <a:noFill/>
          <a:ln w="9525">
            <a:noFill/>
            <a:round/>
            <a:headEnd/>
            <a:tailEnd/>
          </a:ln>
        </p:spPr>
        <p:txBody>
          <a:bodyPr lIns="90000" tIns="46800" rIns="90000" bIns="46800"/>
          <a:lstStyle/>
          <a:p>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0BA47ABF-C52E-4223-B1D1-AC260220FBF3}" type="slidenum">
              <a:rPr lang="it-IT" sz="1400">
                <a:solidFill>
                  <a:srgbClr val="000000"/>
                </a:solidFill>
              </a:rPr>
              <a:pPr algn="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13</a:t>
            </a:fld>
            <a:endParaRPr lang="it-IT" sz="1400">
              <a:solidFill>
                <a:srgbClr val="000000"/>
              </a:solidFill>
            </a:endParaRPr>
          </a:p>
        </p:txBody>
      </p:sp>
      <p:pic>
        <p:nvPicPr>
          <p:cNvPr id="27651" name="Picture 3"/>
          <p:cNvPicPr>
            <a:picLocks noChangeAspect="1" noChangeArrowheads="1"/>
          </p:cNvPicPr>
          <p:nvPr/>
        </p:nvPicPr>
        <p:blipFill>
          <a:blip r:embed="rId3"/>
          <a:srcRect/>
          <a:stretch>
            <a:fillRect/>
          </a:stretch>
        </p:blipFill>
        <p:spPr bwMode="auto">
          <a:xfrm>
            <a:off x="0" y="1196975"/>
            <a:ext cx="9144000" cy="5494338"/>
          </a:xfrm>
          <a:prstGeom prst="rect">
            <a:avLst/>
          </a:prstGeom>
          <a:noFill/>
          <a:ln w="9525">
            <a:noFill/>
            <a:round/>
            <a:headEnd/>
            <a:tailEnd/>
          </a:ln>
        </p:spPr>
      </p:pic>
      <p:sp>
        <p:nvSpPr>
          <p:cNvPr id="27652" name="Text Box 4"/>
          <p:cNvSpPr txBox="1">
            <a:spLocks noChangeArrowheads="1"/>
          </p:cNvSpPr>
          <p:nvPr/>
        </p:nvSpPr>
        <p:spPr bwMode="auto">
          <a:xfrm>
            <a:off x="684213" y="333375"/>
            <a:ext cx="7777162" cy="822325"/>
          </a:xfrm>
          <a:prstGeom prst="rect">
            <a:avLst/>
          </a:prstGeom>
          <a:solidFill>
            <a:srgbClr val="FFFFFF"/>
          </a:solidFill>
          <a:ln w="9525">
            <a:noFill/>
            <a:round/>
            <a:headEnd/>
            <a:tailEnd/>
          </a:ln>
        </p:spPr>
        <p:txBody>
          <a:bodyPr lIns="90000" tIns="46800" rIns="90000" bIns="46800">
            <a:spAutoFit/>
          </a:bodyPr>
          <a:lstStyle/>
          <a:p>
            <a:pPr algn="ct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400" b="1">
                <a:solidFill>
                  <a:srgbClr val="FF3300"/>
                </a:solidFill>
              </a:rPr>
              <a:t>La superficie dei ghiacciai trentini nel </a:t>
            </a:r>
            <a:r>
              <a:rPr lang="it-IT" sz="2400" b="1">
                <a:solidFill>
                  <a:srgbClr val="000000"/>
                </a:solidFill>
              </a:rPr>
              <a:t>1850</a:t>
            </a:r>
            <a:r>
              <a:rPr lang="it-IT" sz="2400" b="1">
                <a:solidFill>
                  <a:srgbClr val="FF3300"/>
                </a:solidFill>
              </a:rPr>
              <a:t> era di circa </a:t>
            </a:r>
            <a:r>
              <a:rPr lang="it-IT" sz="2400" b="1">
                <a:solidFill>
                  <a:srgbClr val="0033CC"/>
                </a:solidFill>
              </a:rPr>
              <a:t>110 km</a:t>
            </a:r>
            <a:r>
              <a:rPr lang="it-IT" sz="2400" b="1" baseline="30000">
                <a:solidFill>
                  <a:srgbClr val="0033CC"/>
                </a:solidFill>
              </a:rPr>
              <a:t>2</a:t>
            </a:r>
            <a:r>
              <a:rPr lang="it-IT" sz="2400" b="1">
                <a:solidFill>
                  <a:srgbClr val="FF3300"/>
                </a:solidFill>
              </a:rPr>
              <a:t> nel </a:t>
            </a:r>
            <a:r>
              <a:rPr lang="it-IT" sz="2400" b="1">
                <a:solidFill>
                  <a:srgbClr val="000000"/>
                </a:solidFill>
              </a:rPr>
              <a:t>2015</a:t>
            </a:r>
            <a:r>
              <a:rPr lang="it-IT" sz="2400" b="1">
                <a:solidFill>
                  <a:srgbClr val="FF3300"/>
                </a:solidFill>
              </a:rPr>
              <a:t> si è ridotta a circa </a:t>
            </a:r>
            <a:r>
              <a:rPr lang="it-IT" sz="2400" b="1">
                <a:solidFill>
                  <a:srgbClr val="0033CC"/>
                </a:solidFill>
              </a:rPr>
              <a:t>32 km</a:t>
            </a:r>
            <a:r>
              <a:rPr lang="it-IT" sz="2400" b="1" baseline="30000">
                <a:solidFill>
                  <a:srgbClr val="0033CC"/>
                </a:solidFill>
              </a:rPr>
              <a:t>2</a:t>
            </a:r>
          </a:p>
        </p:txBody>
      </p:sp>
      <p:sp>
        <p:nvSpPr>
          <p:cNvPr id="27653" name="Text Box 5"/>
          <p:cNvSpPr txBox="1">
            <a:spLocks noChangeArrowheads="1"/>
          </p:cNvSpPr>
          <p:nvPr/>
        </p:nvSpPr>
        <p:spPr bwMode="auto">
          <a:xfrm>
            <a:off x="323850" y="1557338"/>
            <a:ext cx="8640763" cy="396875"/>
          </a:xfrm>
          <a:prstGeom prst="rect">
            <a:avLst/>
          </a:prstGeom>
          <a:noFill/>
          <a:ln w="9525">
            <a:noFill/>
            <a:round/>
            <a:headEnd/>
            <a:tailEnd/>
          </a:ln>
        </p:spPr>
        <p:txBody>
          <a:bodyPr lIns="90000" tIns="46800" rIns="90000" bIns="46800">
            <a:spAutoFit/>
          </a:bodyPr>
          <a:lstStyle/>
          <a:p>
            <a:pPr algn="ctr" eaLnBrk="0" hangingPunct="0">
              <a:spcBef>
                <a:spcPts val="1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FFFF00"/>
                </a:solidFill>
              </a:rPr>
              <a:t>Gruppo dell’Adamello - Ghiacciaio della Lobbia e del Mandrone</a:t>
            </a:r>
          </a:p>
        </p:txBody>
      </p:sp>
      <p:sp>
        <p:nvSpPr>
          <p:cNvPr id="1061898" name="Text Box 10"/>
          <p:cNvSpPr txBox="1">
            <a:spLocks noChangeArrowheads="1"/>
          </p:cNvSpPr>
          <p:nvPr/>
        </p:nvSpPr>
        <p:spPr bwMode="auto">
          <a:xfrm>
            <a:off x="827088" y="3313113"/>
            <a:ext cx="7848600" cy="2997200"/>
          </a:xfrm>
          <a:prstGeom prst="rect">
            <a:avLst/>
          </a:prstGeom>
          <a:solidFill>
            <a:schemeClr val="bg1"/>
          </a:solidFill>
          <a:ln w="9525">
            <a:solidFill>
              <a:srgbClr val="3366FF"/>
            </a:solid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sz="2000" b="1">
                <a:solidFill>
                  <a:srgbClr val="3366FF"/>
                </a:solidFill>
              </a:rPr>
              <a:t>I ghiacciai altoatesini continueranno a fondersi e in molti casi spariranno. </a:t>
            </a:r>
          </a:p>
          <a:p>
            <a:pPr eaLnBrk="0" hangingPunct="0">
              <a:spcBef>
                <a:spcPct val="50000"/>
              </a:spcBef>
              <a:buClr>
                <a:srgbClr val="000000"/>
              </a:buClr>
              <a:buSzPct val="100000"/>
              <a:buFont typeface="Times New Roman" pitchFamily="18" charset="0"/>
              <a:buNone/>
            </a:pPr>
            <a:r>
              <a:rPr lang="it-IT" sz="2000" b="1">
                <a:solidFill>
                  <a:srgbClr val="3366FF"/>
                </a:solidFill>
              </a:rPr>
              <a:t>Entro il </a:t>
            </a:r>
            <a:r>
              <a:rPr lang="it-IT" sz="2000" b="1">
                <a:solidFill>
                  <a:srgbClr val="FF0000"/>
                </a:solidFill>
              </a:rPr>
              <a:t>2050</a:t>
            </a:r>
            <a:r>
              <a:rPr lang="it-IT" sz="2000" b="1">
                <a:solidFill>
                  <a:srgbClr val="3366FF"/>
                </a:solidFill>
              </a:rPr>
              <a:t> i ghiacciai si saranno ritirati </a:t>
            </a:r>
            <a:r>
              <a:rPr lang="it-IT" sz="2000" b="1">
                <a:solidFill>
                  <a:srgbClr val="FF0000"/>
                </a:solidFill>
              </a:rPr>
              <a:t>oltre i 3000 m</a:t>
            </a:r>
            <a:r>
              <a:rPr lang="it-IT" sz="2000" b="1">
                <a:solidFill>
                  <a:srgbClr val="3366FF"/>
                </a:solidFill>
              </a:rPr>
              <a:t>. </a:t>
            </a:r>
          </a:p>
          <a:p>
            <a:pPr eaLnBrk="0" hangingPunct="0">
              <a:spcBef>
                <a:spcPct val="50000"/>
              </a:spcBef>
              <a:buClr>
                <a:srgbClr val="000000"/>
              </a:buClr>
              <a:buSzPct val="100000"/>
              <a:buFont typeface="Times New Roman" pitchFamily="18" charset="0"/>
              <a:buNone/>
            </a:pPr>
            <a:r>
              <a:rPr lang="it-IT" sz="2000" b="1">
                <a:solidFill>
                  <a:srgbClr val="3366FF"/>
                </a:solidFill>
              </a:rPr>
              <a:t>A seconda degli scenari, nella seconda metà del XXI secolo potrebbero ridursi ad un quarto della superficie e del volume che avevano nel 2000 oppure fondersi completamente già prima della fine del secolo.</a:t>
            </a:r>
          </a:p>
          <a:p>
            <a:pPr eaLnBrk="0" hangingPunct="0">
              <a:spcBef>
                <a:spcPct val="50000"/>
              </a:spcBef>
              <a:buClr>
                <a:srgbClr val="000000"/>
              </a:buClr>
              <a:buSzPct val="100000"/>
              <a:buFont typeface="Times New Roman" pitchFamily="18" charset="0"/>
              <a:buNone/>
            </a:pPr>
            <a:r>
              <a:rPr lang="it-IT" sz="2000" b="1">
                <a:solidFill>
                  <a:srgbClr val="3366FF"/>
                </a:solidFill>
              </a:rPr>
              <a:t>(Rapporto sul Clima – Alto Adige 2018, EURAC Research)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61898"/>
                                        </p:tgtEl>
                                        <p:attrNameLst>
                                          <p:attrName>style.visibility</p:attrName>
                                        </p:attrNameLst>
                                      </p:cBhvr>
                                      <p:to>
                                        <p:strVal val="visible"/>
                                      </p:to>
                                    </p:set>
                                    <p:anim calcmode="lin" valueType="num">
                                      <p:cBhvr additive="base">
                                        <p:cTn id="7" dur="500" fill="hold"/>
                                        <p:tgtEl>
                                          <p:spTgt spid="1061898"/>
                                        </p:tgtEl>
                                        <p:attrNameLst>
                                          <p:attrName>ppt_x</p:attrName>
                                        </p:attrNameLst>
                                      </p:cBhvr>
                                      <p:tavLst>
                                        <p:tav tm="0">
                                          <p:val>
                                            <p:strVal val="#ppt_x"/>
                                          </p:val>
                                        </p:tav>
                                        <p:tav tm="100000">
                                          <p:val>
                                            <p:strVal val="#ppt_x"/>
                                          </p:val>
                                        </p:tav>
                                      </p:tavLst>
                                    </p:anim>
                                    <p:anim calcmode="lin" valueType="num">
                                      <p:cBhvr additive="base">
                                        <p:cTn id="8" dur="500" fill="hold"/>
                                        <p:tgtEl>
                                          <p:spTgt spid="10618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189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25" name="Text Box 4"/>
          <p:cNvSpPr txBox="1">
            <a:spLocks noChangeArrowheads="1"/>
          </p:cNvSpPr>
          <p:nvPr/>
        </p:nvSpPr>
        <p:spPr bwMode="auto">
          <a:xfrm>
            <a:off x="107950" y="4221163"/>
            <a:ext cx="9036050" cy="2292350"/>
          </a:xfrm>
          <a:prstGeom prst="rect">
            <a:avLst/>
          </a:prstGeom>
          <a:solidFill>
            <a:schemeClr val="bg1"/>
          </a:solidFill>
          <a:ln w="9525">
            <a:noFill/>
            <a:miter lim="800000"/>
            <a:headEnd/>
            <a:tailEnd/>
          </a:ln>
        </p:spPr>
        <p:txBody>
          <a:bodyPr>
            <a:spAutoFit/>
          </a:bodyPr>
          <a:lstStyle/>
          <a:p>
            <a:pPr eaLnBrk="0" hangingPunct="0">
              <a:buClr>
                <a:srgbClr val="000000"/>
              </a:buClr>
              <a:buSzPct val="100000"/>
              <a:buFont typeface="Times New Roman" pitchFamily="18" charset="0"/>
              <a:buNone/>
            </a:pPr>
            <a:r>
              <a:rPr lang="it-IT" sz="1600" b="1">
                <a:solidFill>
                  <a:schemeClr val="accent2"/>
                </a:solidFill>
              </a:rPr>
              <a:t>Le nevicate in quota non evidenziano un segnale di trend</a:t>
            </a:r>
            <a:r>
              <a:rPr lang="it-IT" sz="1600" b="1">
                <a:solidFill>
                  <a:schemeClr val="tx1"/>
                </a:solidFill>
              </a:rPr>
              <a:t>, in coerenza con l’andamento delle precipitazioni invernali in generale.</a:t>
            </a:r>
          </a:p>
          <a:p>
            <a:pPr eaLnBrk="0" hangingPunct="0">
              <a:buClr>
                <a:srgbClr val="000000"/>
              </a:buClr>
              <a:buSzPct val="100000"/>
              <a:buFont typeface="Times New Roman" pitchFamily="18" charset="0"/>
              <a:buNone/>
            </a:pPr>
            <a:endParaRPr lang="it-IT" sz="1600" b="1">
              <a:solidFill>
                <a:schemeClr val="tx1"/>
              </a:solidFill>
            </a:endParaRPr>
          </a:p>
          <a:p>
            <a:pPr eaLnBrk="0" hangingPunct="0">
              <a:buClr>
                <a:srgbClr val="000000"/>
              </a:buClr>
              <a:buSzPct val="100000"/>
              <a:buFont typeface="Times New Roman" pitchFamily="18" charset="0"/>
              <a:buNone/>
            </a:pPr>
            <a:r>
              <a:rPr lang="it-IT" sz="1600" b="1">
                <a:solidFill>
                  <a:schemeClr val="tx1"/>
                </a:solidFill>
              </a:rPr>
              <a:t>Dall'analisi delle nevicate a </a:t>
            </a:r>
            <a:r>
              <a:rPr lang="it-IT" sz="1600" b="1">
                <a:solidFill>
                  <a:schemeClr val="accent2"/>
                </a:solidFill>
              </a:rPr>
              <a:t>Trento</a:t>
            </a:r>
            <a:r>
              <a:rPr lang="it-IT" sz="1600" b="1">
                <a:solidFill>
                  <a:schemeClr val="tx1"/>
                </a:solidFill>
              </a:rPr>
              <a:t> dal </a:t>
            </a:r>
            <a:r>
              <a:rPr lang="it-IT" sz="1600" b="1">
                <a:solidFill>
                  <a:schemeClr val="accent2"/>
                </a:solidFill>
              </a:rPr>
              <a:t>1920 al 2017</a:t>
            </a:r>
            <a:r>
              <a:rPr lang="it-IT" sz="1600" b="1"/>
              <a:t> </a:t>
            </a:r>
            <a:r>
              <a:rPr lang="it-IT" sz="1600" b="1">
                <a:solidFill>
                  <a:schemeClr val="tx1"/>
                </a:solidFill>
              </a:rPr>
              <a:t>emerge un sensibile calo della nevosità negli ultimi 30 anni, con una </a:t>
            </a:r>
            <a:r>
              <a:rPr lang="it-IT" sz="1600" b="1">
                <a:solidFill>
                  <a:schemeClr val="accent2"/>
                </a:solidFill>
              </a:rPr>
              <a:t>perdita di circa il 35%</a:t>
            </a:r>
            <a:r>
              <a:rPr lang="it-IT" sz="1600" b="1">
                <a:solidFill>
                  <a:schemeClr val="tx1"/>
                </a:solidFill>
              </a:rPr>
              <a:t> rispetto ai periodi precedenti. </a:t>
            </a:r>
          </a:p>
          <a:p>
            <a:pPr eaLnBrk="0" hangingPunct="0">
              <a:buClr>
                <a:srgbClr val="000000"/>
              </a:buClr>
              <a:buSzPct val="100000"/>
              <a:buFont typeface="Times New Roman" pitchFamily="18" charset="0"/>
              <a:buNone/>
            </a:pPr>
            <a:endParaRPr lang="it-IT" sz="1600" b="1">
              <a:solidFill>
                <a:schemeClr val="tx1"/>
              </a:solidFill>
            </a:endParaRPr>
          </a:p>
          <a:p>
            <a:pPr eaLnBrk="0" hangingPunct="0">
              <a:buClr>
                <a:srgbClr val="000000"/>
              </a:buClr>
              <a:buSzPct val="100000"/>
              <a:buFont typeface="Times New Roman" pitchFamily="18" charset="0"/>
              <a:buNone/>
            </a:pPr>
            <a:r>
              <a:rPr lang="it-IT" sz="1600" b="1">
                <a:solidFill>
                  <a:schemeClr val="tx1"/>
                </a:solidFill>
              </a:rPr>
              <a:t>La temperatura media invernale è aumentata mentre non è cambiata la quantità delle precipitazioni invernali, che </a:t>
            </a:r>
            <a:r>
              <a:rPr lang="it-IT" sz="1600" b="1">
                <a:solidFill>
                  <a:schemeClr val="accent2"/>
                </a:solidFill>
              </a:rPr>
              <a:t>in città si stanno quindi manifestando sempre più in forma liquida (pioggia) piuttosto che solida (neve).</a:t>
            </a:r>
          </a:p>
        </p:txBody>
      </p:sp>
      <p:sp>
        <p:nvSpPr>
          <p:cNvPr id="1037315" name="Text Box 5"/>
          <p:cNvSpPr txBox="1">
            <a:spLocks noChangeArrowheads="1"/>
          </p:cNvSpPr>
          <p:nvPr/>
        </p:nvSpPr>
        <p:spPr bwMode="auto">
          <a:xfrm>
            <a:off x="6659563" y="0"/>
            <a:ext cx="2520950" cy="1066800"/>
          </a:xfrm>
          <a:prstGeom prst="rect">
            <a:avLst/>
          </a:prstGeom>
          <a:no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sz="3200" b="1">
                <a:solidFill>
                  <a:schemeClr val="tx1"/>
                </a:solidFill>
              </a:rPr>
              <a:t>La neve in Trentino</a:t>
            </a:r>
          </a:p>
        </p:txBody>
      </p:sp>
      <p:pic>
        <p:nvPicPr>
          <p:cNvPr id="1037316" name="Picture 6" descr="Risultati immagini per neve a Trento"/>
          <p:cNvPicPr>
            <a:picLocks noChangeAspect="1" noChangeArrowheads="1"/>
          </p:cNvPicPr>
          <p:nvPr/>
        </p:nvPicPr>
        <p:blipFill>
          <a:blip r:embed="rId3"/>
          <a:srcRect/>
          <a:stretch>
            <a:fillRect/>
          </a:stretch>
        </p:blipFill>
        <p:spPr bwMode="auto">
          <a:xfrm>
            <a:off x="6804025" y="1268413"/>
            <a:ext cx="2089150" cy="1274762"/>
          </a:xfrm>
          <a:prstGeom prst="rect">
            <a:avLst/>
          </a:prstGeom>
          <a:noFill/>
          <a:ln w="9525">
            <a:solidFill>
              <a:srgbClr val="3366FF"/>
            </a:solidFill>
            <a:miter lim="800000"/>
            <a:headEnd/>
            <a:tailEnd/>
          </a:ln>
        </p:spPr>
      </p:pic>
      <p:pic>
        <p:nvPicPr>
          <p:cNvPr id="1037317" name="Picture 6"/>
          <p:cNvPicPr>
            <a:picLocks noChangeAspect="1" noChangeArrowheads="1"/>
          </p:cNvPicPr>
          <p:nvPr/>
        </p:nvPicPr>
        <p:blipFill>
          <a:blip r:embed="rId4"/>
          <a:srcRect l="8858" t="10394" r="70670" b="77541"/>
          <a:stretch>
            <a:fillRect/>
          </a:stretch>
        </p:blipFill>
        <p:spPr bwMode="auto">
          <a:xfrm>
            <a:off x="6588125" y="2852738"/>
            <a:ext cx="2303463" cy="722312"/>
          </a:xfrm>
          <a:prstGeom prst="rect">
            <a:avLst/>
          </a:prstGeom>
          <a:noFill/>
          <a:ln w="9525">
            <a:noFill/>
            <a:miter lim="800000"/>
            <a:headEnd/>
            <a:tailEnd/>
          </a:ln>
        </p:spPr>
      </p:pic>
      <p:graphicFrame>
        <p:nvGraphicFramePr>
          <p:cNvPr id="1037318" name="Object 6"/>
          <p:cNvGraphicFramePr>
            <a:graphicFrameLocks noChangeAspect="1"/>
          </p:cNvGraphicFramePr>
          <p:nvPr/>
        </p:nvGraphicFramePr>
        <p:xfrm>
          <a:off x="0" y="0"/>
          <a:ext cx="6516688" cy="4198938"/>
        </p:xfrm>
        <a:graphic>
          <a:graphicData uri="http://schemas.openxmlformats.org/presentationml/2006/ole">
            <mc:AlternateContent xmlns:mc="http://schemas.openxmlformats.org/markup-compatibility/2006">
              <mc:Choice xmlns:v="urn:schemas-microsoft-com:vml" Requires="v">
                <p:oleObj spid="_x0000_s1037319" name="Grafico" r:id="rId5" imgW="6619760" imgH="4267110" progId="Excel.Chart.8">
                  <p:embed/>
                </p:oleObj>
              </mc:Choice>
              <mc:Fallback>
                <p:oleObj name="Grafico" r:id="rId5" imgW="6619760" imgH="4267110" progId="Excel.Chart.8">
                  <p:embed/>
                  <p:pic>
                    <p:nvPicPr>
                      <p:cNvPr id="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516688" cy="419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7319" name="Picture 3" descr="25TO_foto"/>
          <p:cNvPicPr>
            <a:picLocks noChangeAspect="1" noChangeArrowheads="1"/>
          </p:cNvPicPr>
          <p:nvPr/>
        </p:nvPicPr>
        <p:blipFill>
          <a:blip r:embed="rId7"/>
          <a:srcRect/>
          <a:stretch>
            <a:fillRect/>
          </a:stretch>
        </p:blipFill>
        <p:spPr bwMode="auto">
          <a:xfrm>
            <a:off x="1042988" y="839788"/>
            <a:ext cx="1079500" cy="8604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7625">
                                            <p:txEl>
                                              <p:pRg st="2" end="2"/>
                                            </p:txEl>
                                          </p:spTgt>
                                        </p:tgtEl>
                                        <p:attrNameLst>
                                          <p:attrName>style.visibility</p:attrName>
                                        </p:attrNameLst>
                                      </p:cBhvr>
                                      <p:to>
                                        <p:strVal val="visible"/>
                                      </p:to>
                                    </p:set>
                                    <p:anim calcmode="lin" valueType="num">
                                      <p:cBhvr additive="base">
                                        <p:cTn id="7" dur="500" fill="hold"/>
                                        <p:tgtEl>
                                          <p:spTgt spid="36762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762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67625">
                                            <p:txEl>
                                              <p:pRg st="4" end="4"/>
                                            </p:txEl>
                                          </p:spTgt>
                                        </p:tgtEl>
                                        <p:attrNameLst>
                                          <p:attrName>style.visibility</p:attrName>
                                        </p:attrNameLst>
                                      </p:cBhvr>
                                      <p:to>
                                        <p:strVal val="visible"/>
                                      </p:to>
                                    </p:set>
                                    <p:anim calcmode="lin" valueType="num">
                                      <p:cBhvr additive="base">
                                        <p:cTn id="11" dur="500" fill="hold"/>
                                        <p:tgtEl>
                                          <p:spTgt spid="367625">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6762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338" name="Picture 2"/>
          <p:cNvPicPr>
            <a:picLocks noChangeAspect="1" noChangeArrowheads="1"/>
          </p:cNvPicPr>
          <p:nvPr/>
        </p:nvPicPr>
        <p:blipFill>
          <a:blip r:embed="rId3"/>
          <a:srcRect/>
          <a:stretch>
            <a:fillRect/>
          </a:stretch>
        </p:blipFill>
        <p:spPr bwMode="auto">
          <a:xfrm>
            <a:off x="0" y="0"/>
            <a:ext cx="9144000" cy="6859588"/>
          </a:xfrm>
          <a:prstGeom prst="rect">
            <a:avLst/>
          </a:prstGeom>
          <a:noFill/>
          <a:ln w="9525">
            <a:noFill/>
            <a:round/>
            <a:headEnd/>
            <a:tailEnd/>
          </a:ln>
        </p:spPr>
      </p:pic>
      <p:sp>
        <p:nvSpPr>
          <p:cNvPr id="1038339" name="Text Box 3"/>
          <p:cNvSpPr txBox="1">
            <a:spLocks noChangeArrowheads="1"/>
          </p:cNvSpPr>
          <p:nvPr/>
        </p:nvSpPr>
        <p:spPr bwMode="auto">
          <a:xfrm>
            <a:off x="684213" y="-26988"/>
            <a:ext cx="7775575" cy="581026"/>
          </a:xfrm>
          <a:prstGeom prst="rect">
            <a:avLst/>
          </a:prstGeom>
          <a:noFill/>
          <a:ln w="9525">
            <a:noFill/>
            <a:round/>
            <a:headEnd/>
            <a:tailEnd/>
          </a:ln>
        </p:spPr>
        <p:txBody>
          <a:bodyPr lIns="90000" tIns="46800" rIns="90000" bIns="46800">
            <a:spAutoFit/>
          </a:bodyPr>
          <a:lstStyle/>
          <a:p>
            <a:pPr algn="ctr" eaLnBrk="0" hangingPunct="0">
              <a:spcBef>
                <a:spcPts val="20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200" b="1"/>
              <a:t>E in Trentino cosa succederà?</a:t>
            </a:r>
          </a:p>
        </p:txBody>
      </p:sp>
      <p:sp>
        <p:nvSpPr>
          <p:cNvPr id="400388" name="Text Box 4"/>
          <p:cNvSpPr txBox="1">
            <a:spLocks noChangeArrowheads="1"/>
          </p:cNvSpPr>
          <p:nvPr/>
        </p:nvSpPr>
        <p:spPr bwMode="auto">
          <a:xfrm>
            <a:off x="179388" y="549275"/>
            <a:ext cx="6913562" cy="6067425"/>
          </a:xfrm>
          <a:prstGeom prst="rect">
            <a:avLst/>
          </a:prstGeom>
          <a:solidFill>
            <a:srgbClr val="FFFFFF">
              <a:alpha val="50195"/>
            </a:srgbClr>
          </a:solidFill>
          <a:ln w="9525">
            <a:noFill/>
            <a:round/>
            <a:headEnd/>
            <a:tailEnd/>
          </a:ln>
        </p:spPr>
        <p:txBody>
          <a:bodyPr lIns="90000" tIns="46800" rIns="90000" bIns="46800">
            <a:spAutoFit/>
          </a:bodyPr>
          <a:lstStyle/>
          <a:p>
            <a:pPr eaLnBrk="0" hangingPunct="0">
              <a:spcBef>
                <a:spcPts val="1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000000"/>
                </a:solidFill>
              </a:rPr>
              <a:t>Aumento della temperatura media annuale:                   </a:t>
            </a:r>
            <a:r>
              <a:rPr lang="it-IT" sz="2000" b="1">
                <a:solidFill>
                  <a:srgbClr val="FF0000"/>
                </a:solidFill>
              </a:rPr>
              <a:t>2-3°C</a:t>
            </a:r>
            <a:r>
              <a:rPr lang="it-IT" sz="2000" b="1">
                <a:solidFill>
                  <a:srgbClr val="000000"/>
                </a:solidFill>
              </a:rPr>
              <a:t> (2041-2070 rispetto 1981-2010)</a:t>
            </a:r>
          </a:p>
          <a:p>
            <a:pPr eaLnBrk="0" hangingPunct="0">
              <a:spcBef>
                <a:spcPts val="1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000000"/>
                </a:solidFill>
              </a:rPr>
              <a:t>Aumento delle temperature in tutte le stagioni, specie in </a:t>
            </a:r>
            <a:r>
              <a:rPr lang="it-IT" sz="2000" b="1">
                <a:solidFill>
                  <a:srgbClr val="FF3300"/>
                </a:solidFill>
              </a:rPr>
              <a:t>estate (+3/+4°C)</a:t>
            </a:r>
          </a:p>
          <a:p>
            <a:pPr eaLnBrk="0" hangingPunct="0">
              <a:spcBef>
                <a:spcPts val="1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000000"/>
                </a:solidFill>
              </a:rPr>
              <a:t>Aumento </a:t>
            </a:r>
            <a:r>
              <a:rPr lang="it-IT" sz="2000" b="1">
                <a:solidFill>
                  <a:srgbClr val="FF3300"/>
                </a:solidFill>
              </a:rPr>
              <a:t>ondate di calore</a:t>
            </a:r>
            <a:r>
              <a:rPr lang="it-IT" sz="2000" b="1">
                <a:solidFill>
                  <a:srgbClr val="000000"/>
                </a:solidFill>
              </a:rPr>
              <a:t> estivo</a:t>
            </a:r>
          </a:p>
          <a:p>
            <a:pPr eaLnBrk="0" hangingPunct="0">
              <a:spcBef>
                <a:spcPts val="1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000000"/>
                </a:solidFill>
              </a:rPr>
              <a:t>Probabile lieve calo delle </a:t>
            </a:r>
            <a:r>
              <a:rPr lang="it-IT" sz="2000" b="1">
                <a:solidFill>
                  <a:schemeClr val="accent2"/>
                </a:solidFill>
              </a:rPr>
              <a:t>precipitazioni annue</a:t>
            </a:r>
          </a:p>
          <a:p>
            <a:pPr eaLnBrk="0" hangingPunct="0">
              <a:spcBef>
                <a:spcPts val="1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000000"/>
                </a:solidFill>
              </a:rPr>
              <a:t>Probabile aumento delle </a:t>
            </a:r>
            <a:r>
              <a:rPr lang="it-IT" sz="2000" b="1">
                <a:solidFill>
                  <a:srgbClr val="0033CC"/>
                </a:solidFill>
              </a:rPr>
              <a:t>precipitazioni invernali </a:t>
            </a:r>
            <a:r>
              <a:rPr lang="it-IT" sz="2000" b="1">
                <a:solidFill>
                  <a:srgbClr val="000000"/>
                </a:solidFill>
              </a:rPr>
              <a:t>e calo di quelle </a:t>
            </a:r>
            <a:r>
              <a:rPr lang="it-IT" sz="2000" b="1">
                <a:solidFill>
                  <a:schemeClr val="accent2"/>
                </a:solidFill>
              </a:rPr>
              <a:t>estive ma in aumento le precipitazioni convettive (temporali)</a:t>
            </a:r>
          </a:p>
          <a:p>
            <a:pPr algn="just"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2000" b="1">
              <a:solidFill>
                <a:schemeClr val="accent2"/>
              </a:solidFill>
            </a:endParaRPr>
          </a:p>
          <a:p>
            <a:pPr algn="just"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000000"/>
                </a:solidFill>
              </a:rPr>
              <a:t>In </a:t>
            </a:r>
            <a:r>
              <a:rPr lang="it-IT" sz="2000" b="1">
                <a:solidFill>
                  <a:srgbClr val="0033CC"/>
                </a:solidFill>
              </a:rPr>
              <a:t>inverno</a:t>
            </a:r>
            <a:r>
              <a:rPr lang="it-IT" sz="2000" b="1">
                <a:solidFill>
                  <a:srgbClr val="000000"/>
                </a:solidFill>
              </a:rPr>
              <a:t> potrebbe nevicare di più ma a quote superiori</a:t>
            </a:r>
          </a:p>
          <a:p>
            <a:pPr algn="just"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2000" b="1">
              <a:solidFill>
                <a:srgbClr val="000000"/>
              </a:solidFill>
            </a:endParaRPr>
          </a:p>
          <a:p>
            <a:pPr algn="just"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000000"/>
                </a:solidFill>
              </a:rPr>
              <a:t>Continua la </a:t>
            </a:r>
            <a:r>
              <a:rPr lang="it-IT" sz="2000" b="1">
                <a:solidFill>
                  <a:srgbClr val="0033CC"/>
                </a:solidFill>
              </a:rPr>
              <a:t>fusione dei ghiacciai</a:t>
            </a:r>
            <a:r>
              <a:rPr lang="it-IT" sz="2000" b="1">
                <a:solidFill>
                  <a:srgbClr val="000000"/>
                </a:solidFill>
              </a:rPr>
              <a:t> e il calo della </a:t>
            </a:r>
            <a:r>
              <a:rPr lang="it-IT" sz="2000" b="1">
                <a:solidFill>
                  <a:srgbClr val="0033CC"/>
                </a:solidFill>
              </a:rPr>
              <a:t>copertura nevosa e della durata della neve al suolo</a:t>
            </a:r>
          </a:p>
          <a:p>
            <a:pPr eaLnBrk="0" hangingPunct="0">
              <a:spcBef>
                <a:spcPts val="1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000000"/>
                </a:solidFill>
              </a:rPr>
              <a:t>Aumentano gli </a:t>
            </a:r>
            <a:r>
              <a:rPr lang="it-IT" sz="2000" b="1">
                <a:solidFill>
                  <a:srgbClr val="FF3300"/>
                </a:solidFill>
              </a:rPr>
              <a:t>eventi siccitosi</a:t>
            </a:r>
            <a:r>
              <a:rPr lang="it-IT" sz="2000" b="1">
                <a:solidFill>
                  <a:srgbClr val="000000"/>
                </a:solidFill>
              </a:rPr>
              <a:t> e di </a:t>
            </a:r>
            <a:r>
              <a:rPr lang="it-IT" sz="2000" b="1">
                <a:solidFill>
                  <a:srgbClr val="0033CC"/>
                </a:solidFill>
              </a:rPr>
              <a:t>precipitazioni intense</a:t>
            </a:r>
          </a:p>
        </p:txBody>
      </p:sp>
      <p:pic>
        <p:nvPicPr>
          <p:cNvPr id="1038341" name="Picture 5"/>
          <p:cNvPicPr>
            <a:picLocks noChangeAspect="1" noChangeArrowheads="1"/>
          </p:cNvPicPr>
          <p:nvPr/>
        </p:nvPicPr>
        <p:blipFill>
          <a:blip r:embed="rId4"/>
          <a:srcRect/>
          <a:stretch>
            <a:fillRect/>
          </a:stretch>
        </p:blipFill>
        <p:spPr bwMode="auto">
          <a:xfrm>
            <a:off x="7164388" y="620713"/>
            <a:ext cx="1728787" cy="968375"/>
          </a:xfrm>
          <a:prstGeom prst="rect">
            <a:avLst/>
          </a:prstGeom>
          <a:noFill/>
          <a:ln w="9525">
            <a:noFill/>
            <a:round/>
            <a:headEnd/>
            <a:tailEnd/>
          </a:ln>
        </p:spPr>
      </p:pic>
      <p:sp>
        <p:nvSpPr>
          <p:cNvPr id="1038342" name="AutoShape 6"/>
          <p:cNvSpPr>
            <a:spLocks noChangeAspect="1" noChangeArrowheads="1"/>
          </p:cNvSpPr>
          <p:nvPr/>
        </p:nvSpPr>
        <p:spPr bwMode="auto">
          <a:xfrm>
            <a:off x="4419600" y="3276600"/>
            <a:ext cx="304800" cy="304800"/>
          </a:xfrm>
          <a:prstGeom prst="rect">
            <a:avLst/>
          </a:prstGeom>
          <a:noFill/>
          <a:ln w="9525">
            <a:noFill/>
            <a:round/>
            <a:headEnd/>
            <a:tailEnd/>
          </a:ln>
        </p:spPr>
        <p:txBody>
          <a:bodyPr wrap="none" anchor="ctr"/>
          <a:lstStyle/>
          <a:p>
            <a:endParaRPr lang="it-IT"/>
          </a:p>
        </p:txBody>
      </p:sp>
      <p:sp>
        <p:nvSpPr>
          <p:cNvPr id="1038343" name="AutoShape 7"/>
          <p:cNvSpPr>
            <a:spLocks noChangeAspect="1" noChangeArrowheads="1"/>
          </p:cNvSpPr>
          <p:nvPr/>
        </p:nvSpPr>
        <p:spPr bwMode="auto">
          <a:xfrm>
            <a:off x="4419600" y="3276600"/>
            <a:ext cx="304800" cy="304800"/>
          </a:xfrm>
          <a:prstGeom prst="rect">
            <a:avLst/>
          </a:prstGeom>
          <a:noFill/>
          <a:ln w="9525">
            <a:noFill/>
            <a:round/>
            <a:headEnd/>
            <a:tailEnd/>
          </a:ln>
        </p:spPr>
        <p:txBody>
          <a:bodyPr wrap="none" anchor="ctr"/>
          <a:lstStyle/>
          <a:p>
            <a:endParaRPr lang="it-IT"/>
          </a:p>
        </p:txBody>
      </p:sp>
      <p:pic>
        <p:nvPicPr>
          <p:cNvPr id="1038344" name="Picture 8"/>
          <p:cNvPicPr>
            <a:picLocks noChangeAspect="1" noChangeArrowheads="1"/>
          </p:cNvPicPr>
          <p:nvPr/>
        </p:nvPicPr>
        <p:blipFill>
          <a:blip r:embed="rId5"/>
          <a:srcRect/>
          <a:stretch>
            <a:fillRect/>
          </a:stretch>
        </p:blipFill>
        <p:spPr bwMode="auto">
          <a:xfrm>
            <a:off x="7235825" y="1916113"/>
            <a:ext cx="1655763" cy="1028700"/>
          </a:xfrm>
          <a:prstGeom prst="rect">
            <a:avLst/>
          </a:prstGeom>
          <a:noFill/>
          <a:ln w="9525">
            <a:noFill/>
            <a:round/>
            <a:headEnd/>
            <a:tailEnd/>
          </a:ln>
        </p:spPr>
      </p:pic>
      <p:sp>
        <p:nvSpPr>
          <p:cNvPr id="1038345" name="AutoShape 9"/>
          <p:cNvSpPr>
            <a:spLocks noChangeAspect="1" noChangeArrowheads="1"/>
          </p:cNvSpPr>
          <p:nvPr/>
        </p:nvSpPr>
        <p:spPr bwMode="auto">
          <a:xfrm>
            <a:off x="4419600" y="3276600"/>
            <a:ext cx="304800" cy="304800"/>
          </a:xfrm>
          <a:prstGeom prst="rect">
            <a:avLst/>
          </a:prstGeom>
          <a:noFill/>
          <a:ln w="9525">
            <a:noFill/>
            <a:round/>
            <a:headEnd/>
            <a:tailEnd/>
          </a:ln>
        </p:spPr>
        <p:txBody>
          <a:bodyPr wrap="none" anchor="ctr"/>
          <a:lstStyle/>
          <a:p>
            <a:endParaRPr lang="it-IT"/>
          </a:p>
        </p:txBody>
      </p:sp>
      <p:pic>
        <p:nvPicPr>
          <p:cNvPr id="1038346" name="Picture 10"/>
          <p:cNvPicPr>
            <a:picLocks noChangeAspect="1" noChangeArrowheads="1"/>
          </p:cNvPicPr>
          <p:nvPr/>
        </p:nvPicPr>
        <p:blipFill>
          <a:blip r:embed="rId6"/>
          <a:srcRect/>
          <a:stretch>
            <a:fillRect/>
          </a:stretch>
        </p:blipFill>
        <p:spPr bwMode="auto">
          <a:xfrm>
            <a:off x="7235825" y="3213100"/>
            <a:ext cx="1584325" cy="1055688"/>
          </a:xfrm>
          <a:prstGeom prst="rect">
            <a:avLst/>
          </a:prstGeom>
          <a:noFill/>
          <a:ln w="9525">
            <a:noFill/>
            <a:round/>
            <a:headEnd/>
            <a:tailEnd/>
          </a:ln>
        </p:spPr>
      </p:pic>
      <p:sp>
        <p:nvSpPr>
          <p:cNvPr id="1038347" name="AutoShape 11"/>
          <p:cNvSpPr>
            <a:spLocks noChangeAspect="1" noChangeArrowheads="1"/>
          </p:cNvSpPr>
          <p:nvPr/>
        </p:nvSpPr>
        <p:spPr bwMode="auto">
          <a:xfrm>
            <a:off x="4419600" y="3276600"/>
            <a:ext cx="304800" cy="304800"/>
          </a:xfrm>
          <a:prstGeom prst="rect">
            <a:avLst/>
          </a:prstGeom>
          <a:noFill/>
          <a:ln w="9525">
            <a:noFill/>
            <a:round/>
            <a:headEnd/>
            <a:tailEnd/>
          </a:ln>
        </p:spPr>
        <p:txBody>
          <a:bodyPr wrap="none" anchor="ctr"/>
          <a:lstStyle/>
          <a:p>
            <a:endParaRPr lang="it-IT"/>
          </a:p>
        </p:txBody>
      </p:sp>
      <p:sp>
        <p:nvSpPr>
          <p:cNvPr id="1038348" name="AutoShape 12"/>
          <p:cNvSpPr>
            <a:spLocks noChangeAspect="1" noChangeArrowheads="1"/>
          </p:cNvSpPr>
          <p:nvPr/>
        </p:nvSpPr>
        <p:spPr bwMode="auto">
          <a:xfrm>
            <a:off x="4419600" y="3276600"/>
            <a:ext cx="304800" cy="304800"/>
          </a:xfrm>
          <a:prstGeom prst="rect">
            <a:avLst/>
          </a:prstGeom>
          <a:noFill/>
          <a:ln w="9525">
            <a:noFill/>
            <a:round/>
            <a:headEnd/>
            <a:tailEnd/>
          </a:ln>
        </p:spPr>
        <p:txBody>
          <a:bodyPr wrap="none" anchor="ctr"/>
          <a:lstStyle/>
          <a:p>
            <a:endParaRPr lang="it-IT"/>
          </a:p>
        </p:txBody>
      </p:sp>
      <p:sp>
        <p:nvSpPr>
          <p:cNvPr id="1038349" name="AutoShape 13"/>
          <p:cNvSpPr>
            <a:spLocks noChangeAspect="1" noChangeArrowheads="1"/>
          </p:cNvSpPr>
          <p:nvPr/>
        </p:nvSpPr>
        <p:spPr bwMode="auto">
          <a:xfrm>
            <a:off x="4419600" y="3276600"/>
            <a:ext cx="304800" cy="304800"/>
          </a:xfrm>
          <a:prstGeom prst="rect">
            <a:avLst/>
          </a:prstGeom>
          <a:noFill/>
          <a:ln w="9525">
            <a:noFill/>
            <a:round/>
            <a:headEnd/>
            <a:tailEnd/>
          </a:ln>
        </p:spPr>
        <p:txBody>
          <a:bodyPr wrap="none" anchor="ctr"/>
          <a:lstStyle/>
          <a:p>
            <a:endParaRPr lang="it-IT"/>
          </a:p>
        </p:txBody>
      </p:sp>
      <p:pic>
        <p:nvPicPr>
          <p:cNvPr id="1038350" name="Picture 14"/>
          <p:cNvPicPr>
            <a:picLocks noChangeAspect="1" noChangeArrowheads="1"/>
          </p:cNvPicPr>
          <p:nvPr/>
        </p:nvPicPr>
        <p:blipFill>
          <a:blip r:embed="rId7"/>
          <a:srcRect/>
          <a:stretch>
            <a:fillRect/>
          </a:stretch>
        </p:blipFill>
        <p:spPr bwMode="auto">
          <a:xfrm>
            <a:off x="7235825" y="4581525"/>
            <a:ext cx="1657350" cy="1098550"/>
          </a:xfrm>
          <a:prstGeom prst="rect">
            <a:avLst/>
          </a:prstGeom>
          <a:noFill/>
          <a:ln w="9525">
            <a:noFill/>
            <a:round/>
            <a:headEnd/>
            <a:tailEnd/>
          </a:ln>
        </p:spPr>
      </p:pic>
      <p:sp>
        <p:nvSpPr>
          <p:cNvPr id="1038351" name="Rectangle 16"/>
          <p:cNvSpPr>
            <a:spLocks noChangeArrowheads="1"/>
          </p:cNvSpPr>
          <p:nvPr/>
        </p:nvSpPr>
        <p:spPr bwMode="auto">
          <a:xfrm>
            <a:off x="179388" y="549275"/>
            <a:ext cx="6913562" cy="1943100"/>
          </a:xfrm>
          <a:prstGeom prst="rect">
            <a:avLst/>
          </a:prstGeom>
          <a:noFill/>
          <a:ln w="38100">
            <a:solidFill>
              <a:srgbClr val="0000FF"/>
            </a:solidFill>
            <a:miter lim="800000"/>
            <a:headEnd/>
            <a:tailEnd/>
          </a:ln>
        </p:spPr>
        <p:txBody>
          <a:bodyPr wrap="none" anchor="ctr"/>
          <a:lstStyle/>
          <a:p>
            <a:endParaRPr lang="it-IT"/>
          </a:p>
        </p:txBody>
      </p:sp>
      <p:sp>
        <p:nvSpPr>
          <p:cNvPr id="1038352" name="Rectangle 17"/>
          <p:cNvSpPr>
            <a:spLocks noChangeArrowheads="1"/>
          </p:cNvSpPr>
          <p:nvPr/>
        </p:nvSpPr>
        <p:spPr bwMode="auto">
          <a:xfrm>
            <a:off x="179388" y="2638425"/>
            <a:ext cx="6913562" cy="2303463"/>
          </a:xfrm>
          <a:prstGeom prst="rect">
            <a:avLst/>
          </a:prstGeom>
          <a:noFill/>
          <a:ln w="38100">
            <a:solidFill>
              <a:srgbClr val="0000FF"/>
            </a:solidFill>
            <a:miter lim="800000"/>
            <a:headEnd/>
            <a:tailEnd/>
          </a:ln>
        </p:spPr>
        <p:txBody>
          <a:bodyPr wrap="none" anchor="ctr"/>
          <a:lstStyle/>
          <a:p>
            <a:endParaRPr lang="it-IT"/>
          </a:p>
        </p:txBody>
      </p:sp>
      <p:sp>
        <p:nvSpPr>
          <p:cNvPr id="1038353" name="Rectangle 18"/>
          <p:cNvSpPr>
            <a:spLocks noChangeArrowheads="1"/>
          </p:cNvSpPr>
          <p:nvPr/>
        </p:nvSpPr>
        <p:spPr bwMode="auto">
          <a:xfrm>
            <a:off x="179388" y="5084763"/>
            <a:ext cx="6913562" cy="1584325"/>
          </a:xfrm>
          <a:prstGeom prst="rect">
            <a:avLst/>
          </a:prstGeom>
          <a:noFill/>
          <a:ln w="38100">
            <a:solidFill>
              <a:srgbClr val="0000FF"/>
            </a:solidFill>
            <a:miter lim="800000"/>
            <a:headEnd/>
            <a:tailEnd/>
          </a:ln>
        </p:spPr>
        <p:txBody>
          <a:bodyPr wrap="none" anchor="ctr"/>
          <a:lstStyle/>
          <a:p>
            <a:endParaRPr lang="it-IT"/>
          </a:p>
        </p:txBody>
      </p:sp>
      <p:pic>
        <p:nvPicPr>
          <p:cNvPr id="1038354" name="Picture 15" descr="353">
            <a:hlinkClick r:id="rId8"/>
          </p:cNvPr>
          <p:cNvPicPr>
            <a:picLocks noChangeAspect="1" noChangeArrowheads="1"/>
          </p:cNvPicPr>
          <p:nvPr/>
        </p:nvPicPr>
        <p:blipFill>
          <a:blip r:embed="rId9"/>
          <a:srcRect/>
          <a:stretch>
            <a:fillRect/>
          </a:stretch>
        </p:blipFill>
        <p:spPr bwMode="auto">
          <a:xfrm>
            <a:off x="6732588" y="5881688"/>
            <a:ext cx="2376487" cy="860425"/>
          </a:xfrm>
          <a:prstGeom prst="rect">
            <a:avLst/>
          </a:prstGeom>
          <a:noFill/>
          <a:ln w="9525">
            <a:noFill/>
            <a:miter lim="800000"/>
            <a:headEnd/>
            <a:tailEnd/>
          </a:ln>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0388">
                                            <p:txEl>
                                              <p:pRg st="3" end="3"/>
                                            </p:txEl>
                                          </p:spTgt>
                                        </p:tgtEl>
                                        <p:attrNameLst>
                                          <p:attrName>style.visibility</p:attrName>
                                        </p:attrNameLst>
                                      </p:cBhvr>
                                      <p:to>
                                        <p:strVal val="visible"/>
                                      </p:to>
                                    </p:set>
                                    <p:anim calcmode="lin" valueType="num">
                                      <p:cBhvr additive="base">
                                        <p:cTn id="7" dur="500" fill="hold"/>
                                        <p:tgtEl>
                                          <p:spTgt spid="400388">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0388">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0388">
                                            <p:txEl>
                                              <p:pRg st="4" end="4"/>
                                            </p:txEl>
                                          </p:spTgt>
                                        </p:tgtEl>
                                        <p:attrNameLst>
                                          <p:attrName>style.visibility</p:attrName>
                                        </p:attrNameLst>
                                      </p:cBhvr>
                                      <p:to>
                                        <p:strVal val="visible"/>
                                      </p:to>
                                    </p:set>
                                    <p:anim calcmode="lin" valueType="num">
                                      <p:cBhvr additive="base">
                                        <p:cTn id="11" dur="500" fill="hold"/>
                                        <p:tgtEl>
                                          <p:spTgt spid="400388">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00388">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00388">
                                            <p:txEl>
                                              <p:pRg st="6" end="6"/>
                                            </p:txEl>
                                          </p:spTgt>
                                        </p:tgtEl>
                                        <p:attrNameLst>
                                          <p:attrName>style.visibility</p:attrName>
                                        </p:attrNameLst>
                                      </p:cBhvr>
                                      <p:to>
                                        <p:strVal val="visible"/>
                                      </p:to>
                                    </p:set>
                                    <p:anim calcmode="lin" valueType="num">
                                      <p:cBhvr additive="base">
                                        <p:cTn id="15" dur="500" fill="hold"/>
                                        <p:tgtEl>
                                          <p:spTgt spid="400388">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0038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00388">
                                            <p:txEl>
                                              <p:pRg st="8" end="8"/>
                                            </p:txEl>
                                          </p:spTgt>
                                        </p:tgtEl>
                                        <p:attrNameLst>
                                          <p:attrName>style.visibility</p:attrName>
                                        </p:attrNameLst>
                                      </p:cBhvr>
                                      <p:to>
                                        <p:strVal val="visible"/>
                                      </p:to>
                                    </p:set>
                                    <p:anim calcmode="lin" valueType="num">
                                      <p:cBhvr additive="base">
                                        <p:cTn id="21" dur="500" fill="hold"/>
                                        <p:tgtEl>
                                          <p:spTgt spid="400388">
                                            <p:txEl>
                                              <p:pRg st="8" end="8"/>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00388">
                                            <p:txEl>
                                              <p:pRg st="8" end="8"/>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00388">
                                            <p:txEl>
                                              <p:pRg st="9" end="9"/>
                                            </p:txEl>
                                          </p:spTgt>
                                        </p:tgtEl>
                                        <p:attrNameLst>
                                          <p:attrName>style.visibility</p:attrName>
                                        </p:attrNameLst>
                                      </p:cBhvr>
                                      <p:to>
                                        <p:strVal val="visible"/>
                                      </p:to>
                                    </p:set>
                                    <p:anim calcmode="lin" valueType="num">
                                      <p:cBhvr additive="base">
                                        <p:cTn id="25" dur="500" fill="hold"/>
                                        <p:tgtEl>
                                          <p:spTgt spid="400388">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0388">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386" name="Picture 2"/>
          <p:cNvPicPr>
            <a:picLocks noChangeAspect="1" noChangeArrowheads="1"/>
          </p:cNvPicPr>
          <p:nvPr/>
        </p:nvPicPr>
        <p:blipFill>
          <a:blip r:embed="rId2"/>
          <a:srcRect t="32266" r="1367" b="7385"/>
          <a:stretch>
            <a:fillRect/>
          </a:stretch>
        </p:blipFill>
        <p:spPr bwMode="auto">
          <a:xfrm>
            <a:off x="0" y="0"/>
            <a:ext cx="9144000" cy="4300538"/>
          </a:xfrm>
          <a:prstGeom prst="rect">
            <a:avLst/>
          </a:prstGeom>
          <a:noFill/>
          <a:ln w="9525">
            <a:noFill/>
            <a:miter lim="800000"/>
            <a:headEnd/>
            <a:tailEnd/>
          </a:ln>
        </p:spPr>
      </p:pic>
      <p:pic>
        <p:nvPicPr>
          <p:cNvPr id="1040387" name="Picture 3"/>
          <p:cNvPicPr>
            <a:picLocks noChangeAspect="1" noChangeArrowheads="1"/>
          </p:cNvPicPr>
          <p:nvPr/>
        </p:nvPicPr>
        <p:blipFill>
          <a:blip r:embed="rId3"/>
          <a:srcRect l="30550" t="19225" r="54118" b="72504"/>
          <a:stretch>
            <a:fillRect/>
          </a:stretch>
        </p:blipFill>
        <p:spPr bwMode="auto">
          <a:xfrm>
            <a:off x="6480175" y="0"/>
            <a:ext cx="2700338" cy="1008063"/>
          </a:xfrm>
          <a:prstGeom prst="rect">
            <a:avLst/>
          </a:prstGeom>
          <a:noFill/>
          <a:ln w="9525">
            <a:noFill/>
            <a:miter lim="800000"/>
            <a:headEnd/>
            <a:tailEnd/>
          </a:ln>
        </p:spPr>
      </p:pic>
      <p:pic>
        <p:nvPicPr>
          <p:cNvPr id="1040388" name="Picture 4"/>
          <p:cNvPicPr>
            <a:picLocks noChangeAspect="1" noChangeArrowheads="1"/>
          </p:cNvPicPr>
          <p:nvPr/>
        </p:nvPicPr>
        <p:blipFill>
          <a:blip r:embed="rId3"/>
          <a:srcRect l="31602" t="35350" r="46849" b="53133"/>
          <a:stretch>
            <a:fillRect/>
          </a:stretch>
        </p:blipFill>
        <p:spPr bwMode="auto">
          <a:xfrm>
            <a:off x="6516688" y="836613"/>
            <a:ext cx="2627312" cy="1079500"/>
          </a:xfrm>
          <a:prstGeom prst="rect">
            <a:avLst/>
          </a:prstGeom>
          <a:noFill/>
          <a:ln w="9525">
            <a:noFill/>
            <a:miter lim="800000"/>
            <a:headEnd/>
            <a:tailEnd/>
          </a:ln>
        </p:spPr>
      </p:pic>
      <p:sp>
        <p:nvSpPr>
          <p:cNvPr id="1067013" name="Text Box 5"/>
          <p:cNvSpPr txBox="1">
            <a:spLocks noChangeArrowheads="1"/>
          </p:cNvSpPr>
          <p:nvPr/>
        </p:nvSpPr>
        <p:spPr bwMode="auto">
          <a:xfrm>
            <a:off x="323850" y="4979988"/>
            <a:ext cx="8569325" cy="1473200"/>
          </a:xfrm>
          <a:prstGeom prst="rect">
            <a:avLst/>
          </a:prstGeom>
          <a:solidFill>
            <a:schemeClr val="bg1"/>
          </a:solidFill>
          <a:ln w="9525">
            <a:solidFill>
              <a:srgbClr val="3366FF"/>
            </a:solid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sz="2000" b="1">
                <a:solidFill>
                  <a:srgbClr val="3366FF"/>
                </a:solidFill>
              </a:rPr>
              <a:t>Entro la fine del secolo si prevede un innalzamento del limite della neve di circa </a:t>
            </a:r>
            <a:r>
              <a:rPr lang="it-IT" sz="2000" b="1">
                <a:solidFill>
                  <a:schemeClr val="tx1"/>
                </a:solidFill>
              </a:rPr>
              <a:t>700 m</a:t>
            </a:r>
            <a:r>
              <a:rPr lang="it-IT" sz="2000" b="1">
                <a:solidFill>
                  <a:srgbClr val="3366FF"/>
                </a:solidFill>
              </a:rPr>
              <a:t>. A un’altitudine di </a:t>
            </a:r>
            <a:r>
              <a:rPr lang="it-IT" sz="2000" b="1">
                <a:solidFill>
                  <a:schemeClr val="tx1"/>
                </a:solidFill>
              </a:rPr>
              <a:t>1500 m</a:t>
            </a:r>
            <a:r>
              <a:rPr lang="it-IT" sz="2000" b="1">
                <a:solidFill>
                  <a:srgbClr val="3366FF"/>
                </a:solidFill>
              </a:rPr>
              <a:t> ciò equivale </a:t>
            </a:r>
            <a:r>
              <a:rPr lang="it-IT" sz="2000" b="1">
                <a:solidFill>
                  <a:schemeClr val="tx1"/>
                </a:solidFill>
              </a:rPr>
              <a:t>all’80-90% di neve in meno</a:t>
            </a:r>
            <a:r>
              <a:rPr lang="it-IT" sz="2000" b="1">
                <a:solidFill>
                  <a:srgbClr val="3366FF"/>
                </a:solidFill>
              </a:rPr>
              <a:t>. </a:t>
            </a:r>
          </a:p>
          <a:p>
            <a:pPr eaLnBrk="0" hangingPunct="0">
              <a:spcBef>
                <a:spcPct val="50000"/>
              </a:spcBef>
              <a:buClr>
                <a:srgbClr val="000000"/>
              </a:buClr>
              <a:buSzPct val="100000"/>
              <a:buFont typeface="Times New Roman" pitchFamily="18" charset="0"/>
              <a:buNone/>
            </a:pPr>
            <a:r>
              <a:rPr lang="it-IT" sz="2000" b="1" i="1">
                <a:solidFill>
                  <a:schemeClr val="tx1"/>
                </a:solidFill>
              </a:rPr>
              <a:t>Rapporto sul Clima – Alto Adige 2018, EURAC Research</a:t>
            </a:r>
            <a:endParaRPr lang="it-IT" sz="2000" b="1">
              <a:solidFill>
                <a:srgbClr val="3366FF"/>
              </a:solidFill>
            </a:endParaRPr>
          </a:p>
        </p:txBody>
      </p:sp>
      <p:sp>
        <p:nvSpPr>
          <p:cNvPr id="1040390" name="Text Box 6"/>
          <p:cNvSpPr txBox="1">
            <a:spLocks noChangeArrowheads="1"/>
          </p:cNvSpPr>
          <p:nvPr/>
        </p:nvSpPr>
        <p:spPr bwMode="auto">
          <a:xfrm>
            <a:off x="4067175" y="3349625"/>
            <a:ext cx="792163" cy="396875"/>
          </a:xfrm>
          <a:prstGeom prst="rect">
            <a:avLst/>
          </a:prstGeom>
          <a:no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sz="2000" b="1">
                <a:solidFill>
                  <a:srgbClr val="FF0000"/>
                </a:solidFill>
              </a:rPr>
              <a:t>25%</a:t>
            </a:r>
          </a:p>
        </p:txBody>
      </p:sp>
      <p:sp>
        <p:nvSpPr>
          <p:cNvPr id="1040391" name="Text Box 7"/>
          <p:cNvSpPr txBox="1">
            <a:spLocks noChangeArrowheads="1"/>
          </p:cNvSpPr>
          <p:nvPr/>
        </p:nvSpPr>
        <p:spPr bwMode="auto">
          <a:xfrm>
            <a:off x="4067175" y="1341438"/>
            <a:ext cx="792163" cy="396875"/>
          </a:xfrm>
          <a:prstGeom prst="rect">
            <a:avLst/>
          </a:prstGeom>
          <a:no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sz="2000" b="1">
                <a:solidFill>
                  <a:srgbClr val="FF0000"/>
                </a:solidFill>
              </a:rPr>
              <a:t>65%</a:t>
            </a:r>
          </a:p>
        </p:txBody>
      </p:sp>
      <p:sp>
        <p:nvSpPr>
          <p:cNvPr id="1040392" name="Text Box 8"/>
          <p:cNvSpPr txBox="1">
            <a:spLocks noChangeArrowheads="1"/>
          </p:cNvSpPr>
          <p:nvPr/>
        </p:nvSpPr>
        <p:spPr bwMode="auto">
          <a:xfrm>
            <a:off x="395288" y="4221163"/>
            <a:ext cx="6121400" cy="366712"/>
          </a:xfrm>
          <a:prstGeom prst="rect">
            <a:avLst/>
          </a:prstGeom>
          <a:noFill/>
          <a:ln w="9525">
            <a:noFill/>
            <a:miter lim="800000"/>
            <a:headEnd/>
            <a:tailEnd/>
          </a:ln>
        </p:spPr>
        <p:txBody>
          <a:bodyPr>
            <a:spAutoFit/>
          </a:bodyPr>
          <a:lstStyle/>
          <a:p>
            <a:pPr defTabSz="914400">
              <a:spcBef>
                <a:spcPct val="50000"/>
              </a:spcBef>
            </a:pPr>
            <a:r>
              <a:rPr lang="it-IT" b="1">
                <a:solidFill>
                  <a:schemeClr val="tx1"/>
                </a:solidFill>
              </a:rPr>
              <a:t>Variazione rispetto al periodo 1981-2010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67013"/>
                                        </p:tgtEl>
                                        <p:attrNameLst>
                                          <p:attrName>style.visibility</p:attrName>
                                        </p:attrNameLst>
                                      </p:cBhvr>
                                      <p:to>
                                        <p:strVal val="visible"/>
                                      </p:to>
                                    </p:set>
                                    <p:anim calcmode="lin" valueType="num">
                                      <p:cBhvr additive="base">
                                        <p:cTn id="7" dur="500" fill="hold"/>
                                        <p:tgtEl>
                                          <p:spTgt spid="1067013"/>
                                        </p:tgtEl>
                                        <p:attrNameLst>
                                          <p:attrName>ppt_x</p:attrName>
                                        </p:attrNameLst>
                                      </p:cBhvr>
                                      <p:tavLst>
                                        <p:tav tm="0">
                                          <p:val>
                                            <p:strVal val="#ppt_x"/>
                                          </p:val>
                                        </p:tav>
                                        <p:tav tm="100000">
                                          <p:val>
                                            <p:strVal val="#ppt_x"/>
                                          </p:val>
                                        </p:tav>
                                      </p:tavLst>
                                    </p:anim>
                                    <p:anim calcmode="lin" valueType="num">
                                      <p:cBhvr additive="base">
                                        <p:cTn id="8" dur="500" fill="hold"/>
                                        <p:tgtEl>
                                          <p:spTgt spid="10670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70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410" name="Text Box 2"/>
          <p:cNvSpPr txBox="1">
            <a:spLocks noChangeArrowheads="1"/>
          </p:cNvSpPr>
          <p:nvPr/>
        </p:nvSpPr>
        <p:spPr bwMode="auto">
          <a:xfrm>
            <a:off x="107950" y="2205038"/>
            <a:ext cx="1584325" cy="641350"/>
          </a:xfrm>
          <a:prstGeom prst="rect">
            <a:avLst/>
          </a:prstGeom>
          <a:noFill/>
          <a:ln w="9525" algn="ctr">
            <a:noFill/>
            <a:miter lim="800000"/>
            <a:headEnd/>
            <a:tailEnd/>
          </a:ln>
        </p:spPr>
        <p:txBody>
          <a:bodyPr>
            <a:spAutoFit/>
          </a:bodyPr>
          <a:lstStyle/>
          <a:p>
            <a:pPr>
              <a:spcBef>
                <a:spcPct val="50000"/>
              </a:spcBef>
            </a:pPr>
            <a:r>
              <a:rPr lang="it-IT" b="1">
                <a:solidFill>
                  <a:schemeClr val="tx1"/>
                </a:solidFill>
              </a:rPr>
              <a:t>Ecosistemi e biodiversità</a:t>
            </a:r>
          </a:p>
        </p:txBody>
      </p:sp>
      <p:sp>
        <p:nvSpPr>
          <p:cNvPr id="1041411" name="Rectangle 3"/>
          <p:cNvSpPr>
            <a:spLocks noChangeArrowheads="1"/>
          </p:cNvSpPr>
          <p:nvPr/>
        </p:nvSpPr>
        <p:spPr bwMode="auto">
          <a:xfrm>
            <a:off x="2268538" y="1774825"/>
            <a:ext cx="1728787" cy="641350"/>
          </a:xfrm>
          <a:prstGeom prst="rect">
            <a:avLst/>
          </a:prstGeom>
          <a:noFill/>
          <a:ln w="9525" algn="ctr">
            <a:noFill/>
            <a:miter lim="800000"/>
            <a:headEnd/>
            <a:tailEnd/>
          </a:ln>
        </p:spPr>
        <p:txBody>
          <a:bodyPr anchor="ctr">
            <a:spAutoFit/>
          </a:bodyPr>
          <a:lstStyle/>
          <a:p>
            <a:r>
              <a:rPr lang="it-IT" b="1">
                <a:solidFill>
                  <a:schemeClr val="tx1"/>
                </a:solidFill>
              </a:rPr>
              <a:t>Disponibilità di acqua</a:t>
            </a:r>
          </a:p>
        </p:txBody>
      </p:sp>
      <p:sp>
        <p:nvSpPr>
          <p:cNvPr id="1041412" name="Rectangle 4"/>
          <p:cNvSpPr>
            <a:spLocks noChangeArrowheads="1"/>
          </p:cNvSpPr>
          <p:nvPr/>
        </p:nvSpPr>
        <p:spPr bwMode="auto">
          <a:xfrm>
            <a:off x="4859338" y="1779588"/>
            <a:ext cx="1585912" cy="641350"/>
          </a:xfrm>
          <a:prstGeom prst="rect">
            <a:avLst/>
          </a:prstGeom>
          <a:noFill/>
          <a:ln w="9525" algn="ctr">
            <a:noFill/>
            <a:miter lim="800000"/>
            <a:headEnd/>
            <a:tailEnd/>
          </a:ln>
        </p:spPr>
        <p:txBody>
          <a:bodyPr anchor="ctr">
            <a:spAutoFit/>
          </a:bodyPr>
          <a:lstStyle/>
          <a:p>
            <a:r>
              <a:rPr lang="it-IT" b="1">
                <a:solidFill>
                  <a:schemeClr val="tx1"/>
                </a:solidFill>
              </a:rPr>
              <a:t>Agricoltura e Foreste</a:t>
            </a:r>
          </a:p>
        </p:txBody>
      </p:sp>
      <p:sp>
        <p:nvSpPr>
          <p:cNvPr id="1041413" name="Text Box 5"/>
          <p:cNvSpPr txBox="1">
            <a:spLocks noChangeArrowheads="1"/>
          </p:cNvSpPr>
          <p:nvPr/>
        </p:nvSpPr>
        <p:spPr bwMode="auto">
          <a:xfrm>
            <a:off x="6804025" y="2824163"/>
            <a:ext cx="2087563" cy="641350"/>
          </a:xfrm>
          <a:prstGeom prst="rect">
            <a:avLst/>
          </a:prstGeom>
          <a:noFill/>
          <a:ln w="9525" algn="ctr">
            <a:noFill/>
            <a:miter lim="800000"/>
            <a:headEnd/>
            <a:tailEnd/>
          </a:ln>
        </p:spPr>
        <p:txBody>
          <a:bodyPr>
            <a:spAutoFit/>
          </a:bodyPr>
          <a:lstStyle/>
          <a:p>
            <a:pPr algn="ctr">
              <a:spcBef>
                <a:spcPct val="50000"/>
              </a:spcBef>
            </a:pPr>
            <a:r>
              <a:rPr lang="it-IT" b="1">
                <a:solidFill>
                  <a:schemeClr val="tx1"/>
                </a:solidFill>
              </a:rPr>
              <a:t>Gestione del territorio</a:t>
            </a:r>
          </a:p>
        </p:txBody>
      </p:sp>
      <p:sp>
        <p:nvSpPr>
          <p:cNvPr id="1041414" name="Text Box 6"/>
          <p:cNvSpPr txBox="1">
            <a:spLocks noChangeArrowheads="1"/>
          </p:cNvSpPr>
          <p:nvPr/>
        </p:nvSpPr>
        <p:spPr bwMode="auto">
          <a:xfrm>
            <a:off x="250825" y="5222875"/>
            <a:ext cx="1727200" cy="366713"/>
          </a:xfrm>
          <a:prstGeom prst="rect">
            <a:avLst/>
          </a:prstGeom>
          <a:noFill/>
          <a:ln w="9525" algn="ctr">
            <a:noFill/>
            <a:miter lim="800000"/>
            <a:headEnd/>
            <a:tailEnd/>
          </a:ln>
        </p:spPr>
        <p:txBody>
          <a:bodyPr>
            <a:spAutoFit/>
          </a:bodyPr>
          <a:lstStyle/>
          <a:p>
            <a:pPr>
              <a:spcBef>
                <a:spcPct val="50000"/>
              </a:spcBef>
            </a:pPr>
            <a:r>
              <a:rPr lang="it-IT" b="1">
                <a:solidFill>
                  <a:schemeClr val="tx1"/>
                </a:solidFill>
              </a:rPr>
              <a:t>Salute umana</a:t>
            </a:r>
          </a:p>
        </p:txBody>
      </p:sp>
      <p:sp>
        <p:nvSpPr>
          <p:cNvPr id="1041415" name="Rectangle 7"/>
          <p:cNvSpPr>
            <a:spLocks noChangeArrowheads="1"/>
          </p:cNvSpPr>
          <p:nvPr/>
        </p:nvSpPr>
        <p:spPr bwMode="auto">
          <a:xfrm>
            <a:off x="3333750" y="5799138"/>
            <a:ext cx="1022350" cy="366712"/>
          </a:xfrm>
          <a:prstGeom prst="rect">
            <a:avLst/>
          </a:prstGeom>
          <a:noFill/>
          <a:ln w="9525" algn="ctr">
            <a:noFill/>
            <a:miter lim="800000"/>
            <a:headEnd/>
            <a:tailEnd/>
          </a:ln>
        </p:spPr>
        <p:txBody>
          <a:bodyPr wrap="none" anchor="ctr">
            <a:spAutoFit/>
          </a:bodyPr>
          <a:lstStyle/>
          <a:p>
            <a:r>
              <a:rPr lang="it-IT" b="1">
                <a:solidFill>
                  <a:schemeClr val="tx1"/>
                </a:solidFill>
              </a:rPr>
              <a:t>Energia</a:t>
            </a:r>
          </a:p>
        </p:txBody>
      </p:sp>
      <p:sp>
        <p:nvSpPr>
          <p:cNvPr id="1041416" name="Rectangle 8"/>
          <p:cNvSpPr>
            <a:spLocks noChangeArrowheads="1"/>
          </p:cNvSpPr>
          <p:nvPr/>
        </p:nvSpPr>
        <p:spPr bwMode="auto">
          <a:xfrm>
            <a:off x="6227763" y="5545138"/>
            <a:ext cx="1085850" cy="366712"/>
          </a:xfrm>
          <a:prstGeom prst="rect">
            <a:avLst/>
          </a:prstGeom>
          <a:noFill/>
          <a:ln w="9525" algn="ctr">
            <a:noFill/>
            <a:miter lim="800000"/>
            <a:headEnd/>
            <a:tailEnd/>
          </a:ln>
        </p:spPr>
        <p:txBody>
          <a:bodyPr wrap="none" anchor="ctr">
            <a:spAutoFit/>
          </a:bodyPr>
          <a:lstStyle/>
          <a:p>
            <a:pPr algn="just"/>
            <a:r>
              <a:rPr lang="it-IT" b="1">
                <a:solidFill>
                  <a:schemeClr val="tx1"/>
                </a:solidFill>
              </a:rPr>
              <a:t>Turismo</a:t>
            </a:r>
          </a:p>
        </p:txBody>
      </p:sp>
      <p:pic>
        <p:nvPicPr>
          <p:cNvPr id="1041417" name="Picture 9" descr="1122004898acqua_termale">
            <a:hlinkClick r:id="rId3"/>
          </p:cNvPr>
          <p:cNvPicPr>
            <a:picLocks noGrp="1" noChangeAspect="1" noChangeArrowheads="1"/>
          </p:cNvPicPr>
          <p:nvPr>
            <p:ph sz="quarter" idx="4294967295"/>
          </p:nvPr>
        </p:nvPicPr>
        <p:blipFill>
          <a:blip r:embed="rId4"/>
          <a:srcRect/>
          <a:stretch>
            <a:fillRect/>
          </a:stretch>
        </p:blipFill>
        <p:spPr>
          <a:xfrm>
            <a:off x="2268538" y="261938"/>
            <a:ext cx="1798637" cy="1485900"/>
          </a:xfrm>
        </p:spPr>
      </p:pic>
      <p:pic>
        <p:nvPicPr>
          <p:cNvPr id="1041418" name="Picture 10" descr="biodiversita"/>
          <p:cNvPicPr>
            <a:picLocks noGrp="1" noChangeAspect="1" noChangeArrowheads="1"/>
          </p:cNvPicPr>
          <p:nvPr>
            <p:ph sz="quarter" idx="4294967295"/>
          </p:nvPr>
        </p:nvPicPr>
        <p:blipFill>
          <a:blip r:embed="rId5"/>
          <a:srcRect/>
          <a:stretch>
            <a:fillRect/>
          </a:stretch>
        </p:blipFill>
        <p:spPr>
          <a:xfrm>
            <a:off x="73025" y="620713"/>
            <a:ext cx="1835150" cy="1577975"/>
          </a:xfrm>
        </p:spPr>
      </p:pic>
      <p:pic>
        <p:nvPicPr>
          <p:cNvPr id="1041419" name="Picture 11" descr="frane"/>
          <p:cNvPicPr>
            <a:picLocks noGrp="1" noChangeAspect="1" noChangeArrowheads="1"/>
          </p:cNvPicPr>
          <p:nvPr>
            <p:ph sz="quarter" idx="4294967295"/>
          </p:nvPr>
        </p:nvPicPr>
        <p:blipFill>
          <a:blip r:embed="rId6"/>
          <a:srcRect/>
          <a:stretch>
            <a:fillRect/>
          </a:stretch>
        </p:blipFill>
        <p:spPr>
          <a:xfrm>
            <a:off x="6877050" y="1270000"/>
            <a:ext cx="2087563" cy="1566863"/>
          </a:xfrm>
          <a:ln>
            <a:solidFill>
              <a:schemeClr val="tx1"/>
            </a:solidFill>
            <a:miter lim="800000"/>
          </a:ln>
        </p:spPr>
      </p:pic>
      <p:sp>
        <p:nvSpPr>
          <p:cNvPr id="398348" name="Text Box 12"/>
          <p:cNvSpPr txBox="1">
            <a:spLocks noChangeArrowheads="1"/>
          </p:cNvSpPr>
          <p:nvPr/>
        </p:nvSpPr>
        <p:spPr bwMode="auto">
          <a:xfrm>
            <a:off x="1763713" y="2420938"/>
            <a:ext cx="4679950" cy="1311275"/>
          </a:xfrm>
          <a:prstGeom prst="rect">
            <a:avLst/>
          </a:prstGeom>
          <a:noFill/>
          <a:ln w="9525">
            <a:noFill/>
            <a:miter lim="800000"/>
            <a:headEnd/>
            <a:tailEnd/>
          </a:ln>
          <a:effectLst/>
        </p:spPr>
        <p:txBody>
          <a:bodyPr>
            <a:spAutoFit/>
          </a:bodyPr>
          <a:lstStyle/>
          <a:p>
            <a:pPr algn="ctr">
              <a:defRPr/>
            </a:pPr>
            <a:r>
              <a:rPr lang="en-US" sz="4000">
                <a:solidFill>
                  <a:srgbClr val="FF0000"/>
                </a:solidFill>
                <a:effectLst>
                  <a:outerShdw blurRad="38100" dist="38100" dir="2700000" algn="tl">
                    <a:srgbClr val="000000"/>
                  </a:outerShdw>
                </a:effectLst>
              </a:rPr>
              <a:t>I principali effetti sulle Alpi</a:t>
            </a:r>
          </a:p>
        </p:txBody>
      </p:sp>
      <p:pic>
        <p:nvPicPr>
          <p:cNvPr id="1041421" name="Picture 13" descr="Consulenza e servizi"/>
          <p:cNvPicPr>
            <a:picLocks noChangeAspect="1" noChangeArrowheads="1"/>
          </p:cNvPicPr>
          <p:nvPr/>
        </p:nvPicPr>
        <p:blipFill>
          <a:blip r:embed="rId7"/>
          <a:srcRect/>
          <a:stretch>
            <a:fillRect/>
          </a:stretch>
        </p:blipFill>
        <p:spPr bwMode="auto">
          <a:xfrm>
            <a:off x="4643438" y="188913"/>
            <a:ext cx="2016125" cy="1627187"/>
          </a:xfrm>
          <a:prstGeom prst="rect">
            <a:avLst/>
          </a:prstGeom>
          <a:noFill/>
          <a:ln w="9525">
            <a:noFill/>
            <a:miter lim="800000"/>
            <a:headEnd/>
            <a:tailEnd/>
          </a:ln>
        </p:spPr>
      </p:pic>
      <p:pic>
        <p:nvPicPr>
          <p:cNvPr id="1041422" name="Picture 14" descr="image?contentID=e56ef953-dd87-40ba-94a5-8bb82c805aef&amp;contentName=e56ef953-dd87-40ba-94a5-8bb82c805aef&amp;lastModified=20100906102320217"/>
          <p:cNvPicPr>
            <a:picLocks noChangeAspect="1" noChangeArrowheads="1"/>
          </p:cNvPicPr>
          <p:nvPr/>
        </p:nvPicPr>
        <p:blipFill>
          <a:blip r:embed="rId8"/>
          <a:srcRect r="25919"/>
          <a:stretch>
            <a:fillRect/>
          </a:stretch>
        </p:blipFill>
        <p:spPr bwMode="auto">
          <a:xfrm>
            <a:off x="5795963" y="3717925"/>
            <a:ext cx="2233612" cy="1825625"/>
          </a:xfrm>
          <a:prstGeom prst="rect">
            <a:avLst/>
          </a:prstGeom>
          <a:noFill/>
          <a:ln w="9525">
            <a:noFill/>
            <a:miter lim="800000"/>
            <a:headEnd/>
            <a:tailEnd/>
          </a:ln>
        </p:spPr>
      </p:pic>
      <p:pic>
        <p:nvPicPr>
          <p:cNvPr id="1041423" name="Immagine 11"/>
          <p:cNvPicPr>
            <a:picLocks noChangeAspect="1"/>
          </p:cNvPicPr>
          <p:nvPr/>
        </p:nvPicPr>
        <p:blipFill>
          <a:blip r:embed="rId9"/>
          <a:srcRect/>
          <a:stretch>
            <a:fillRect/>
          </a:stretch>
        </p:blipFill>
        <p:spPr bwMode="auto">
          <a:xfrm>
            <a:off x="179388" y="3717925"/>
            <a:ext cx="2016125" cy="1341438"/>
          </a:xfrm>
          <a:prstGeom prst="rect">
            <a:avLst/>
          </a:prstGeom>
          <a:noFill/>
          <a:ln w="9525">
            <a:solidFill>
              <a:schemeClr val="tx1"/>
            </a:solidFill>
            <a:miter lim="800000"/>
            <a:headEnd/>
            <a:tailEnd/>
          </a:ln>
        </p:spPr>
      </p:pic>
      <p:pic>
        <p:nvPicPr>
          <p:cNvPr id="1041424" name="Picture 16"/>
          <p:cNvPicPr>
            <a:picLocks noChangeAspect="1" noChangeArrowheads="1"/>
          </p:cNvPicPr>
          <p:nvPr/>
        </p:nvPicPr>
        <p:blipFill>
          <a:blip r:embed="rId10"/>
          <a:srcRect l="33525" t="19939" r="18503" b="35027"/>
          <a:stretch>
            <a:fillRect/>
          </a:stretch>
        </p:blipFill>
        <p:spPr bwMode="auto">
          <a:xfrm>
            <a:off x="2771775" y="4127500"/>
            <a:ext cx="2232025" cy="1677988"/>
          </a:xfrm>
          <a:prstGeom prst="rect">
            <a:avLst/>
          </a:prstGeom>
          <a:noFill/>
          <a:ln w="9525">
            <a:solidFill>
              <a:schemeClr val="tx1"/>
            </a:solidFill>
            <a:miter lim="800000"/>
            <a:headEnd/>
            <a:tailEnd/>
          </a:ln>
        </p:spPr>
      </p:pic>
      <p:sp>
        <p:nvSpPr>
          <p:cNvPr id="1041425" name="Text Box 5"/>
          <p:cNvSpPr txBox="1">
            <a:spLocks noChangeArrowheads="1"/>
          </p:cNvSpPr>
          <p:nvPr/>
        </p:nvSpPr>
        <p:spPr bwMode="auto">
          <a:xfrm>
            <a:off x="250825" y="6165850"/>
            <a:ext cx="5257800" cy="641350"/>
          </a:xfrm>
          <a:prstGeom prst="rect">
            <a:avLst/>
          </a:prstGeom>
          <a:noFill/>
          <a:ln w="9525">
            <a:noFill/>
            <a:miter lim="800000"/>
            <a:headEnd/>
            <a:tailEnd/>
          </a:ln>
        </p:spPr>
        <p:txBody>
          <a:bodyPr>
            <a:spAutoFit/>
          </a:bodyPr>
          <a:lstStyle/>
          <a:p>
            <a:pPr eaLnBrk="0" hangingPunct="0">
              <a:spcBef>
                <a:spcPct val="50000"/>
              </a:spcBef>
            </a:pPr>
            <a:r>
              <a:rPr lang="it-IT" b="1" i="1">
                <a:solidFill>
                  <a:schemeClr val="tx1"/>
                </a:solidFill>
              </a:rPr>
              <a:t>Cambiamento climatico, impatti e vulnerabilità in Europa (2016)</a:t>
            </a:r>
          </a:p>
        </p:txBody>
      </p:sp>
      <p:pic>
        <p:nvPicPr>
          <p:cNvPr id="1041426" name="Picture 6" descr="European Environment Agency"/>
          <p:cNvPicPr>
            <a:picLocks noChangeAspect="1" noChangeArrowheads="1"/>
          </p:cNvPicPr>
          <p:nvPr/>
        </p:nvPicPr>
        <p:blipFill>
          <a:blip r:embed="rId11"/>
          <a:srcRect/>
          <a:stretch>
            <a:fillRect/>
          </a:stretch>
        </p:blipFill>
        <p:spPr bwMode="auto">
          <a:xfrm>
            <a:off x="5724525" y="6021388"/>
            <a:ext cx="3276600" cy="669925"/>
          </a:xfrm>
          <a:prstGeom prst="rect">
            <a:avLst/>
          </a:prstGeom>
          <a:noFill/>
          <a:ln w="9525">
            <a:solidFill>
              <a:srgbClr val="0000FF"/>
            </a:solid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458" name="Text Box 2"/>
          <p:cNvSpPr txBox="1">
            <a:spLocks noChangeArrowheads="1"/>
          </p:cNvSpPr>
          <p:nvPr/>
        </p:nvSpPr>
        <p:spPr bwMode="auto">
          <a:xfrm>
            <a:off x="395288" y="115888"/>
            <a:ext cx="8280400" cy="4576762"/>
          </a:xfrm>
          <a:prstGeom prst="rect">
            <a:avLst/>
          </a:prstGeom>
          <a:noFill/>
          <a:ln w="9525">
            <a:noFill/>
            <a:miter lim="800000"/>
            <a:headEnd/>
            <a:tailEnd/>
          </a:ln>
        </p:spPr>
        <p:txBody>
          <a:bodyPr>
            <a:spAutoFit/>
          </a:bodyPr>
          <a:lstStyle/>
          <a:p>
            <a:pPr algn="ctr" eaLnBrk="0" hangingPunct="0">
              <a:buClr>
                <a:srgbClr val="000000"/>
              </a:buClr>
              <a:buSzPct val="100000"/>
              <a:buFont typeface="Times New Roman" pitchFamily="18" charset="0"/>
              <a:buNone/>
            </a:pPr>
            <a:r>
              <a:rPr lang="it-IT" sz="2800" b="1">
                <a:solidFill>
                  <a:srgbClr val="3366FF"/>
                </a:solidFill>
              </a:rPr>
              <a:t>Ecosistemi, biodiversità, flora e fauna</a:t>
            </a:r>
          </a:p>
          <a:p>
            <a:pPr algn="ctr" eaLnBrk="0" hangingPunct="0">
              <a:buClr>
                <a:srgbClr val="000000"/>
              </a:buClr>
              <a:buSzPct val="100000"/>
              <a:buFont typeface="Times New Roman" pitchFamily="18" charset="0"/>
              <a:buNone/>
            </a:pPr>
            <a:endParaRPr lang="it-IT" sz="1400" b="1">
              <a:solidFill>
                <a:srgbClr val="3366FF"/>
              </a:solidFill>
            </a:endParaRPr>
          </a:p>
          <a:p>
            <a:pPr eaLnBrk="0" hangingPunct="0">
              <a:buClr>
                <a:srgbClr val="000000"/>
              </a:buClr>
              <a:buSzPct val="100000"/>
              <a:buFont typeface="Times New Roman" pitchFamily="18" charset="0"/>
              <a:buNone/>
            </a:pPr>
            <a:r>
              <a:rPr lang="it-IT" b="1">
                <a:solidFill>
                  <a:schemeClr val="tx1"/>
                </a:solidFill>
              </a:rPr>
              <a:t>– Gli ecosistemi, sia specie vegetali coltivate che spontanee, sia specie animali, come insetti e vertebrati, reagiscono ad un clima più caldo </a:t>
            </a:r>
            <a:r>
              <a:rPr lang="it-IT" b="1">
                <a:solidFill>
                  <a:srgbClr val="0066FF"/>
                </a:solidFill>
              </a:rPr>
              <a:t>modificando il ciclo annuale</a:t>
            </a:r>
            <a:r>
              <a:rPr lang="it-IT" b="1">
                <a:solidFill>
                  <a:schemeClr val="tx1"/>
                </a:solidFill>
              </a:rPr>
              <a:t>;</a:t>
            </a:r>
            <a:br>
              <a:rPr lang="it-IT" b="1">
                <a:solidFill>
                  <a:schemeClr val="tx1"/>
                </a:solidFill>
              </a:rPr>
            </a:br>
            <a:endParaRPr lang="it-IT" b="1">
              <a:solidFill>
                <a:schemeClr val="tx1"/>
              </a:solidFill>
            </a:endParaRPr>
          </a:p>
          <a:p>
            <a:pPr eaLnBrk="0" hangingPunct="0">
              <a:buClr>
                <a:srgbClr val="000000"/>
              </a:buClr>
              <a:buSzPct val="100000"/>
              <a:buFont typeface="Times New Roman" pitchFamily="18" charset="0"/>
              <a:buNone/>
            </a:pPr>
            <a:r>
              <a:rPr lang="it-IT" b="1">
                <a:solidFill>
                  <a:schemeClr val="tx1"/>
                </a:solidFill>
              </a:rPr>
              <a:t>– Specie vegetali e animali </a:t>
            </a:r>
            <a:r>
              <a:rPr lang="it-IT" b="1">
                <a:solidFill>
                  <a:srgbClr val="0066FF"/>
                </a:solidFill>
              </a:rPr>
              <a:t>risalgono in quota</a:t>
            </a:r>
            <a:r>
              <a:rPr lang="it-IT" b="1">
                <a:solidFill>
                  <a:schemeClr val="tx1"/>
                </a:solidFill>
              </a:rPr>
              <a:t>: alcune, più adatte ai climi freddi, tendono a trovarsi in habitat non più ottimali, andando incontro a una flessione della popolazione o anche all’estinzione;</a:t>
            </a:r>
            <a:br>
              <a:rPr lang="it-IT" b="1">
                <a:solidFill>
                  <a:schemeClr val="tx1"/>
                </a:solidFill>
              </a:rPr>
            </a:br>
            <a:endParaRPr lang="it-IT" b="1">
              <a:solidFill>
                <a:schemeClr val="tx1"/>
              </a:solidFill>
            </a:endParaRPr>
          </a:p>
          <a:p>
            <a:pPr eaLnBrk="0" hangingPunct="0">
              <a:buClr>
                <a:srgbClr val="000000"/>
              </a:buClr>
              <a:buSzPct val="100000"/>
              <a:buFont typeface="Times New Roman" pitchFamily="18" charset="0"/>
              <a:buNone/>
            </a:pPr>
            <a:r>
              <a:rPr lang="it-IT" b="1">
                <a:solidFill>
                  <a:schemeClr val="tx1"/>
                </a:solidFill>
              </a:rPr>
              <a:t>– Alcune </a:t>
            </a:r>
            <a:r>
              <a:rPr lang="it-IT" b="1">
                <a:solidFill>
                  <a:srgbClr val="0066FF"/>
                </a:solidFill>
              </a:rPr>
              <a:t>specie invasive</a:t>
            </a:r>
            <a:r>
              <a:rPr lang="it-IT" b="1">
                <a:solidFill>
                  <a:schemeClr val="tx1"/>
                </a:solidFill>
              </a:rPr>
              <a:t> possono essere favorite dallo svantaggio in cui si troverebbero specie autoctone, acclimatate alle condizioni preesistenti;</a:t>
            </a:r>
          </a:p>
          <a:p>
            <a:pPr eaLnBrk="0" hangingPunct="0">
              <a:buClr>
                <a:srgbClr val="000000"/>
              </a:buClr>
              <a:buSzPct val="100000"/>
              <a:buFont typeface="Times New Roman" pitchFamily="18" charset="0"/>
              <a:buNone/>
            </a:pPr>
            <a:r>
              <a:rPr lang="it-IT" b="1">
                <a:solidFill>
                  <a:schemeClr val="tx1"/>
                </a:solidFill>
              </a:rPr>
              <a:t/>
            </a:r>
            <a:br>
              <a:rPr lang="it-IT" b="1">
                <a:solidFill>
                  <a:schemeClr val="tx1"/>
                </a:solidFill>
              </a:rPr>
            </a:br>
            <a:r>
              <a:rPr lang="it-IT" b="1">
                <a:solidFill>
                  <a:schemeClr val="tx1"/>
                </a:solidFill>
              </a:rPr>
              <a:t>– Caldo intenso o mancanza d’acqua influiscono sulla </a:t>
            </a:r>
            <a:r>
              <a:rPr lang="it-IT" b="1">
                <a:solidFill>
                  <a:srgbClr val="0066FF"/>
                </a:solidFill>
              </a:rPr>
              <a:t>composizione naturale delle foreste</a:t>
            </a:r>
            <a:r>
              <a:rPr lang="it-IT" b="1">
                <a:solidFill>
                  <a:schemeClr val="tx1"/>
                </a:solidFill>
              </a:rPr>
              <a:t>, favorendo la presenza di specie caducifoglie a scapito delle conifere.</a:t>
            </a:r>
          </a:p>
        </p:txBody>
      </p:sp>
      <p:pic>
        <p:nvPicPr>
          <p:cNvPr id="1043459" name="Picture 3" descr="Risultati immagini per foreste del Trentino"/>
          <p:cNvPicPr>
            <a:picLocks noChangeAspect="1" noChangeArrowheads="1"/>
          </p:cNvPicPr>
          <p:nvPr/>
        </p:nvPicPr>
        <p:blipFill>
          <a:blip r:embed="rId2"/>
          <a:srcRect/>
          <a:stretch>
            <a:fillRect/>
          </a:stretch>
        </p:blipFill>
        <p:spPr bwMode="auto">
          <a:xfrm>
            <a:off x="611188" y="4724400"/>
            <a:ext cx="3671887" cy="1836738"/>
          </a:xfrm>
          <a:prstGeom prst="rect">
            <a:avLst/>
          </a:prstGeom>
          <a:noFill/>
          <a:ln w="9525">
            <a:noFill/>
            <a:miter lim="800000"/>
            <a:headEnd/>
            <a:tailEnd/>
          </a:ln>
        </p:spPr>
      </p:pic>
      <p:pic>
        <p:nvPicPr>
          <p:cNvPr id="1043460" name="Picture 4" descr="Risultati immagini per capriolo"/>
          <p:cNvPicPr>
            <a:picLocks noChangeAspect="1" noChangeArrowheads="1"/>
          </p:cNvPicPr>
          <p:nvPr/>
        </p:nvPicPr>
        <p:blipFill>
          <a:blip r:embed="rId3"/>
          <a:srcRect/>
          <a:stretch>
            <a:fillRect/>
          </a:stretch>
        </p:blipFill>
        <p:spPr bwMode="auto">
          <a:xfrm>
            <a:off x="5219700" y="4724400"/>
            <a:ext cx="3240088" cy="1825625"/>
          </a:xfrm>
          <a:prstGeom prst="rect">
            <a:avLst/>
          </a:prstGeom>
          <a:noFill/>
          <a:ln w="9525">
            <a:noFill/>
            <a:miter lim="800000"/>
            <a:headEnd/>
            <a:tailEnd/>
          </a:ln>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82" name="Text Box 2"/>
          <p:cNvSpPr txBox="1">
            <a:spLocks noChangeArrowheads="1"/>
          </p:cNvSpPr>
          <p:nvPr/>
        </p:nvSpPr>
        <p:spPr bwMode="auto">
          <a:xfrm>
            <a:off x="684213" y="188913"/>
            <a:ext cx="7775575" cy="519112"/>
          </a:xfrm>
          <a:prstGeom prst="rect">
            <a:avLst/>
          </a:prstGeom>
          <a:noFill/>
          <a:ln w="9525">
            <a:noFill/>
            <a:miter lim="800000"/>
            <a:headEnd/>
            <a:tailEnd/>
          </a:ln>
        </p:spPr>
        <p:txBody>
          <a:bodyPr>
            <a:spAutoFit/>
          </a:bodyPr>
          <a:lstStyle/>
          <a:p>
            <a:pPr algn="ctr" eaLnBrk="0" hangingPunct="0">
              <a:spcBef>
                <a:spcPct val="50000"/>
              </a:spcBef>
            </a:pPr>
            <a:r>
              <a:rPr lang="it-IT" sz="2800" b="1">
                <a:solidFill>
                  <a:srgbClr val="FF3300"/>
                </a:solidFill>
              </a:rPr>
              <a:t>Impatti su agricoltura</a:t>
            </a:r>
          </a:p>
        </p:txBody>
      </p:sp>
      <p:sp>
        <p:nvSpPr>
          <p:cNvPr id="1044483" name="Text Box 3"/>
          <p:cNvSpPr txBox="1">
            <a:spLocks noChangeArrowheads="1"/>
          </p:cNvSpPr>
          <p:nvPr/>
        </p:nvSpPr>
        <p:spPr bwMode="auto">
          <a:xfrm>
            <a:off x="323850" y="1116013"/>
            <a:ext cx="6624638" cy="4905375"/>
          </a:xfrm>
          <a:prstGeom prst="rect">
            <a:avLst/>
          </a:prstGeom>
          <a:noFill/>
          <a:ln w="9525">
            <a:noFill/>
            <a:miter lim="800000"/>
            <a:headEnd/>
            <a:tailEnd/>
          </a:ln>
        </p:spPr>
        <p:txBody>
          <a:bodyPr>
            <a:spAutoFit/>
          </a:bodyPr>
          <a:lstStyle/>
          <a:p>
            <a:pPr eaLnBrk="0" hangingPunct="0">
              <a:spcBef>
                <a:spcPct val="50000"/>
              </a:spcBef>
            </a:pPr>
            <a:r>
              <a:rPr lang="it-IT" b="1">
                <a:solidFill>
                  <a:schemeClr val="tx1"/>
                </a:solidFill>
              </a:rPr>
              <a:t>Aumento del periodo di crescita di alcune colture</a:t>
            </a:r>
          </a:p>
          <a:p>
            <a:pPr eaLnBrk="0" hangingPunct="0">
              <a:spcBef>
                <a:spcPct val="50000"/>
              </a:spcBef>
            </a:pPr>
            <a:r>
              <a:rPr lang="it-IT" b="1">
                <a:solidFill>
                  <a:srgbClr val="0033CC"/>
                </a:solidFill>
              </a:rPr>
              <a:t>Anticipo delle epoche di semina e di raccolta</a:t>
            </a:r>
            <a:r>
              <a:rPr lang="it-IT" b="1">
                <a:solidFill>
                  <a:schemeClr val="tx1"/>
                </a:solidFill>
              </a:rPr>
              <a:t> e dello sviluppo fenologico</a:t>
            </a:r>
          </a:p>
          <a:p>
            <a:pPr eaLnBrk="0" hangingPunct="0">
              <a:spcBef>
                <a:spcPct val="50000"/>
              </a:spcBef>
            </a:pPr>
            <a:r>
              <a:rPr lang="it-IT" b="1">
                <a:solidFill>
                  <a:schemeClr val="tx1"/>
                </a:solidFill>
              </a:rPr>
              <a:t>Prematuro riavvio del periodo vegetativo</a:t>
            </a:r>
          </a:p>
          <a:p>
            <a:pPr eaLnBrk="0" hangingPunct="0">
              <a:spcBef>
                <a:spcPct val="50000"/>
              </a:spcBef>
            </a:pPr>
            <a:r>
              <a:rPr lang="it-IT" b="1">
                <a:solidFill>
                  <a:schemeClr val="tx1"/>
                </a:solidFill>
              </a:rPr>
              <a:t>Modificazione dei ritmi stagionali</a:t>
            </a:r>
          </a:p>
          <a:p>
            <a:pPr eaLnBrk="0" hangingPunct="0">
              <a:spcBef>
                <a:spcPct val="50000"/>
              </a:spcBef>
            </a:pPr>
            <a:r>
              <a:rPr lang="it-IT" b="1">
                <a:solidFill>
                  <a:schemeClr val="tx1"/>
                </a:solidFill>
              </a:rPr>
              <a:t>Diminuzione della sostanza organica nei terreni e aumento dei nitrati in falda</a:t>
            </a:r>
          </a:p>
          <a:p>
            <a:pPr eaLnBrk="0" hangingPunct="0">
              <a:spcBef>
                <a:spcPct val="50000"/>
              </a:spcBef>
            </a:pPr>
            <a:r>
              <a:rPr lang="it-IT" b="1">
                <a:solidFill>
                  <a:schemeClr val="tx1"/>
                </a:solidFill>
              </a:rPr>
              <a:t>Diminuzione produttiva e della qualità delle produzioni</a:t>
            </a:r>
          </a:p>
          <a:p>
            <a:pPr eaLnBrk="0" hangingPunct="0">
              <a:spcBef>
                <a:spcPct val="50000"/>
              </a:spcBef>
            </a:pPr>
            <a:r>
              <a:rPr lang="it-IT" b="1">
                <a:solidFill>
                  <a:srgbClr val="0033CC"/>
                </a:solidFill>
              </a:rPr>
              <a:t>Spostamento degli areali verso nord e in quota</a:t>
            </a:r>
            <a:r>
              <a:rPr lang="it-IT" b="1">
                <a:solidFill>
                  <a:schemeClr val="tx1"/>
                </a:solidFill>
              </a:rPr>
              <a:t> (olivo, vite e melo)</a:t>
            </a:r>
          </a:p>
          <a:p>
            <a:pPr eaLnBrk="0" hangingPunct="0">
              <a:spcBef>
                <a:spcPct val="50000"/>
              </a:spcBef>
            </a:pPr>
            <a:r>
              <a:rPr lang="it-IT" b="1">
                <a:solidFill>
                  <a:schemeClr val="tx1"/>
                </a:solidFill>
              </a:rPr>
              <a:t>Diminuzione risorse idriche disponibili</a:t>
            </a:r>
          </a:p>
          <a:p>
            <a:pPr eaLnBrk="0" hangingPunct="0">
              <a:spcBef>
                <a:spcPct val="50000"/>
              </a:spcBef>
            </a:pPr>
            <a:r>
              <a:rPr lang="it-IT" b="1">
                <a:solidFill>
                  <a:srgbClr val="0033CC"/>
                </a:solidFill>
              </a:rPr>
              <a:t>Variazione della diffusione di fitopatie ed infestanti</a:t>
            </a:r>
          </a:p>
          <a:p>
            <a:pPr eaLnBrk="0" hangingPunct="0">
              <a:spcBef>
                <a:spcPct val="50000"/>
              </a:spcBef>
            </a:pPr>
            <a:endParaRPr lang="it-IT" b="1">
              <a:solidFill>
                <a:schemeClr val="tx1"/>
              </a:solidFill>
            </a:endParaRPr>
          </a:p>
        </p:txBody>
      </p:sp>
      <p:sp>
        <p:nvSpPr>
          <p:cNvPr id="1044484" name="AutoShape 4" descr="Risultati immagini per agricoltura montagn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IT"/>
          </a:p>
        </p:txBody>
      </p:sp>
      <p:pic>
        <p:nvPicPr>
          <p:cNvPr id="1044485" name="Picture 5" descr="22-02-2012">
            <a:hlinkClick r:id="rId2"/>
          </p:cNvPr>
          <p:cNvPicPr>
            <a:picLocks noChangeAspect="1" noChangeArrowheads="1"/>
          </p:cNvPicPr>
          <p:nvPr/>
        </p:nvPicPr>
        <p:blipFill>
          <a:blip r:embed="rId3"/>
          <a:srcRect/>
          <a:stretch>
            <a:fillRect/>
          </a:stretch>
        </p:blipFill>
        <p:spPr bwMode="auto">
          <a:xfrm>
            <a:off x="6659563" y="981075"/>
            <a:ext cx="2017712" cy="1511300"/>
          </a:xfrm>
          <a:prstGeom prst="rect">
            <a:avLst/>
          </a:prstGeom>
          <a:noFill/>
          <a:ln w="9525">
            <a:noFill/>
            <a:miter lim="800000"/>
            <a:headEnd/>
            <a:tailEnd/>
          </a:ln>
        </p:spPr>
      </p:pic>
      <p:pic>
        <p:nvPicPr>
          <p:cNvPr id="1044486" name="Picture 6" descr="Risultati immagini per agricoltura montagna"/>
          <p:cNvPicPr>
            <a:picLocks noChangeAspect="1" noChangeArrowheads="1"/>
          </p:cNvPicPr>
          <p:nvPr/>
        </p:nvPicPr>
        <p:blipFill>
          <a:blip r:embed="rId4"/>
          <a:srcRect/>
          <a:stretch>
            <a:fillRect/>
          </a:stretch>
        </p:blipFill>
        <p:spPr bwMode="auto">
          <a:xfrm>
            <a:off x="7092950" y="2781300"/>
            <a:ext cx="1871663" cy="1401763"/>
          </a:xfrm>
          <a:prstGeom prst="rect">
            <a:avLst/>
          </a:prstGeom>
          <a:noFill/>
          <a:ln w="9525">
            <a:noFill/>
            <a:miter lim="800000"/>
            <a:headEnd/>
            <a:tailEnd/>
          </a:ln>
        </p:spPr>
      </p:pic>
      <p:sp>
        <p:nvSpPr>
          <p:cNvPr id="1044487" name="AutoShape 7" descr="Risultati immagini per parassiti in agricoltur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IT"/>
          </a:p>
        </p:txBody>
      </p:sp>
      <p:pic>
        <p:nvPicPr>
          <p:cNvPr id="1044488" name="Picture 8" descr="image_1975">
            <a:hlinkClick r:id="rId5"/>
          </p:cNvPr>
          <p:cNvPicPr>
            <a:picLocks noChangeAspect="1" noChangeArrowheads="1"/>
          </p:cNvPicPr>
          <p:nvPr/>
        </p:nvPicPr>
        <p:blipFill>
          <a:blip r:embed="rId6"/>
          <a:srcRect/>
          <a:stretch>
            <a:fillRect/>
          </a:stretch>
        </p:blipFill>
        <p:spPr bwMode="auto">
          <a:xfrm>
            <a:off x="6732588" y="4652963"/>
            <a:ext cx="1727200" cy="1295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egnaposto numero diapositiva 3"/>
          <p:cNvSpPr>
            <a:spLocks noGrp="1"/>
          </p:cNvSpPr>
          <p:nvPr>
            <p:ph type="sldNum" sz="quarter" idx="13"/>
          </p:nvPr>
        </p:nvSpPr>
        <p:spPr>
          <a:noFill/>
        </p:spPr>
        <p:txBody>
          <a:bodyPr/>
          <a:lstStyle/>
          <a:p>
            <a:fld id="{AC08E1C5-6253-4E08-BE43-73185180FCBA}" type="slidenum">
              <a:rPr lang="it-IT" smtClean="0"/>
              <a:pPr/>
              <a:t>2</a:t>
            </a:fld>
            <a:endParaRPr lang="it-IT" smtClean="0"/>
          </a:p>
        </p:txBody>
      </p:sp>
      <p:pic>
        <p:nvPicPr>
          <p:cNvPr id="15362" name="Picture 2" descr="Risultati immagini per la grande cecità"/>
          <p:cNvPicPr>
            <a:picLocks noChangeAspect="1" noChangeArrowheads="1"/>
          </p:cNvPicPr>
          <p:nvPr/>
        </p:nvPicPr>
        <p:blipFill>
          <a:blip r:embed="rId2"/>
          <a:srcRect/>
          <a:stretch>
            <a:fillRect/>
          </a:stretch>
        </p:blipFill>
        <p:spPr bwMode="auto">
          <a:xfrm>
            <a:off x="2339975" y="0"/>
            <a:ext cx="4895850" cy="6858000"/>
          </a:xfrm>
          <a:prstGeom prst="rect">
            <a:avLst/>
          </a:prstGeom>
          <a:noFill/>
          <a:ln w="9525">
            <a:noFill/>
            <a:miter lim="800000"/>
            <a:headEnd/>
            <a:tailEnd/>
          </a:ln>
        </p:spPr>
      </p:pic>
      <p:sp>
        <p:nvSpPr>
          <p:cNvPr id="15363" name="Text Box 3"/>
          <p:cNvSpPr txBox="1">
            <a:spLocks noChangeArrowheads="1"/>
          </p:cNvSpPr>
          <p:nvPr/>
        </p:nvSpPr>
        <p:spPr bwMode="auto">
          <a:xfrm>
            <a:off x="3635375" y="325438"/>
            <a:ext cx="4897438" cy="366712"/>
          </a:xfrm>
          <a:prstGeom prst="rect">
            <a:avLst/>
          </a:prstGeom>
          <a:noFill/>
          <a:ln w="9525">
            <a:noFill/>
            <a:miter lim="800000"/>
            <a:headEnd/>
            <a:tailEnd/>
          </a:ln>
        </p:spPr>
        <p:txBody>
          <a:bodyPr>
            <a:spAutoFit/>
          </a:bodyPr>
          <a:lstStyle/>
          <a:p>
            <a:pPr>
              <a:spcBef>
                <a:spcPct val="50000"/>
              </a:spcBef>
            </a:pPr>
            <a:endParaRPr lang="it-IT">
              <a:solidFill>
                <a:schemeClr val="tx1"/>
              </a:solidFill>
            </a:endParaRPr>
          </a:p>
        </p:txBody>
      </p:sp>
      <p:sp>
        <p:nvSpPr>
          <p:cNvPr id="970756" name="Text Box 4"/>
          <p:cNvSpPr txBox="1">
            <a:spLocks noChangeArrowheads="1"/>
          </p:cNvSpPr>
          <p:nvPr/>
        </p:nvSpPr>
        <p:spPr bwMode="auto">
          <a:xfrm>
            <a:off x="827088" y="4581525"/>
            <a:ext cx="7777162" cy="2051050"/>
          </a:xfrm>
          <a:prstGeom prst="rect">
            <a:avLst/>
          </a:prstGeom>
          <a:solidFill>
            <a:schemeClr val="bg1"/>
          </a:solidFill>
          <a:ln w="9525">
            <a:solidFill>
              <a:srgbClr val="3366FF"/>
            </a:solidFill>
            <a:miter lim="800000"/>
            <a:headEnd/>
            <a:tailEnd/>
          </a:ln>
        </p:spPr>
        <p:txBody>
          <a:bodyPr>
            <a:spAutoFit/>
          </a:bodyPr>
          <a:lstStyle/>
          <a:p>
            <a:pPr algn="ctr" eaLnBrk="0" hangingPunct="0">
              <a:spcBef>
                <a:spcPct val="50000"/>
              </a:spcBef>
              <a:buClr>
                <a:srgbClr val="000000"/>
              </a:buClr>
              <a:buSzPct val="100000"/>
              <a:buFont typeface="Times New Roman" pitchFamily="18" charset="0"/>
              <a:buNone/>
            </a:pPr>
            <a:r>
              <a:rPr lang="it-IT" sz="3200" b="1" i="1">
                <a:solidFill>
                  <a:schemeClr val="tx1"/>
                </a:solidFill>
              </a:rPr>
              <a:t>“Gli eventi climatici della nostra era sono il distillato di tutta la storia umana: esprimono l’interezza del nostro essere nel tempo”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970756"/>
                                        </p:tgtEl>
                                        <p:attrNameLst>
                                          <p:attrName>style.visibility</p:attrName>
                                        </p:attrNameLst>
                                      </p:cBhvr>
                                      <p:to>
                                        <p:strVal val="visible"/>
                                      </p:to>
                                    </p:set>
                                    <p:animEffect transition="in" filter="fade">
                                      <p:cBhvr>
                                        <p:cTn id="7" dur="800" decel="100000"/>
                                        <p:tgtEl>
                                          <p:spTgt spid="970756"/>
                                        </p:tgtEl>
                                      </p:cBhvr>
                                    </p:animEffect>
                                    <p:anim calcmode="lin" valueType="num">
                                      <p:cBhvr>
                                        <p:cTn id="8" dur="800" decel="100000" fill="hold"/>
                                        <p:tgtEl>
                                          <p:spTgt spid="970756"/>
                                        </p:tgtEl>
                                        <p:attrNameLst>
                                          <p:attrName>style.rotation</p:attrName>
                                        </p:attrNameLst>
                                      </p:cBhvr>
                                      <p:tavLst>
                                        <p:tav tm="0">
                                          <p:val>
                                            <p:fltVal val="-90"/>
                                          </p:val>
                                        </p:tav>
                                        <p:tav tm="100000">
                                          <p:val>
                                            <p:fltVal val="0"/>
                                          </p:val>
                                        </p:tav>
                                      </p:tavLst>
                                    </p:anim>
                                    <p:anim calcmode="lin" valueType="num">
                                      <p:cBhvr>
                                        <p:cTn id="9" dur="800" decel="100000" fill="hold"/>
                                        <p:tgtEl>
                                          <p:spTgt spid="970756"/>
                                        </p:tgtEl>
                                        <p:attrNameLst>
                                          <p:attrName>ppt_x</p:attrName>
                                        </p:attrNameLst>
                                      </p:cBhvr>
                                      <p:tavLst>
                                        <p:tav tm="0">
                                          <p:val>
                                            <p:strVal val="#ppt_x+0.4"/>
                                          </p:val>
                                        </p:tav>
                                        <p:tav tm="100000">
                                          <p:val>
                                            <p:strVal val="#ppt_x-0.05"/>
                                          </p:val>
                                        </p:tav>
                                      </p:tavLst>
                                    </p:anim>
                                    <p:anim calcmode="lin" valueType="num">
                                      <p:cBhvr>
                                        <p:cTn id="10" dur="800" decel="100000" fill="hold"/>
                                        <p:tgtEl>
                                          <p:spTgt spid="97075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7075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7075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075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6" name="Rectangle 2"/>
          <p:cNvSpPr>
            <a:spLocks noChangeArrowheads="1"/>
          </p:cNvSpPr>
          <p:nvPr/>
        </p:nvSpPr>
        <p:spPr bwMode="auto">
          <a:xfrm>
            <a:off x="250825" y="981075"/>
            <a:ext cx="5040313" cy="1922463"/>
          </a:xfrm>
          <a:prstGeom prst="rect">
            <a:avLst/>
          </a:prstGeom>
          <a:noFill/>
          <a:ln w="9525">
            <a:noFill/>
            <a:round/>
            <a:headEnd/>
            <a:tailEnd/>
          </a:ln>
        </p:spPr>
        <p:txBody>
          <a:bodyPr lIns="90000" tIns="46800" rIns="90000" bIns="46800">
            <a:spAutoFit/>
          </a:bodyPr>
          <a:lstStyle/>
          <a:p>
            <a:pPr algn="just"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400" b="1">
                <a:solidFill>
                  <a:srgbClr val="000000"/>
                </a:solidFill>
              </a:rPr>
              <a:t>Alcune </a:t>
            </a:r>
            <a:r>
              <a:rPr lang="it-IT" sz="2400" b="1">
                <a:solidFill>
                  <a:srgbClr val="0033CC"/>
                </a:solidFill>
              </a:rPr>
              <a:t>malattie di animali</a:t>
            </a:r>
            <a:r>
              <a:rPr lang="it-IT" sz="2400" b="1">
                <a:solidFill>
                  <a:srgbClr val="000000"/>
                </a:solidFill>
              </a:rPr>
              <a:t> sono incrementate a causa del riscaldamento globale così pure le </a:t>
            </a:r>
            <a:r>
              <a:rPr lang="it-IT" sz="2400" b="1">
                <a:solidFill>
                  <a:srgbClr val="0033CC"/>
                </a:solidFill>
              </a:rPr>
              <a:t>malattie umane veicolate da animali</a:t>
            </a:r>
            <a:r>
              <a:rPr lang="en-US" sz="2400" b="1">
                <a:solidFill>
                  <a:srgbClr val="000000"/>
                </a:solidFill>
              </a:rPr>
              <a:t>.</a:t>
            </a:r>
          </a:p>
        </p:txBody>
      </p:sp>
      <p:sp>
        <p:nvSpPr>
          <p:cNvPr id="1045507" name="Rectangle 3"/>
          <p:cNvSpPr>
            <a:spLocks noChangeArrowheads="1"/>
          </p:cNvSpPr>
          <p:nvPr/>
        </p:nvSpPr>
        <p:spPr bwMode="auto">
          <a:xfrm>
            <a:off x="755650" y="260350"/>
            <a:ext cx="4572000" cy="520700"/>
          </a:xfrm>
          <a:prstGeom prst="rect">
            <a:avLst/>
          </a:prstGeom>
          <a:noFill/>
          <a:ln w="9525">
            <a:noFill/>
            <a:round/>
            <a:headEnd/>
            <a:tailEnd/>
          </a:ln>
        </p:spPr>
        <p:txBody>
          <a:bodyPr lIns="90000" tIns="46800" rIns="90000" bIns="46800">
            <a:spAutoFit/>
          </a:bodyPr>
          <a:lstStyle/>
          <a:p>
            <a:pPr algn="ctr" eaLnBrk="0" hangingPunct="0">
              <a:spcBef>
                <a:spcPts val="17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800" b="1">
                <a:solidFill>
                  <a:srgbClr val="0033CC"/>
                </a:solidFill>
              </a:rPr>
              <a:t>Rischi per la salute</a:t>
            </a:r>
          </a:p>
        </p:txBody>
      </p:sp>
      <p:pic>
        <p:nvPicPr>
          <p:cNvPr id="1045508" name="Picture 4"/>
          <p:cNvPicPr>
            <a:picLocks noChangeAspect="1" noChangeArrowheads="1"/>
          </p:cNvPicPr>
          <p:nvPr/>
        </p:nvPicPr>
        <p:blipFill>
          <a:blip r:embed="rId3"/>
          <a:srcRect/>
          <a:stretch>
            <a:fillRect/>
          </a:stretch>
        </p:blipFill>
        <p:spPr bwMode="auto">
          <a:xfrm>
            <a:off x="6156325" y="3487738"/>
            <a:ext cx="2736850" cy="1812925"/>
          </a:xfrm>
          <a:prstGeom prst="rect">
            <a:avLst/>
          </a:prstGeom>
          <a:noFill/>
          <a:ln w="9360" cap="sq">
            <a:solidFill>
              <a:srgbClr val="000000"/>
            </a:solidFill>
            <a:miter lim="800000"/>
            <a:headEnd/>
            <a:tailEnd/>
          </a:ln>
        </p:spPr>
      </p:pic>
      <p:pic>
        <p:nvPicPr>
          <p:cNvPr id="1045509" name="Picture 5"/>
          <p:cNvPicPr>
            <a:picLocks noChangeAspect="1" noChangeArrowheads="1"/>
          </p:cNvPicPr>
          <p:nvPr/>
        </p:nvPicPr>
        <p:blipFill>
          <a:blip r:embed="rId4"/>
          <a:srcRect/>
          <a:stretch>
            <a:fillRect/>
          </a:stretch>
        </p:blipFill>
        <p:spPr bwMode="auto">
          <a:xfrm>
            <a:off x="6588125" y="1916113"/>
            <a:ext cx="2376488" cy="1582737"/>
          </a:xfrm>
          <a:prstGeom prst="rect">
            <a:avLst/>
          </a:prstGeom>
          <a:noFill/>
          <a:ln w="9360" cap="sq">
            <a:solidFill>
              <a:srgbClr val="000000"/>
            </a:solidFill>
            <a:miter lim="800000"/>
            <a:headEnd/>
            <a:tailEnd/>
          </a:ln>
        </p:spPr>
      </p:pic>
      <p:pic>
        <p:nvPicPr>
          <p:cNvPr id="1045510" name="Picture 6"/>
          <p:cNvPicPr>
            <a:picLocks noChangeAspect="1" noChangeArrowheads="1"/>
          </p:cNvPicPr>
          <p:nvPr/>
        </p:nvPicPr>
        <p:blipFill>
          <a:blip r:embed="rId5"/>
          <a:srcRect/>
          <a:stretch>
            <a:fillRect/>
          </a:stretch>
        </p:blipFill>
        <p:spPr bwMode="auto">
          <a:xfrm>
            <a:off x="5508625" y="115888"/>
            <a:ext cx="1978025" cy="2089150"/>
          </a:xfrm>
          <a:prstGeom prst="rect">
            <a:avLst/>
          </a:prstGeom>
          <a:noFill/>
          <a:ln w="9360" cap="sq">
            <a:solidFill>
              <a:srgbClr val="000000"/>
            </a:solidFill>
            <a:miter lim="800000"/>
            <a:headEnd/>
            <a:tailEnd/>
          </a:ln>
        </p:spPr>
      </p:pic>
      <p:pic>
        <p:nvPicPr>
          <p:cNvPr id="1045511" name="Picture 7"/>
          <p:cNvPicPr>
            <a:picLocks noChangeAspect="1" noChangeArrowheads="1"/>
          </p:cNvPicPr>
          <p:nvPr/>
        </p:nvPicPr>
        <p:blipFill>
          <a:blip r:embed="rId6"/>
          <a:srcRect/>
          <a:stretch>
            <a:fillRect/>
          </a:stretch>
        </p:blipFill>
        <p:spPr bwMode="auto">
          <a:xfrm>
            <a:off x="5651500" y="5084763"/>
            <a:ext cx="2520950" cy="1647825"/>
          </a:xfrm>
          <a:prstGeom prst="rect">
            <a:avLst/>
          </a:prstGeom>
          <a:noFill/>
          <a:ln w="9525">
            <a:noFill/>
            <a:round/>
            <a:headEnd/>
            <a:tailEnd/>
          </a:ln>
        </p:spPr>
      </p:pic>
      <p:sp>
        <p:nvSpPr>
          <p:cNvPr id="1045512" name="Text Box 8"/>
          <p:cNvSpPr txBox="1">
            <a:spLocks noChangeArrowheads="1"/>
          </p:cNvSpPr>
          <p:nvPr/>
        </p:nvSpPr>
        <p:spPr bwMode="auto">
          <a:xfrm>
            <a:off x="250825" y="3429000"/>
            <a:ext cx="5257800" cy="2647950"/>
          </a:xfrm>
          <a:prstGeom prst="rect">
            <a:avLst/>
          </a:prstGeom>
          <a:noFill/>
          <a:ln w="9525">
            <a:noFill/>
            <a:round/>
            <a:headEnd/>
            <a:tailEnd/>
          </a:ln>
        </p:spPr>
        <p:txBody>
          <a:bodyPr lIns="90000" tIns="46800" rIns="90000" bIns="46800">
            <a:spAutoFit/>
          </a:bodyPr>
          <a:lstStyle/>
          <a:p>
            <a:pPr eaLnBrk="0" hangingPunct="0">
              <a:spcBef>
                <a:spcPts val="15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400" b="1">
                <a:solidFill>
                  <a:srgbClr val="000000"/>
                </a:solidFill>
              </a:rPr>
              <a:t>Le malattie trasmesse da animali, come la </a:t>
            </a:r>
            <a:r>
              <a:rPr lang="it-IT" sz="2400" b="1">
                <a:solidFill>
                  <a:srgbClr val="0033CC"/>
                </a:solidFill>
              </a:rPr>
              <a:t>malaria</a:t>
            </a:r>
            <a:r>
              <a:rPr lang="it-IT" sz="2400" b="1">
                <a:solidFill>
                  <a:srgbClr val="000000"/>
                </a:solidFill>
              </a:rPr>
              <a:t>, la </a:t>
            </a:r>
            <a:r>
              <a:rPr lang="it-IT" sz="2400" b="1">
                <a:solidFill>
                  <a:srgbClr val="0033CC"/>
                </a:solidFill>
              </a:rPr>
              <a:t>Lyme</a:t>
            </a:r>
            <a:r>
              <a:rPr lang="it-IT" sz="2400" b="1">
                <a:solidFill>
                  <a:srgbClr val="000000"/>
                </a:solidFill>
              </a:rPr>
              <a:t>, la </a:t>
            </a:r>
            <a:r>
              <a:rPr lang="it-IT" sz="2400" b="1">
                <a:solidFill>
                  <a:srgbClr val="0033CC"/>
                </a:solidFill>
              </a:rPr>
              <a:t>dengue</a:t>
            </a:r>
            <a:r>
              <a:rPr lang="it-IT" sz="2400" b="1">
                <a:solidFill>
                  <a:srgbClr val="000000"/>
                </a:solidFill>
              </a:rPr>
              <a:t>, la </a:t>
            </a:r>
            <a:r>
              <a:rPr lang="it-IT" sz="2400" b="1">
                <a:solidFill>
                  <a:srgbClr val="0033CC"/>
                </a:solidFill>
              </a:rPr>
              <a:t>febbre del Nilo</a:t>
            </a:r>
            <a:r>
              <a:rPr lang="it-IT" sz="2400" b="1">
                <a:solidFill>
                  <a:srgbClr val="000000"/>
                </a:solidFill>
              </a:rPr>
              <a:t> </a:t>
            </a:r>
            <a:r>
              <a:rPr lang="it-IT" sz="2400" b="1">
                <a:solidFill>
                  <a:srgbClr val="0033CC"/>
                </a:solidFill>
              </a:rPr>
              <a:t>occidentale</a:t>
            </a:r>
            <a:r>
              <a:rPr lang="it-IT" sz="2400" b="1">
                <a:solidFill>
                  <a:srgbClr val="000000"/>
                </a:solidFill>
              </a:rPr>
              <a:t> e la </a:t>
            </a:r>
            <a:r>
              <a:rPr lang="it-IT" sz="2400" b="1">
                <a:solidFill>
                  <a:srgbClr val="0033CC"/>
                </a:solidFill>
              </a:rPr>
              <a:t>chikungunya</a:t>
            </a:r>
            <a:r>
              <a:rPr lang="it-IT" sz="2400" b="1">
                <a:solidFill>
                  <a:srgbClr val="000000"/>
                </a:solidFill>
              </a:rPr>
              <a:t> sono gli esempi più noti dell’effetto del cambiamento climatico sulla propagazione delle malattie.</a:t>
            </a:r>
            <a:r>
              <a:rPr lang="it-IT" sz="2400">
                <a:solidFill>
                  <a:srgbClr val="000000"/>
                </a:solidFill>
              </a:rPr>
              <a:t> </a:t>
            </a:r>
          </a:p>
        </p:txBody>
      </p:sp>
    </p:spTree>
  </p:cSld>
  <p:clrMapOvr>
    <a:masterClrMapping/>
  </p:clrMapOvr>
  <p:transition>
    <p:zoom dir="in"/>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7554" name="Picture 2" descr="LaghettoAlplaner2016"/>
          <p:cNvPicPr>
            <a:picLocks noChangeAspect="1" noChangeArrowheads="1"/>
          </p:cNvPicPr>
          <p:nvPr/>
        </p:nvPicPr>
        <p:blipFill>
          <a:blip r:embed="rId2"/>
          <a:srcRect/>
          <a:stretch>
            <a:fillRect/>
          </a:stretch>
        </p:blipFill>
        <p:spPr bwMode="auto">
          <a:xfrm>
            <a:off x="0" y="0"/>
            <a:ext cx="9144000" cy="6856413"/>
          </a:xfrm>
          <a:prstGeom prst="rect">
            <a:avLst/>
          </a:prstGeom>
          <a:noFill/>
          <a:ln w="9525">
            <a:noFill/>
            <a:miter lim="800000"/>
            <a:headEnd/>
            <a:tailEnd/>
          </a:ln>
        </p:spPr>
      </p:pic>
      <p:sp>
        <p:nvSpPr>
          <p:cNvPr id="1047555" name="Text Box 3"/>
          <p:cNvSpPr txBox="1">
            <a:spLocks noChangeArrowheads="1"/>
          </p:cNvSpPr>
          <p:nvPr/>
        </p:nvSpPr>
        <p:spPr bwMode="auto">
          <a:xfrm>
            <a:off x="323850" y="836613"/>
            <a:ext cx="8424863" cy="701675"/>
          </a:xfrm>
          <a:prstGeom prst="rect">
            <a:avLst/>
          </a:prstGeom>
          <a:solidFill>
            <a:schemeClr val="bg1">
              <a:alpha val="50195"/>
            </a:schemeClr>
          </a:solidFill>
          <a:ln w="9525">
            <a:noFill/>
            <a:miter lim="800000"/>
            <a:headEnd/>
            <a:tailEnd/>
          </a:ln>
        </p:spPr>
        <p:txBody>
          <a:bodyPr>
            <a:spAutoFit/>
          </a:bodyPr>
          <a:lstStyle/>
          <a:p>
            <a:pPr algn="just" eaLnBrk="0" hangingPunct="0"/>
            <a:r>
              <a:rPr lang="it-IT" sz="2000" b="1">
                <a:solidFill>
                  <a:schemeClr val="tx1"/>
                </a:solidFill>
              </a:rPr>
              <a:t>In futuro avremo meno acqua a disposizione e i conflitti per il suo uso potrebbero aumentare (potabile, agricoltura, idroelettrico)</a:t>
            </a:r>
          </a:p>
        </p:txBody>
      </p:sp>
      <p:sp>
        <p:nvSpPr>
          <p:cNvPr id="1047556" name="Text Box 4"/>
          <p:cNvSpPr txBox="1">
            <a:spLocks noChangeArrowheads="1"/>
          </p:cNvSpPr>
          <p:nvPr/>
        </p:nvSpPr>
        <p:spPr bwMode="auto">
          <a:xfrm>
            <a:off x="2197100" y="115888"/>
            <a:ext cx="4895850" cy="641350"/>
          </a:xfrm>
          <a:prstGeom prst="rect">
            <a:avLst/>
          </a:prstGeom>
          <a:noFill/>
          <a:ln w="9525">
            <a:noFill/>
            <a:miter lim="800000"/>
            <a:headEnd/>
            <a:tailEnd/>
          </a:ln>
        </p:spPr>
        <p:txBody>
          <a:bodyPr>
            <a:spAutoFit/>
          </a:bodyPr>
          <a:lstStyle/>
          <a:p>
            <a:pPr algn="ctr" eaLnBrk="0" hangingPunct="0">
              <a:spcBef>
                <a:spcPct val="50000"/>
              </a:spcBef>
            </a:pPr>
            <a:r>
              <a:rPr lang="it-IT" sz="3600" b="1">
                <a:solidFill>
                  <a:srgbClr val="0033CC"/>
                </a:solidFill>
              </a:rPr>
              <a:t>L’acqua in Trentino</a:t>
            </a:r>
          </a:p>
        </p:txBody>
      </p:sp>
      <p:sp>
        <p:nvSpPr>
          <p:cNvPr id="1047557" name="Text Box 5"/>
          <p:cNvSpPr txBox="1">
            <a:spLocks noChangeArrowheads="1"/>
          </p:cNvSpPr>
          <p:nvPr/>
        </p:nvSpPr>
        <p:spPr bwMode="auto">
          <a:xfrm>
            <a:off x="447675" y="1052513"/>
            <a:ext cx="184150" cy="336550"/>
          </a:xfrm>
          <a:prstGeom prst="rect">
            <a:avLst/>
          </a:prstGeom>
          <a:noFill/>
          <a:ln w="9525">
            <a:noFill/>
            <a:miter lim="800000"/>
            <a:headEnd/>
            <a:tailEnd/>
          </a:ln>
        </p:spPr>
        <p:txBody>
          <a:bodyPr wrap="none">
            <a:spAutoFit/>
          </a:bodyPr>
          <a:lstStyle/>
          <a:p>
            <a:pPr algn="ctr" eaLnBrk="0" hangingPunct="0"/>
            <a:endParaRPr lang="it-IT" sz="1600">
              <a:solidFill>
                <a:schemeClr val="tx1"/>
              </a:solidFill>
            </a:endParaRPr>
          </a:p>
        </p:txBody>
      </p:sp>
      <p:pic>
        <p:nvPicPr>
          <p:cNvPr id="1047558" name="Picture 6"/>
          <p:cNvPicPr>
            <a:picLocks noChangeAspect="1" noChangeArrowheads="1"/>
          </p:cNvPicPr>
          <p:nvPr/>
        </p:nvPicPr>
        <p:blipFill>
          <a:blip r:embed="rId3"/>
          <a:srcRect l="18307" t="19939" r="18503" b="35027"/>
          <a:stretch>
            <a:fillRect/>
          </a:stretch>
        </p:blipFill>
        <p:spPr bwMode="auto">
          <a:xfrm>
            <a:off x="4284663" y="1700213"/>
            <a:ext cx="3024187" cy="2082800"/>
          </a:xfrm>
          <a:prstGeom prst="rect">
            <a:avLst/>
          </a:prstGeom>
          <a:noFill/>
          <a:ln w="57150">
            <a:solidFill>
              <a:srgbClr val="FF3300"/>
            </a:solidFill>
            <a:miter lim="800000"/>
            <a:headEnd/>
            <a:tailEnd/>
          </a:ln>
        </p:spPr>
      </p:pic>
      <p:pic>
        <p:nvPicPr>
          <p:cNvPr id="1047559" name="Picture 7" descr="spruzzino-irrigazione_2"/>
          <p:cNvPicPr>
            <a:picLocks noChangeAspect="1" noChangeArrowheads="1"/>
          </p:cNvPicPr>
          <p:nvPr/>
        </p:nvPicPr>
        <p:blipFill>
          <a:blip r:embed="rId4"/>
          <a:srcRect/>
          <a:stretch>
            <a:fillRect/>
          </a:stretch>
        </p:blipFill>
        <p:spPr bwMode="auto">
          <a:xfrm>
            <a:off x="1403350" y="3284538"/>
            <a:ext cx="2952750" cy="1968500"/>
          </a:xfrm>
          <a:prstGeom prst="rect">
            <a:avLst/>
          </a:prstGeom>
          <a:noFill/>
          <a:ln w="57150">
            <a:solidFill>
              <a:srgbClr val="FF3300"/>
            </a:solidFill>
            <a:miter lim="800000"/>
            <a:headEnd/>
            <a:tailEnd/>
          </a:ln>
        </p:spPr>
      </p:pic>
      <p:pic>
        <p:nvPicPr>
          <p:cNvPr id="1047560" name="Picture 8" descr="Acqua da bere | Ottani | Termoidraulica | Bologna"/>
          <p:cNvPicPr>
            <a:picLocks noChangeAspect="1" noChangeArrowheads="1"/>
          </p:cNvPicPr>
          <p:nvPr/>
        </p:nvPicPr>
        <p:blipFill>
          <a:blip r:embed="rId5"/>
          <a:srcRect l="19151" r="1987"/>
          <a:stretch>
            <a:fillRect/>
          </a:stretch>
        </p:blipFill>
        <p:spPr bwMode="auto">
          <a:xfrm>
            <a:off x="250825" y="1844675"/>
            <a:ext cx="2808288" cy="1671638"/>
          </a:xfrm>
          <a:prstGeom prst="rect">
            <a:avLst/>
          </a:prstGeom>
          <a:noFill/>
          <a:ln w="57150">
            <a:solidFill>
              <a:srgbClr val="FF3300"/>
            </a:solidFill>
            <a:miter lim="800000"/>
            <a:headEnd/>
            <a:tailEnd/>
          </a:ln>
        </p:spPr>
      </p:pic>
      <p:sp>
        <p:nvSpPr>
          <p:cNvPr id="1074185" name="Text Box 9"/>
          <p:cNvSpPr txBox="1">
            <a:spLocks noChangeArrowheads="1"/>
          </p:cNvSpPr>
          <p:nvPr/>
        </p:nvSpPr>
        <p:spPr bwMode="auto">
          <a:xfrm>
            <a:off x="323850" y="5445125"/>
            <a:ext cx="8496300" cy="1311275"/>
          </a:xfrm>
          <a:prstGeom prst="rect">
            <a:avLst/>
          </a:prstGeom>
          <a:solidFill>
            <a:schemeClr val="bg1">
              <a:alpha val="50195"/>
            </a:schemeClr>
          </a:solidFill>
          <a:ln w="9525">
            <a:noFill/>
            <a:miter lim="800000"/>
            <a:headEnd/>
            <a:tailEnd/>
          </a:ln>
        </p:spPr>
        <p:txBody>
          <a:bodyPr>
            <a:spAutoFit/>
          </a:bodyPr>
          <a:lstStyle/>
          <a:p>
            <a:pPr algn="ctr" eaLnBrk="0" hangingPunct="0">
              <a:spcBef>
                <a:spcPct val="50000"/>
              </a:spcBef>
            </a:pPr>
            <a:r>
              <a:rPr lang="it-IT" sz="2000" b="1">
                <a:solidFill>
                  <a:schemeClr val="tx1"/>
                </a:solidFill>
              </a:rPr>
              <a:t>Si renderà necessario ricorrere a </a:t>
            </a:r>
            <a:r>
              <a:rPr lang="it-IT" sz="2000" b="1">
                <a:solidFill>
                  <a:srgbClr val="0033CC"/>
                </a:solidFill>
              </a:rPr>
              <a:t>strumenti di pianificazione partecipata</a:t>
            </a:r>
            <a:r>
              <a:rPr lang="it-IT" sz="2000" b="1">
                <a:solidFill>
                  <a:schemeClr val="tx1"/>
                </a:solidFill>
              </a:rPr>
              <a:t> in cui tutti i soggetti portatori di interesse siano coinvolti e resi consapevoli della necessità di una </a:t>
            </a:r>
            <a:r>
              <a:rPr lang="it-IT" sz="2000" b="1">
                <a:solidFill>
                  <a:srgbClr val="0033CC"/>
                </a:solidFill>
              </a:rPr>
              <a:t>gestione integrata</a:t>
            </a:r>
            <a:r>
              <a:rPr lang="it-IT" sz="2000" b="1">
                <a:solidFill>
                  <a:schemeClr val="tx1"/>
                </a:solidFill>
              </a:rPr>
              <a:t> della risorsa comprendendo pure l’aspetto </a:t>
            </a:r>
            <a:r>
              <a:rPr lang="it-IT" sz="2000" b="1">
                <a:solidFill>
                  <a:srgbClr val="0033CC"/>
                </a:solidFill>
              </a:rPr>
              <a:t>ambientale–ecologico</a:t>
            </a:r>
            <a:r>
              <a:rPr lang="it-IT" sz="2000" b="1">
                <a:solidFill>
                  <a:schemeClr val="tx1"/>
                </a:solidFill>
              </a:rPr>
              <a:t>.</a:t>
            </a:r>
          </a:p>
        </p:txBody>
      </p:sp>
      <p:pic>
        <p:nvPicPr>
          <p:cNvPr id="1047562" name="Picture 10" descr="cannone-sparaneve-neve-artificiale"/>
          <p:cNvPicPr>
            <a:picLocks noChangeAspect="1" noChangeArrowheads="1"/>
          </p:cNvPicPr>
          <p:nvPr/>
        </p:nvPicPr>
        <p:blipFill>
          <a:blip r:embed="rId6"/>
          <a:srcRect/>
          <a:stretch>
            <a:fillRect/>
          </a:stretch>
        </p:blipFill>
        <p:spPr bwMode="auto">
          <a:xfrm>
            <a:off x="5435600" y="3429000"/>
            <a:ext cx="2952750" cy="1970088"/>
          </a:xfrm>
          <a:prstGeom prst="rect">
            <a:avLst/>
          </a:prstGeom>
          <a:noFill/>
          <a:ln w="57150">
            <a:solidFill>
              <a:srgbClr val="CC3300"/>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074185"/>
                                        </p:tgtEl>
                                        <p:attrNameLst>
                                          <p:attrName>style.visibility</p:attrName>
                                        </p:attrNameLst>
                                      </p:cBhvr>
                                      <p:to>
                                        <p:strVal val="visible"/>
                                      </p:to>
                                    </p:set>
                                    <p:animEffect transition="in" filter="fade">
                                      <p:cBhvr>
                                        <p:cTn id="7" dur="800" decel="100000"/>
                                        <p:tgtEl>
                                          <p:spTgt spid="1074185"/>
                                        </p:tgtEl>
                                      </p:cBhvr>
                                    </p:animEffect>
                                    <p:anim calcmode="lin" valueType="num">
                                      <p:cBhvr>
                                        <p:cTn id="8" dur="800" decel="100000" fill="hold"/>
                                        <p:tgtEl>
                                          <p:spTgt spid="1074185"/>
                                        </p:tgtEl>
                                        <p:attrNameLst>
                                          <p:attrName>style.rotation</p:attrName>
                                        </p:attrNameLst>
                                      </p:cBhvr>
                                      <p:tavLst>
                                        <p:tav tm="0">
                                          <p:val>
                                            <p:fltVal val="-90"/>
                                          </p:val>
                                        </p:tav>
                                        <p:tav tm="100000">
                                          <p:val>
                                            <p:fltVal val="0"/>
                                          </p:val>
                                        </p:tav>
                                      </p:tavLst>
                                    </p:anim>
                                    <p:anim calcmode="lin" valueType="num">
                                      <p:cBhvr>
                                        <p:cTn id="9" dur="800" decel="100000" fill="hold"/>
                                        <p:tgtEl>
                                          <p:spTgt spid="1074185"/>
                                        </p:tgtEl>
                                        <p:attrNameLst>
                                          <p:attrName>ppt_x</p:attrName>
                                        </p:attrNameLst>
                                      </p:cBhvr>
                                      <p:tavLst>
                                        <p:tav tm="0">
                                          <p:val>
                                            <p:strVal val="#ppt_x+0.4"/>
                                          </p:val>
                                        </p:tav>
                                        <p:tav tm="100000">
                                          <p:val>
                                            <p:strVal val="#ppt_x-0.05"/>
                                          </p:val>
                                        </p:tav>
                                      </p:tavLst>
                                    </p:anim>
                                    <p:anim calcmode="lin" valueType="num">
                                      <p:cBhvr>
                                        <p:cTn id="10" dur="800" decel="100000" fill="hold"/>
                                        <p:tgtEl>
                                          <p:spTgt spid="107418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7418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7418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418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78" name="Text Box 2"/>
          <p:cNvSpPr txBox="1">
            <a:spLocks noChangeArrowheads="1"/>
          </p:cNvSpPr>
          <p:nvPr/>
        </p:nvSpPr>
        <p:spPr bwMode="auto">
          <a:xfrm>
            <a:off x="250825" y="1279525"/>
            <a:ext cx="8785225" cy="3140075"/>
          </a:xfrm>
          <a:prstGeom prst="rect">
            <a:avLst/>
          </a:prstGeom>
          <a:noFill/>
          <a:ln w="9525">
            <a:noFill/>
            <a:miter lim="800000"/>
            <a:headEnd/>
            <a:tailEnd/>
          </a:ln>
        </p:spPr>
        <p:txBody>
          <a:bodyPr>
            <a:spAutoFit/>
          </a:bodyPr>
          <a:lstStyle/>
          <a:p>
            <a:pPr eaLnBrk="0" hangingPunct="0">
              <a:buClr>
                <a:srgbClr val="000000"/>
              </a:buClr>
              <a:buSzPct val="100000"/>
              <a:buFont typeface="Times New Roman" pitchFamily="18" charset="0"/>
              <a:buNone/>
            </a:pPr>
            <a:r>
              <a:rPr lang="it-IT" sz="2000" b="1">
                <a:solidFill>
                  <a:schemeClr val="tx1"/>
                </a:solidFill>
              </a:rPr>
              <a:t>Il turismo </a:t>
            </a:r>
            <a:r>
              <a:rPr lang="it-IT" sz="2000" b="1">
                <a:solidFill>
                  <a:srgbClr val="0066FF"/>
                </a:solidFill>
              </a:rPr>
              <a:t>invernale</a:t>
            </a:r>
            <a:r>
              <a:rPr lang="it-IT" sz="2000" b="1">
                <a:solidFill>
                  <a:schemeClr val="tx1"/>
                </a:solidFill>
              </a:rPr>
              <a:t> e il </a:t>
            </a:r>
            <a:r>
              <a:rPr lang="it-IT" sz="2000" b="1">
                <a:solidFill>
                  <a:srgbClr val="0066FF"/>
                </a:solidFill>
              </a:rPr>
              <a:t>settore sciistico</a:t>
            </a:r>
            <a:r>
              <a:rPr lang="it-IT" sz="2000" b="1">
                <a:solidFill>
                  <a:schemeClr val="tx1"/>
                </a:solidFill>
              </a:rPr>
              <a:t> risentono dell’innalzamento del limite delle nevicate e la riduzione della nevosità e della durata della stagione invernale.</a:t>
            </a:r>
          </a:p>
          <a:p>
            <a:pPr eaLnBrk="0" hangingPunct="0">
              <a:buClr>
                <a:srgbClr val="000000"/>
              </a:buClr>
              <a:buSzPct val="100000"/>
              <a:buFont typeface="Times New Roman" pitchFamily="18" charset="0"/>
              <a:buNone/>
            </a:pPr>
            <a:endParaRPr lang="it-IT" sz="2000" b="1">
              <a:solidFill>
                <a:schemeClr val="tx1"/>
              </a:solidFill>
            </a:endParaRPr>
          </a:p>
          <a:p>
            <a:pPr eaLnBrk="0" hangingPunct="0">
              <a:buClr>
                <a:srgbClr val="000000"/>
              </a:buClr>
              <a:buSzPct val="100000"/>
              <a:buFont typeface="Times New Roman" pitchFamily="18" charset="0"/>
              <a:buNone/>
            </a:pPr>
            <a:r>
              <a:rPr lang="it-IT" sz="2000" b="1">
                <a:solidFill>
                  <a:schemeClr val="tx1"/>
                </a:solidFill>
              </a:rPr>
              <a:t>In </a:t>
            </a:r>
            <a:r>
              <a:rPr lang="it-IT" sz="2000" b="1">
                <a:solidFill>
                  <a:srgbClr val="FF0000"/>
                </a:solidFill>
              </a:rPr>
              <a:t>estate</a:t>
            </a:r>
            <a:r>
              <a:rPr lang="it-IT" sz="2000" b="1">
                <a:solidFill>
                  <a:schemeClr val="tx1"/>
                </a:solidFill>
              </a:rPr>
              <a:t> tenderà ad aumentare l’afflusso di turisti verso località di montagna più fresche consentendo di potenziare le proposte estive o di mezza stagione.</a:t>
            </a:r>
          </a:p>
          <a:p>
            <a:pPr eaLnBrk="0" hangingPunct="0">
              <a:buClr>
                <a:srgbClr val="000000"/>
              </a:buClr>
              <a:buSzPct val="100000"/>
              <a:buFont typeface="Times New Roman" pitchFamily="18" charset="0"/>
              <a:buNone/>
            </a:pPr>
            <a:endParaRPr lang="it-IT" sz="2000" b="1">
              <a:solidFill>
                <a:schemeClr val="tx1"/>
              </a:solidFill>
            </a:endParaRPr>
          </a:p>
          <a:p>
            <a:pPr eaLnBrk="0" hangingPunct="0">
              <a:buClr>
                <a:srgbClr val="000000"/>
              </a:buClr>
              <a:buSzPct val="100000"/>
              <a:buFont typeface="Times New Roman" pitchFamily="18" charset="0"/>
              <a:buNone/>
            </a:pPr>
            <a:r>
              <a:rPr lang="it-IT" sz="2000" b="1">
                <a:solidFill>
                  <a:schemeClr val="tx1"/>
                </a:solidFill>
              </a:rPr>
              <a:t>Gli </a:t>
            </a:r>
            <a:r>
              <a:rPr lang="it-IT" sz="2000" b="1">
                <a:solidFill>
                  <a:srgbClr val="0066FF"/>
                </a:solidFill>
              </a:rPr>
              <a:t>eventi estremi</a:t>
            </a:r>
            <a:r>
              <a:rPr lang="it-IT" sz="2000" b="1">
                <a:solidFill>
                  <a:schemeClr val="tx1"/>
                </a:solidFill>
              </a:rPr>
              <a:t> possono provocare danni a </a:t>
            </a:r>
            <a:r>
              <a:rPr lang="it-IT" sz="2000" b="1">
                <a:solidFill>
                  <a:srgbClr val="0066FF"/>
                </a:solidFill>
              </a:rPr>
              <a:t>infrastrutture e paesaggio</a:t>
            </a:r>
          </a:p>
        </p:txBody>
      </p:sp>
      <p:pic>
        <p:nvPicPr>
          <p:cNvPr id="1048579" name="Picture 3" descr="image?contentID=e56ef953-dd87-40ba-94a5-8bb82c805aef&amp;contentName=e56ef953-dd87-40ba-94a5-8bb82c805aef&amp;lastModified=20100906102320217"/>
          <p:cNvPicPr>
            <a:picLocks noChangeAspect="1" noChangeArrowheads="1"/>
          </p:cNvPicPr>
          <p:nvPr/>
        </p:nvPicPr>
        <p:blipFill>
          <a:blip r:embed="rId2"/>
          <a:srcRect r="25919"/>
          <a:stretch>
            <a:fillRect/>
          </a:stretch>
        </p:blipFill>
        <p:spPr bwMode="auto">
          <a:xfrm>
            <a:off x="468313" y="4797425"/>
            <a:ext cx="2233612" cy="1825625"/>
          </a:xfrm>
          <a:prstGeom prst="rect">
            <a:avLst/>
          </a:prstGeom>
          <a:noFill/>
          <a:ln w="9525">
            <a:noFill/>
            <a:miter lim="800000"/>
            <a:headEnd/>
            <a:tailEnd/>
          </a:ln>
        </p:spPr>
      </p:pic>
      <p:pic>
        <p:nvPicPr>
          <p:cNvPr id="1048580" name="Picture 4" descr="Risultati immagini per sciare in Trentino"/>
          <p:cNvPicPr>
            <a:picLocks noChangeAspect="1" noChangeArrowheads="1"/>
          </p:cNvPicPr>
          <p:nvPr/>
        </p:nvPicPr>
        <p:blipFill>
          <a:blip r:embed="rId3"/>
          <a:srcRect/>
          <a:stretch>
            <a:fillRect/>
          </a:stretch>
        </p:blipFill>
        <p:spPr bwMode="auto">
          <a:xfrm>
            <a:off x="3203575" y="4797425"/>
            <a:ext cx="2447925" cy="1836738"/>
          </a:xfrm>
          <a:prstGeom prst="rect">
            <a:avLst/>
          </a:prstGeom>
          <a:noFill/>
          <a:ln w="9525">
            <a:noFill/>
            <a:miter lim="800000"/>
            <a:headEnd/>
            <a:tailEnd/>
          </a:ln>
        </p:spPr>
      </p:pic>
      <p:pic>
        <p:nvPicPr>
          <p:cNvPr id="1048581" name="Picture 5" descr="Risultati immagini per val di non"/>
          <p:cNvPicPr>
            <a:picLocks noChangeAspect="1" noChangeArrowheads="1"/>
          </p:cNvPicPr>
          <p:nvPr/>
        </p:nvPicPr>
        <p:blipFill>
          <a:blip r:embed="rId4"/>
          <a:srcRect l="21953" r="19182" b="3859"/>
          <a:stretch>
            <a:fillRect/>
          </a:stretch>
        </p:blipFill>
        <p:spPr bwMode="auto">
          <a:xfrm>
            <a:off x="6011863" y="4797425"/>
            <a:ext cx="2665412" cy="1762125"/>
          </a:xfrm>
          <a:prstGeom prst="rect">
            <a:avLst/>
          </a:prstGeom>
          <a:noFill/>
          <a:ln w="9525">
            <a:noFill/>
            <a:miter lim="800000"/>
            <a:headEnd/>
            <a:tailEnd/>
          </a:ln>
        </p:spPr>
      </p:pic>
      <p:sp>
        <p:nvSpPr>
          <p:cNvPr id="1048582" name="Text Box 6"/>
          <p:cNvSpPr txBox="1">
            <a:spLocks noChangeArrowheads="1"/>
          </p:cNvSpPr>
          <p:nvPr/>
        </p:nvSpPr>
        <p:spPr bwMode="auto">
          <a:xfrm>
            <a:off x="2627313" y="188913"/>
            <a:ext cx="3889375" cy="579437"/>
          </a:xfrm>
          <a:prstGeom prst="rect">
            <a:avLst/>
          </a:prstGeom>
          <a:noFill/>
          <a:ln w="9525">
            <a:noFill/>
            <a:miter lim="800000"/>
            <a:headEnd/>
            <a:tailEnd/>
          </a:ln>
        </p:spPr>
        <p:txBody>
          <a:bodyPr>
            <a:spAutoFit/>
          </a:bodyPr>
          <a:lstStyle/>
          <a:p>
            <a:pPr eaLnBrk="0" hangingPunct="0">
              <a:buClr>
                <a:srgbClr val="000000"/>
              </a:buClr>
              <a:buSzPct val="100000"/>
              <a:buFont typeface="Times New Roman" pitchFamily="18" charset="0"/>
              <a:buNone/>
            </a:pPr>
            <a:r>
              <a:rPr lang="it-IT" sz="3200" b="1">
                <a:solidFill>
                  <a:srgbClr val="0066FF"/>
                </a:solidFill>
              </a:rPr>
              <a:t>Impatti sul turismo</a:t>
            </a:r>
            <a:endParaRPr lang="it-IT" sz="3200">
              <a:solidFill>
                <a:srgbClr val="0066FF"/>
              </a:solidFill>
            </a:endParaRPr>
          </a:p>
        </p:txBody>
      </p:sp>
      <p:sp>
        <p:nvSpPr>
          <p:cNvPr id="1048583" name="Text Box 7"/>
          <p:cNvSpPr txBox="1">
            <a:spLocks noChangeArrowheads="1"/>
          </p:cNvSpPr>
          <p:nvPr/>
        </p:nvSpPr>
        <p:spPr bwMode="auto">
          <a:xfrm>
            <a:off x="322263" y="758825"/>
            <a:ext cx="8137525" cy="366713"/>
          </a:xfrm>
          <a:prstGeom prst="rect">
            <a:avLst/>
          </a:prstGeom>
          <a:noFill/>
          <a:ln w="9525">
            <a:noFill/>
            <a:miter lim="800000"/>
            <a:headEnd/>
            <a:tailEnd/>
          </a:ln>
        </p:spPr>
        <p:txBody>
          <a:bodyPr>
            <a:spAutoFit/>
          </a:bodyPr>
          <a:lstStyle/>
          <a:p>
            <a:pPr defTabSz="914400">
              <a:spcBef>
                <a:spcPct val="50000"/>
              </a:spcBef>
            </a:pPr>
            <a:r>
              <a:rPr lang="it-IT" b="1" i="1">
                <a:solidFill>
                  <a:schemeClr val="accent2"/>
                </a:solidFill>
              </a:rPr>
              <a:t>Strategia Nazionale di Adattamento ai Cambiamenti Climatici (S.N.A.C.C.)</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84" name="Segnaposto numero diapositiva 3"/>
          <p:cNvSpPr>
            <a:spLocks noGrp="1"/>
          </p:cNvSpPr>
          <p:nvPr>
            <p:ph type="sldNum" sz="quarter" idx="13"/>
          </p:nvPr>
        </p:nvSpPr>
        <p:spPr>
          <a:noFill/>
        </p:spPr>
        <p:txBody>
          <a:bodyPr/>
          <a:lstStyle/>
          <a:p>
            <a:fld id="{1D4F2782-7D6B-4564-AE40-0A271A2D991B}" type="slidenum">
              <a:rPr lang="it-IT" smtClean="0"/>
              <a:pPr/>
              <a:t>23</a:t>
            </a:fld>
            <a:endParaRPr lang="it-IT" smtClean="0"/>
          </a:p>
        </p:txBody>
      </p:sp>
      <p:sp>
        <p:nvSpPr>
          <p:cNvPr id="357385" name="Text Box 3"/>
          <p:cNvSpPr txBox="1">
            <a:spLocks noChangeArrowheads="1"/>
          </p:cNvSpPr>
          <p:nvPr/>
        </p:nvSpPr>
        <p:spPr bwMode="auto">
          <a:xfrm>
            <a:off x="288925" y="115888"/>
            <a:ext cx="8820150" cy="642937"/>
          </a:xfrm>
          <a:prstGeom prst="rect">
            <a:avLst/>
          </a:prstGeom>
          <a:noFill/>
          <a:ln w="9525">
            <a:noFill/>
            <a:round/>
            <a:headEnd/>
            <a:tailEnd/>
          </a:ln>
        </p:spPr>
        <p:txBody>
          <a:bodyPr lIns="90000" tIns="46800" rIns="90000" bIns="46800">
            <a:spAutoFit/>
          </a:bodyPr>
          <a:lstStyle/>
          <a:p>
            <a:pPr algn="ctr" eaLnBrk="0" hangingPunct="0">
              <a:spcBef>
                <a:spcPts val="2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b="1">
                <a:solidFill>
                  <a:schemeClr val="accent2"/>
                </a:solidFill>
              </a:rPr>
              <a:t>I gas serra di origine umana (antropici)</a:t>
            </a:r>
          </a:p>
        </p:txBody>
      </p:sp>
      <p:pic>
        <p:nvPicPr>
          <p:cNvPr id="357386" name="Picture 4"/>
          <p:cNvPicPr>
            <a:picLocks noChangeAspect="1" noChangeArrowheads="1"/>
          </p:cNvPicPr>
          <p:nvPr/>
        </p:nvPicPr>
        <p:blipFill>
          <a:blip r:embed="rId4"/>
          <a:srcRect/>
          <a:stretch>
            <a:fillRect/>
          </a:stretch>
        </p:blipFill>
        <p:spPr bwMode="auto">
          <a:xfrm>
            <a:off x="323850" y="5229225"/>
            <a:ext cx="1944688" cy="1298575"/>
          </a:xfrm>
          <a:prstGeom prst="rect">
            <a:avLst/>
          </a:prstGeom>
          <a:noFill/>
          <a:ln w="9525">
            <a:noFill/>
            <a:round/>
            <a:headEnd/>
            <a:tailEnd/>
          </a:ln>
        </p:spPr>
      </p:pic>
      <p:pic>
        <p:nvPicPr>
          <p:cNvPr id="357387" name="Picture 6"/>
          <p:cNvPicPr>
            <a:picLocks noChangeAspect="1" noChangeArrowheads="1"/>
          </p:cNvPicPr>
          <p:nvPr/>
        </p:nvPicPr>
        <p:blipFill>
          <a:blip r:embed="rId5"/>
          <a:srcRect/>
          <a:stretch>
            <a:fillRect/>
          </a:stretch>
        </p:blipFill>
        <p:spPr bwMode="auto">
          <a:xfrm>
            <a:off x="395288" y="2133600"/>
            <a:ext cx="1873250" cy="1484313"/>
          </a:xfrm>
          <a:prstGeom prst="rect">
            <a:avLst/>
          </a:prstGeom>
          <a:noFill/>
          <a:ln w="9525">
            <a:noFill/>
            <a:round/>
            <a:headEnd/>
            <a:tailEnd/>
          </a:ln>
        </p:spPr>
      </p:pic>
      <p:graphicFrame>
        <p:nvGraphicFramePr>
          <p:cNvPr id="357383" name="Object 7"/>
          <p:cNvGraphicFramePr>
            <a:graphicFrameLocks noChangeAspect="1"/>
          </p:cNvGraphicFramePr>
          <p:nvPr/>
        </p:nvGraphicFramePr>
        <p:xfrm>
          <a:off x="2555875" y="1989138"/>
          <a:ext cx="6588125" cy="4806950"/>
        </p:xfrm>
        <a:graphic>
          <a:graphicData uri="http://schemas.openxmlformats.org/presentationml/2006/ole">
            <mc:AlternateContent xmlns:mc="http://schemas.openxmlformats.org/markup-compatibility/2006">
              <mc:Choice xmlns:v="urn:schemas-microsoft-com:vml" Requires="v">
                <p:oleObj spid="_x0000_s357384" name="Grafico" r:id="rId6" imgW="5953006" imgH="3990968" progId="MSGraph.Chart.8">
                  <p:embed followColorScheme="full"/>
                </p:oleObj>
              </mc:Choice>
              <mc:Fallback>
                <p:oleObj name="Grafico" r:id="rId6" imgW="5953006" imgH="3990968" progId="MSGraph.Chart.8">
                  <p:embed followColorScheme="full"/>
                  <p:pic>
                    <p:nvPicPr>
                      <p:cNvPr id="0" name="Picture 7"/>
                      <p:cNvPicPr>
                        <a:picLocks noChangeAspect="1" noChangeArrowheads="1"/>
                      </p:cNvPicPr>
                      <p:nvPr/>
                    </p:nvPicPr>
                    <p:blipFill>
                      <a:blip r:embed="rId7">
                        <a:extLst>
                          <a:ext uri="{28A0092B-C50C-407E-A947-70E740481C1C}">
                            <a14:useLocalDpi xmlns:a14="http://schemas.microsoft.com/office/drawing/2010/main" val="0"/>
                          </a:ext>
                        </a:extLst>
                      </a:blip>
                      <a:srcRect l="7890"/>
                      <a:stretch>
                        <a:fillRect/>
                      </a:stretch>
                    </p:blipFill>
                    <p:spPr bwMode="auto">
                      <a:xfrm>
                        <a:off x="2555875" y="1989138"/>
                        <a:ext cx="6588125" cy="4806950"/>
                      </a:xfrm>
                      <a:prstGeom prst="rect">
                        <a:avLst/>
                      </a:prstGeom>
                      <a:solidFill>
                        <a:schemeClr val="bg1"/>
                      </a:solidFill>
                    </p:spPr>
                  </p:pic>
                </p:oleObj>
              </mc:Fallback>
            </mc:AlternateContent>
          </a:graphicData>
        </a:graphic>
      </p:graphicFrame>
      <p:pic>
        <p:nvPicPr>
          <p:cNvPr id="357388" name="Picture 8"/>
          <p:cNvPicPr>
            <a:picLocks noChangeAspect="1" noChangeArrowheads="1"/>
          </p:cNvPicPr>
          <p:nvPr/>
        </p:nvPicPr>
        <p:blipFill>
          <a:blip r:embed="rId8"/>
          <a:srcRect/>
          <a:stretch>
            <a:fillRect/>
          </a:stretch>
        </p:blipFill>
        <p:spPr bwMode="auto">
          <a:xfrm>
            <a:off x="323850" y="3716338"/>
            <a:ext cx="2089150" cy="1169987"/>
          </a:xfrm>
          <a:prstGeom prst="rect">
            <a:avLst/>
          </a:prstGeom>
          <a:noFill/>
          <a:ln w="9525">
            <a:noFill/>
            <a:round/>
            <a:headEnd/>
            <a:tailEnd/>
          </a:ln>
        </p:spPr>
      </p:pic>
      <p:sp>
        <p:nvSpPr>
          <p:cNvPr id="357389" name="Text Box 9"/>
          <p:cNvSpPr txBox="1">
            <a:spLocks noChangeArrowheads="1"/>
          </p:cNvSpPr>
          <p:nvPr/>
        </p:nvSpPr>
        <p:spPr bwMode="auto">
          <a:xfrm>
            <a:off x="323850" y="838200"/>
            <a:ext cx="8642350" cy="1006475"/>
          </a:xfrm>
          <a:prstGeom prst="rect">
            <a:avLst/>
          </a:prstGeom>
          <a:noFill/>
          <a:ln w="9525">
            <a:noFill/>
            <a:round/>
            <a:headEnd/>
            <a:tailEnd/>
          </a:ln>
        </p:spPr>
        <p:txBody>
          <a:bodyPr lIns="90000" tIns="46800" rIns="90000" bIns="46800">
            <a:spAutoFit/>
          </a:bodyPr>
          <a:lstStyle/>
          <a:p>
            <a:pPr algn="just"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a:solidFill>
                  <a:srgbClr val="000000"/>
                </a:solidFill>
              </a:rPr>
              <a:t>Le concentrazioni globali di </a:t>
            </a:r>
            <a:r>
              <a:rPr lang="en-US" sz="2000" b="1">
                <a:solidFill>
                  <a:srgbClr val="FF3300"/>
                </a:solidFill>
              </a:rPr>
              <a:t>anidride carbonica (CO</a:t>
            </a:r>
            <a:r>
              <a:rPr lang="en-US" sz="2000" b="1" baseline="-25000">
                <a:solidFill>
                  <a:srgbClr val="FF3300"/>
                </a:solidFill>
              </a:rPr>
              <a:t>2</a:t>
            </a:r>
            <a:r>
              <a:rPr lang="en-US" sz="2000" b="1">
                <a:solidFill>
                  <a:srgbClr val="FF3300"/>
                </a:solidFill>
              </a:rPr>
              <a:t>)</a:t>
            </a:r>
            <a:r>
              <a:rPr lang="en-US" sz="2000" b="1">
                <a:solidFill>
                  <a:srgbClr val="000000"/>
                </a:solidFill>
              </a:rPr>
              <a:t>, </a:t>
            </a:r>
            <a:r>
              <a:rPr lang="en-US" sz="2000" b="1">
                <a:solidFill>
                  <a:srgbClr val="FF3300"/>
                </a:solidFill>
              </a:rPr>
              <a:t>metano (CH</a:t>
            </a:r>
            <a:r>
              <a:rPr lang="en-US" sz="2000" b="1" baseline="-25000">
                <a:solidFill>
                  <a:srgbClr val="FF3300"/>
                </a:solidFill>
              </a:rPr>
              <a:t>4</a:t>
            </a:r>
            <a:r>
              <a:rPr lang="en-US" sz="2000" b="1">
                <a:solidFill>
                  <a:srgbClr val="FF3300"/>
                </a:solidFill>
              </a:rPr>
              <a:t>)</a:t>
            </a:r>
            <a:r>
              <a:rPr lang="en-US" sz="2000" b="1">
                <a:solidFill>
                  <a:srgbClr val="000000"/>
                </a:solidFill>
              </a:rPr>
              <a:t> e </a:t>
            </a:r>
            <a:r>
              <a:rPr lang="en-US" sz="2000" b="1">
                <a:solidFill>
                  <a:srgbClr val="FF3300"/>
                </a:solidFill>
              </a:rPr>
              <a:t>ossido di azoto (N</a:t>
            </a:r>
            <a:r>
              <a:rPr lang="en-US" sz="2000" b="1" baseline="-25000">
                <a:solidFill>
                  <a:srgbClr val="FF3300"/>
                </a:solidFill>
              </a:rPr>
              <a:t>2</a:t>
            </a:r>
            <a:r>
              <a:rPr lang="en-US" sz="2000" b="1">
                <a:solidFill>
                  <a:srgbClr val="FF3300"/>
                </a:solidFill>
              </a:rPr>
              <a:t>O)</a:t>
            </a:r>
            <a:r>
              <a:rPr lang="en-US" sz="2000" b="1">
                <a:solidFill>
                  <a:srgbClr val="000000"/>
                </a:solidFill>
              </a:rPr>
              <a:t> sono aumentate marcatamente a causa delle attività umane dall’inizio dell’era industriale (circa 1750)</a:t>
            </a:r>
          </a:p>
        </p:txBody>
      </p:sp>
      <p:sp>
        <p:nvSpPr>
          <p:cNvPr id="357390" name="Text Box 10"/>
          <p:cNvSpPr txBox="1">
            <a:spLocks noChangeArrowheads="1"/>
          </p:cNvSpPr>
          <p:nvPr/>
        </p:nvSpPr>
        <p:spPr bwMode="auto">
          <a:xfrm>
            <a:off x="2700338" y="2151063"/>
            <a:ext cx="3887787" cy="701675"/>
          </a:xfrm>
          <a:prstGeom prst="rect">
            <a:avLst/>
          </a:prstGeom>
          <a:noFill/>
          <a:ln w="9525">
            <a:noFill/>
            <a:round/>
            <a:headEnd/>
            <a:tailEnd/>
          </a:ln>
        </p:spPr>
        <p:txBody>
          <a:bodyPr lIns="90000" tIns="46800" rIns="90000" bIns="46800">
            <a:spAutoFit/>
          </a:bodyPr>
          <a:lstStyle/>
          <a:p>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a:solidFill>
                  <a:srgbClr val="000000"/>
                </a:solidFill>
              </a:rPr>
              <a:t>Responsabilità nel riscaldamento globale:</a:t>
            </a:r>
          </a:p>
        </p:txBody>
      </p:sp>
    </p:spTree>
  </p:cSld>
  <p:clrMapOvr>
    <a:masterClrMapping/>
  </p:clrMapOvr>
  <p:transition>
    <p:zoom dir="in"/>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Segnaposto numero diapositiva 3"/>
          <p:cNvSpPr>
            <a:spLocks noGrp="1"/>
          </p:cNvSpPr>
          <p:nvPr>
            <p:ph type="sldNum" sz="quarter" idx="13"/>
          </p:nvPr>
        </p:nvSpPr>
        <p:spPr>
          <a:noFill/>
        </p:spPr>
        <p:txBody>
          <a:bodyPr/>
          <a:lstStyle/>
          <a:p>
            <a:fld id="{2A4A6FC9-5E8C-4AA5-8B7C-7FCBC143D275}" type="slidenum">
              <a:rPr lang="it-IT" smtClean="0"/>
              <a:pPr/>
              <a:t>24</a:t>
            </a:fld>
            <a:endParaRPr lang="it-IT" smtClean="0"/>
          </a:p>
        </p:txBody>
      </p:sp>
      <p:pic>
        <p:nvPicPr>
          <p:cNvPr id="359426" name="Picture 2" descr="Risultati immagini per global CO2 emissions by source"/>
          <p:cNvPicPr>
            <a:picLocks noChangeAspect="1" noChangeArrowheads="1"/>
          </p:cNvPicPr>
          <p:nvPr/>
        </p:nvPicPr>
        <p:blipFill>
          <a:blip r:embed="rId2"/>
          <a:srcRect/>
          <a:stretch>
            <a:fillRect/>
          </a:stretch>
        </p:blipFill>
        <p:spPr bwMode="auto">
          <a:xfrm>
            <a:off x="1835150" y="809625"/>
            <a:ext cx="5491163" cy="6048375"/>
          </a:xfrm>
          <a:prstGeom prst="rect">
            <a:avLst/>
          </a:prstGeom>
          <a:noFill/>
          <a:ln w="9525">
            <a:noFill/>
            <a:miter lim="800000"/>
            <a:headEnd/>
            <a:tailEnd/>
          </a:ln>
        </p:spPr>
      </p:pic>
      <p:sp>
        <p:nvSpPr>
          <p:cNvPr id="359427" name="Text Box 3"/>
          <p:cNvSpPr txBox="1">
            <a:spLocks noChangeArrowheads="1"/>
          </p:cNvSpPr>
          <p:nvPr/>
        </p:nvSpPr>
        <p:spPr bwMode="auto">
          <a:xfrm>
            <a:off x="5724525" y="6165850"/>
            <a:ext cx="2736850" cy="366713"/>
          </a:xfrm>
          <a:prstGeom prst="rect">
            <a:avLst/>
          </a:prstGeom>
          <a:no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i="1">
                <a:solidFill>
                  <a:schemeClr val="tx1"/>
                </a:solidFill>
              </a:rPr>
              <a:t>IPCC 2014</a:t>
            </a:r>
          </a:p>
        </p:txBody>
      </p:sp>
      <p:sp>
        <p:nvSpPr>
          <p:cNvPr id="359428" name="Text Box 4"/>
          <p:cNvSpPr txBox="1">
            <a:spLocks noChangeArrowheads="1"/>
          </p:cNvSpPr>
          <p:nvPr/>
        </p:nvSpPr>
        <p:spPr bwMode="auto">
          <a:xfrm>
            <a:off x="214313" y="0"/>
            <a:ext cx="8929687" cy="579438"/>
          </a:xfrm>
          <a:prstGeom prst="rect">
            <a:avLst/>
          </a:prstGeom>
          <a:noFill/>
          <a:ln w="9525">
            <a:noFill/>
            <a:round/>
            <a:headEnd/>
            <a:tailEnd/>
          </a:ln>
        </p:spPr>
        <p:txBody>
          <a:bodyPr lIns="90000" tIns="46800" rIns="90000" bIns="46800">
            <a:spAutoFit/>
          </a:bodyPr>
          <a:lstStyle/>
          <a:p>
            <a:pPr algn="ctr" eaLnBrk="0" hangingPunct="0">
              <a:spcBef>
                <a:spcPts val="2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200" b="1">
                <a:solidFill>
                  <a:schemeClr val="accent2"/>
                </a:solidFill>
              </a:rPr>
              <a:t>I gas serra prodotti dalle attività umane</a:t>
            </a:r>
          </a:p>
        </p:txBody>
      </p:sp>
      <p:sp>
        <p:nvSpPr>
          <p:cNvPr id="359429" name="Text Box 5"/>
          <p:cNvSpPr txBox="1">
            <a:spLocks noChangeArrowheads="1"/>
          </p:cNvSpPr>
          <p:nvPr/>
        </p:nvSpPr>
        <p:spPr bwMode="auto">
          <a:xfrm>
            <a:off x="4716463" y="2565400"/>
            <a:ext cx="1655762" cy="835025"/>
          </a:xfrm>
          <a:prstGeom prst="rect">
            <a:avLst/>
          </a:prstGeom>
          <a:solidFill>
            <a:srgbClr val="3366FF"/>
          </a:solidFill>
          <a:ln w="9525">
            <a:solidFill>
              <a:srgbClr val="0066FF"/>
            </a:solid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sz="1600" b="1"/>
              <a:t>Elettricità e produzione di calore</a:t>
            </a:r>
          </a:p>
        </p:txBody>
      </p:sp>
      <p:sp>
        <p:nvSpPr>
          <p:cNvPr id="359430" name="Text Box 6"/>
          <p:cNvSpPr txBox="1">
            <a:spLocks noChangeArrowheads="1"/>
          </p:cNvSpPr>
          <p:nvPr/>
        </p:nvSpPr>
        <p:spPr bwMode="auto">
          <a:xfrm>
            <a:off x="2627313" y="3379788"/>
            <a:ext cx="1081087" cy="336550"/>
          </a:xfrm>
          <a:prstGeom prst="rect">
            <a:avLst/>
          </a:prstGeom>
          <a:solidFill>
            <a:srgbClr val="660066"/>
          </a:solid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sz="1600" b="1"/>
              <a:t>Industria</a:t>
            </a:r>
          </a:p>
        </p:txBody>
      </p:sp>
      <p:sp>
        <p:nvSpPr>
          <p:cNvPr id="359431" name="Text Box 7"/>
          <p:cNvSpPr txBox="1">
            <a:spLocks noChangeArrowheads="1"/>
          </p:cNvSpPr>
          <p:nvPr/>
        </p:nvSpPr>
        <p:spPr bwMode="auto">
          <a:xfrm>
            <a:off x="2627313" y="4868863"/>
            <a:ext cx="1439862" cy="336550"/>
          </a:xfrm>
          <a:prstGeom prst="rect">
            <a:avLst/>
          </a:prstGeom>
          <a:solidFill>
            <a:srgbClr val="CC3300"/>
          </a:solid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sz="1600" b="1"/>
              <a:t>Trasporti</a:t>
            </a:r>
          </a:p>
        </p:txBody>
      </p:sp>
      <p:sp>
        <p:nvSpPr>
          <p:cNvPr id="359432" name="Text Box 8"/>
          <p:cNvSpPr txBox="1">
            <a:spLocks noChangeArrowheads="1"/>
          </p:cNvSpPr>
          <p:nvPr/>
        </p:nvSpPr>
        <p:spPr bwMode="auto">
          <a:xfrm>
            <a:off x="4716463" y="4292600"/>
            <a:ext cx="1943100" cy="825500"/>
          </a:xfrm>
          <a:prstGeom prst="rect">
            <a:avLst/>
          </a:prstGeom>
          <a:solidFill>
            <a:srgbClr val="FF9900"/>
          </a:solid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sz="1600" b="1"/>
              <a:t>Agricoltura, deforestazione e uso suolo</a:t>
            </a:r>
          </a:p>
        </p:txBody>
      </p:sp>
      <p:sp>
        <p:nvSpPr>
          <p:cNvPr id="359433" name="Text Box 9"/>
          <p:cNvSpPr txBox="1">
            <a:spLocks noChangeArrowheads="1"/>
          </p:cNvSpPr>
          <p:nvPr/>
        </p:nvSpPr>
        <p:spPr bwMode="auto">
          <a:xfrm>
            <a:off x="3851275" y="6021388"/>
            <a:ext cx="792163" cy="304800"/>
          </a:xfrm>
          <a:prstGeom prst="rect">
            <a:avLst/>
          </a:prstGeom>
          <a:solidFill>
            <a:srgbClr val="99CC00"/>
          </a:solid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sz="1400" b="1"/>
              <a:t>Edifici</a:t>
            </a:r>
          </a:p>
        </p:txBody>
      </p:sp>
      <p:pic>
        <p:nvPicPr>
          <p:cNvPr id="359434" name="Picture 10"/>
          <p:cNvPicPr>
            <a:picLocks noChangeAspect="1" noChangeArrowheads="1"/>
          </p:cNvPicPr>
          <p:nvPr/>
        </p:nvPicPr>
        <p:blipFill>
          <a:blip r:embed="rId3"/>
          <a:srcRect/>
          <a:stretch>
            <a:fillRect/>
          </a:stretch>
        </p:blipFill>
        <p:spPr bwMode="auto">
          <a:xfrm>
            <a:off x="6443663" y="4941888"/>
            <a:ext cx="1584325" cy="931862"/>
          </a:xfrm>
          <a:prstGeom prst="rect">
            <a:avLst/>
          </a:prstGeom>
          <a:noFill/>
          <a:ln w="9525">
            <a:solidFill>
              <a:srgbClr val="FF0000"/>
            </a:solidFill>
            <a:round/>
            <a:headEnd/>
            <a:tailEnd/>
          </a:ln>
        </p:spPr>
      </p:pic>
      <p:pic>
        <p:nvPicPr>
          <p:cNvPr id="359435" name="Picture 11"/>
          <p:cNvPicPr>
            <a:picLocks noChangeAspect="1" noChangeArrowheads="1"/>
          </p:cNvPicPr>
          <p:nvPr/>
        </p:nvPicPr>
        <p:blipFill>
          <a:blip r:embed="rId4"/>
          <a:srcRect/>
          <a:stretch>
            <a:fillRect/>
          </a:stretch>
        </p:blipFill>
        <p:spPr bwMode="auto">
          <a:xfrm>
            <a:off x="1476375" y="5516563"/>
            <a:ext cx="1403350" cy="996950"/>
          </a:xfrm>
          <a:prstGeom prst="rect">
            <a:avLst/>
          </a:prstGeom>
          <a:noFill/>
          <a:ln w="9525">
            <a:solidFill>
              <a:srgbClr val="FF0000"/>
            </a:solidFill>
            <a:round/>
            <a:headEnd/>
            <a:tailEnd/>
          </a:ln>
        </p:spPr>
      </p:pic>
      <p:pic>
        <p:nvPicPr>
          <p:cNvPr id="359436" name="Picture 12"/>
          <p:cNvPicPr>
            <a:picLocks noChangeAspect="1" noChangeArrowheads="1"/>
          </p:cNvPicPr>
          <p:nvPr/>
        </p:nvPicPr>
        <p:blipFill>
          <a:blip r:embed="rId5"/>
          <a:srcRect/>
          <a:stretch>
            <a:fillRect/>
          </a:stretch>
        </p:blipFill>
        <p:spPr bwMode="auto">
          <a:xfrm>
            <a:off x="6300788" y="1844675"/>
            <a:ext cx="642937" cy="1069975"/>
          </a:xfrm>
          <a:prstGeom prst="rect">
            <a:avLst/>
          </a:prstGeom>
          <a:noFill/>
          <a:ln w="9525">
            <a:solidFill>
              <a:srgbClr val="FF0000"/>
            </a:solidFill>
            <a:round/>
            <a:headEnd/>
            <a:tailEnd/>
          </a:ln>
        </p:spPr>
      </p:pic>
      <p:sp>
        <p:nvSpPr>
          <p:cNvPr id="359437" name="AutoShape 13" descr="Risultati immagini per industri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buClr>
                <a:srgbClr val="000000"/>
              </a:buClr>
              <a:buSzPct val="100000"/>
              <a:buFont typeface="Times New Roman" pitchFamily="18" charset="0"/>
              <a:buNone/>
            </a:pPr>
            <a:endParaRPr lang="it-IT"/>
          </a:p>
        </p:txBody>
      </p:sp>
      <p:sp>
        <p:nvSpPr>
          <p:cNvPr id="359438" name="AutoShape 14" descr="Risultati immagini per industri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buClr>
                <a:srgbClr val="000000"/>
              </a:buClr>
              <a:buSzPct val="100000"/>
              <a:buFont typeface="Times New Roman" pitchFamily="18" charset="0"/>
              <a:buNone/>
            </a:pPr>
            <a:endParaRPr lang="it-IT"/>
          </a:p>
        </p:txBody>
      </p:sp>
      <p:pic>
        <p:nvPicPr>
          <p:cNvPr id="359439" name="Picture 15" descr="Risultati immagini per industria"/>
          <p:cNvPicPr>
            <a:picLocks noChangeAspect="1" noChangeArrowheads="1"/>
          </p:cNvPicPr>
          <p:nvPr/>
        </p:nvPicPr>
        <p:blipFill>
          <a:blip r:embed="rId6"/>
          <a:srcRect/>
          <a:stretch>
            <a:fillRect/>
          </a:stretch>
        </p:blipFill>
        <p:spPr bwMode="auto">
          <a:xfrm>
            <a:off x="971550" y="2852738"/>
            <a:ext cx="1368425" cy="879475"/>
          </a:xfrm>
          <a:prstGeom prst="rect">
            <a:avLst/>
          </a:prstGeom>
          <a:noFill/>
          <a:ln w="9525">
            <a:solidFill>
              <a:srgbClr val="FF0000"/>
            </a:solid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Segnaposto numero diapositiva 3"/>
          <p:cNvSpPr>
            <a:spLocks noGrp="1"/>
          </p:cNvSpPr>
          <p:nvPr>
            <p:ph type="sldNum" sz="quarter" idx="13"/>
          </p:nvPr>
        </p:nvSpPr>
        <p:spPr>
          <a:noFill/>
        </p:spPr>
        <p:txBody>
          <a:bodyPr/>
          <a:lstStyle/>
          <a:p>
            <a:fld id="{6FB3C3B7-E40B-4FD4-BEDF-60678290F334}" type="slidenum">
              <a:rPr lang="it-IT" smtClean="0"/>
              <a:pPr/>
              <a:t>25</a:t>
            </a:fld>
            <a:endParaRPr lang="it-IT" smtClean="0"/>
          </a:p>
        </p:txBody>
      </p:sp>
      <p:sp>
        <p:nvSpPr>
          <p:cNvPr id="360450" name="AutoShape 2" descr="Mauna Loa CO2"/>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buClr>
                <a:srgbClr val="000000"/>
              </a:buClr>
              <a:buSzPct val="100000"/>
              <a:buFont typeface="Times New Roman" pitchFamily="18" charset="0"/>
              <a:buNone/>
            </a:pPr>
            <a:endParaRPr lang="it-IT"/>
          </a:p>
        </p:txBody>
      </p:sp>
      <p:sp>
        <p:nvSpPr>
          <p:cNvPr id="360451" name="AutoShape 3" descr="Mauna Loa CO2"/>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buClr>
                <a:srgbClr val="000000"/>
              </a:buClr>
              <a:buSzPct val="100000"/>
              <a:buFont typeface="Times New Roman" pitchFamily="18" charset="0"/>
              <a:buNone/>
            </a:pPr>
            <a:endParaRPr lang="it-IT"/>
          </a:p>
        </p:txBody>
      </p:sp>
      <p:sp>
        <p:nvSpPr>
          <p:cNvPr id="360452" name="AutoShape 4" descr="co2_data_mlo"/>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buClr>
                <a:srgbClr val="000000"/>
              </a:buClr>
              <a:buSzPct val="100000"/>
              <a:buFont typeface="Times New Roman" pitchFamily="18" charset="0"/>
              <a:buNone/>
            </a:pPr>
            <a:endParaRPr lang="it-IT"/>
          </a:p>
        </p:txBody>
      </p:sp>
      <p:pic>
        <p:nvPicPr>
          <p:cNvPr id="360453" name="Picture 5"/>
          <p:cNvPicPr>
            <a:picLocks noChangeAspect="1" noChangeArrowheads="1"/>
          </p:cNvPicPr>
          <p:nvPr/>
        </p:nvPicPr>
        <p:blipFill>
          <a:blip r:embed="rId3"/>
          <a:srcRect/>
          <a:stretch>
            <a:fillRect/>
          </a:stretch>
        </p:blipFill>
        <p:spPr bwMode="auto">
          <a:xfrm>
            <a:off x="395288" y="0"/>
            <a:ext cx="7848600" cy="5634038"/>
          </a:xfrm>
          <a:prstGeom prst="rect">
            <a:avLst/>
          </a:prstGeom>
          <a:noFill/>
          <a:ln w="9525">
            <a:noFill/>
            <a:miter lim="800000"/>
            <a:headEnd/>
            <a:tailEnd/>
          </a:ln>
        </p:spPr>
      </p:pic>
      <p:sp>
        <p:nvSpPr>
          <p:cNvPr id="360454" name="Text Box 6"/>
          <p:cNvSpPr txBox="1">
            <a:spLocks noChangeArrowheads="1"/>
          </p:cNvSpPr>
          <p:nvPr/>
        </p:nvSpPr>
        <p:spPr bwMode="auto">
          <a:xfrm>
            <a:off x="395288" y="5772150"/>
            <a:ext cx="8569325" cy="825500"/>
          </a:xfrm>
          <a:prstGeom prst="rect">
            <a:avLst/>
          </a:prstGeom>
          <a:solidFill>
            <a:schemeClr val="bg1"/>
          </a:solidFill>
          <a:ln w="9525">
            <a:noFill/>
            <a:miter lim="800000"/>
            <a:headEnd/>
            <a:tailEnd/>
          </a:ln>
        </p:spPr>
        <p:txBody>
          <a:bodyPr>
            <a:spAutoFit/>
          </a:bodyPr>
          <a:lstStyle/>
          <a:p>
            <a:pPr eaLnBrk="0" hangingPunct="0">
              <a:buClr>
                <a:srgbClr val="000000"/>
              </a:buClr>
              <a:buSzPct val="100000"/>
              <a:buFont typeface="Times New Roman" pitchFamily="18" charset="0"/>
              <a:buNone/>
            </a:pPr>
            <a:r>
              <a:rPr lang="it-IT" sz="1600" b="1">
                <a:solidFill>
                  <a:schemeClr val="tx1"/>
                </a:solidFill>
              </a:rPr>
              <a:t>The carbon dioxide data (red curve), measured as the mole fraction in dry air, on Mauna Loa constitute the longest record of direct measurements of CO2 in the atmosphere. </a:t>
            </a:r>
          </a:p>
        </p:txBody>
      </p:sp>
      <p:sp>
        <p:nvSpPr>
          <p:cNvPr id="360455" name="Text Box 7"/>
          <p:cNvSpPr txBox="1">
            <a:spLocks noChangeArrowheads="1"/>
          </p:cNvSpPr>
          <p:nvPr/>
        </p:nvSpPr>
        <p:spPr bwMode="auto">
          <a:xfrm>
            <a:off x="2268538" y="1557338"/>
            <a:ext cx="1944687" cy="396875"/>
          </a:xfrm>
          <a:prstGeom prst="rect">
            <a:avLst/>
          </a:prstGeom>
          <a:noFill/>
          <a:ln w="9525">
            <a:noFill/>
            <a:round/>
            <a:headEnd/>
            <a:tailEnd/>
          </a:ln>
        </p:spPr>
        <p:txBody>
          <a:bodyPr lIns="90000" tIns="46800" rIns="90000" bIns="46800">
            <a:spAutoFit/>
          </a:bodyPr>
          <a:lstStyle/>
          <a:p>
            <a:pPr algn="ctr" eaLnBrk="0" hangingPunct="0">
              <a:spcBef>
                <a:spcPts val="1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chemeClr val="accent2"/>
                </a:solidFill>
              </a:rPr>
              <a:t>2017: 405 ppm</a:t>
            </a:r>
          </a:p>
        </p:txBody>
      </p:sp>
      <p:sp>
        <p:nvSpPr>
          <p:cNvPr id="1088520" name="Text Box 8"/>
          <p:cNvSpPr txBox="1">
            <a:spLocks noChangeArrowheads="1"/>
          </p:cNvSpPr>
          <p:nvPr/>
        </p:nvSpPr>
        <p:spPr bwMode="auto">
          <a:xfrm>
            <a:off x="2411413" y="2060575"/>
            <a:ext cx="5040312" cy="711200"/>
          </a:xfrm>
          <a:prstGeom prst="rect">
            <a:avLst/>
          </a:prstGeom>
          <a:solidFill>
            <a:srgbClr val="FFFFFF"/>
          </a:solidFill>
          <a:ln w="9525">
            <a:solidFill>
              <a:schemeClr val="tx1"/>
            </a:solidFill>
            <a:round/>
            <a:headEnd/>
            <a:tailEnd/>
          </a:ln>
        </p:spPr>
        <p:txBody>
          <a:bodyPr lIns="90000" tIns="46800" rIns="90000" bIns="46800">
            <a:spAutoFit/>
          </a:bodyPr>
          <a:lstStyle/>
          <a:p>
            <a:pPr eaLnBrk="0" hangingPunct="0">
              <a:spcBef>
                <a:spcPts val="1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a:solidFill>
                  <a:schemeClr val="accent2"/>
                </a:solidFill>
              </a:rPr>
              <a:t>Per avere simili valori è necessario risalire a circa 3 milioni di anni fa...</a:t>
            </a:r>
            <a:endParaRPr lang="it-IT" sz="2000" b="1">
              <a:solidFill>
                <a:schemeClr val="accent2"/>
              </a:solidFill>
            </a:endParaRPr>
          </a:p>
        </p:txBody>
      </p:sp>
      <p:sp>
        <p:nvSpPr>
          <p:cNvPr id="360457" name="Text Box 9"/>
          <p:cNvSpPr txBox="1">
            <a:spLocks noChangeArrowheads="1"/>
          </p:cNvSpPr>
          <p:nvPr/>
        </p:nvSpPr>
        <p:spPr bwMode="auto">
          <a:xfrm>
            <a:off x="4283075" y="1557338"/>
            <a:ext cx="1944688" cy="396875"/>
          </a:xfrm>
          <a:prstGeom prst="rect">
            <a:avLst/>
          </a:prstGeom>
          <a:noFill/>
          <a:ln w="9525">
            <a:noFill/>
            <a:round/>
            <a:headEnd/>
            <a:tailEnd/>
          </a:ln>
        </p:spPr>
        <p:txBody>
          <a:bodyPr lIns="90000" tIns="46800" rIns="90000" bIns="46800">
            <a:spAutoFit/>
          </a:bodyPr>
          <a:lstStyle/>
          <a:p>
            <a:pPr algn="ctr" eaLnBrk="0" hangingPunct="0">
              <a:spcBef>
                <a:spcPts val="1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FF0000"/>
                </a:solidFill>
              </a:rPr>
              <a:t>2018: 407 ppm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fill="hold" nodeType="clickEffect">
                                  <p:stCondLst>
                                    <p:cond delay="0"/>
                                  </p:stCondLst>
                                  <p:childTnLst>
                                    <p:set>
                                      <p:cBhvr additive="repl">
                                        <p:cTn id="6" dur="1" fill="hold">
                                          <p:stCondLst>
                                            <p:cond delay="0"/>
                                          </p:stCondLst>
                                        </p:cTn>
                                        <p:tgtEl>
                                          <p:spTgt spid="1088520"/>
                                        </p:tgtEl>
                                        <p:attrNameLst>
                                          <p:attrName>style.visibility</p:attrName>
                                        </p:attrNameLst>
                                      </p:cBhvr>
                                      <p:to>
                                        <p:strVal val="visible"/>
                                      </p:to>
                                    </p:set>
                                    <p:animEffect transition="in" filter="fade">
                                      <p:cBhvr additive="repl">
                                        <p:cTn id="7" dur="800" decel="100000"/>
                                        <p:tgtEl>
                                          <p:spTgt spid="1088520"/>
                                        </p:tgtEl>
                                      </p:cBhvr>
                                    </p:animEffect>
                                    <p:anim calcmode="lin" valueType="num">
                                      <p:cBhvr additive="repl">
                                        <p:cTn id="8" dur="800" decel="100000" fill="hold"/>
                                        <p:tgtEl>
                                          <p:spTgt spid="1088520"/>
                                        </p:tgtEl>
                                        <p:attrNameLst>
                                          <p:attrName>r</p:attrName>
                                        </p:attrNameLst>
                                      </p:cBhvr>
                                      <p:tavLst>
                                        <p:tav tm="100000">
                                          <p:val>
                                            <p:strVal val="-90"/>
                                          </p:val>
                                        </p:tav>
                                        <p:tav tm="100000">
                                          <p:val>
                                            <p:strVal val="0"/>
                                          </p:val>
                                        </p:tav>
                                      </p:tavLst>
                                    </p:anim>
                                    <p:anim calcmode="lin" valueType="num">
                                      <p:cBhvr additive="repl">
                                        <p:cTn id="9" dur="800" decel="100000" fill="hold"/>
                                        <p:tgtEl>
                                          <p:spTgt spid="1088520"/>
                                        </p:tgtEl>
                                        <p:attrNameLst>
                                          <p:attrName>ppt_x</p:attrName>
                                        </p:attrNameLst>
                                      </p:cBhvr>
                                      <p:tavLst>
                                        <p:tav tm="100000">
                                          <p:val>
                                            <p:strVal val="#ppt_x+0.4"/>
                                          </p:val>
                                        </p:tav>
                                        <p:tav tm="100000">
                                          <p:val>
                                            <p:strVal val="#ppt_x-0.05"/>
                                          </p:val>
                                        </p:tav>
                                      </p:tavLst>
                                    </p:anim>
                                    <p:anim calcmode="lin" valueType="num">
                                      <p:cBhvr additive="repl">
                                        <p:cTn id="10" dur="800" decel="100000" fill="hold"/>
                                        <p:tgtEl>
                                          <p:spTgt spid="1088520"/>
                                        </p:tgtEl>
                                        <p:attrNameLst>
                                          <p:attrName>ppt_y</p:attrName>
                                        </p:attrNameLst>
                                      </p:cBhvr>
                                      <p:tavLst>
                                        <p:tav tm="100000">
                                          <p:val>
                                            <p:strVal val="#ppt_y-0.4"/>
                                          </p:val>
                                        </p:tav>
                                        <p:tav tm="100000">
                                          <p:val>
                                            <p:strVal val="#ppt_y+0.1"/>
                                          </p:val>
                                        </p:tav>
                                      </p:tavLst>
                                    </p:anim>
                                    <p:anim calcmode="lin" valueType="num">
                                      <p:cBhvr additive="repl">
                                        <p:cTn id="11" dur="200" accel="100000" fill="hold">
                                          <p:stCondLst>
                                            <p:cond delay="800"/>
                                          </p:stCondLst>
                                        </p:cTn>
                                        <p:tgtEl>
                                          <p:spTgt spid="1088520"/>
                                        </p:tgtEl>
                                        <p:attrNameLst>
                                          <p:attrName>ppt_x</p:attrName>
                                        </p:attrNameLst>
                                      </p:cBhvr>
                                      <p:tavLst>
                                        <p:tav tm="100000">
                                          <p:val>
                                            <p:strVal val="#ppt_x-0.05"/>
                                          </p:val>
                                        </p:tav>
                                        <p:tav tm="100000">
                                          <p:val>
                                            <p:strVal val="#ppt_x"/>
                                          </p:val>
                                        </p:tav>
                                      </p:tavLst>
                                    </p:anim>
                                    <p:anim calcmode="lin" valueType="num">
                                      <p:cBhvr additive="repl">
                                        <p:cTn id="12" dur="200" accel="100000" fill="hold">
                                          <p:stCondLst>
                                            <p:cond delay="800"/>
                                          </p:stCondLst>
                                        </p:cTn>
                                        <p:tgtEl>
                                          <p:spTgt spid="1088520"/>
                                        </p:tgtEl>
                                        <p:attrNameLst>
                                          <p:attrName>ppt_y</p:attrName>
                                        </p:attrNameLst>
                                      </p:cBhvr>
                                      <p:tavLst>
                                        <p:tav tm="10000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FF"/>
            </a:gs>
          </a:gsLst>
          <a:lin ang="5400000" scaled="1"/>
        </a:gradFill>
        <a:effectLst/>
      </p:bgPr>
    </p:bg>
    <p:spTree>
      <p:nvGrpSpPr>
        <p:cNvPr id="1" name=""/>
        <p:cNvGrpSpPr/>
        <p:nvPr/>
      </p:nvGrpSpPr>
      <p:grpSpPr>
        <a:xfrm>
          <a:off x="0" y="0"/>
          <a:ext cx="0" cy="0"/>
          <a:chOff x="0" y="0"/>
          <a:chExt cx="0" cy="0"/>
        </a:xfrm>
      </p:grpSpPr>
      <p:sp>
        <p:nvSpPr>
          <p:cNvPr id="362498" name="Segnaposto numero diapositiva 3"/>
          <p:cNvSpPr>
            <a:spLocks noGrp="1"/>
          </p:cNvSpPr>
          <p:nvPr>
            <p:ph type="sldNum" sz="quarter" idx="13"/>
          </p:nvPr>
        </p:nvSpPr>
        <p:spPr>
          <a:noFill/>
        </p:spPr>
        <p:txBody>
          <a:bodyPr/>
          <a:lstStyle/>
          <a:p>
            <a:fld id="{695995EB-8CF5-4182-AD25-2EFD7857BA3B}" type="slidenum">
              <a:rPr lang="it-IT" smtClean="0"/>
              <a:pPr/>
              <a:t>26</a:t>
            </a:fld>
            <a:endParaRPr lang="it-IT" smtClean="0"/>
          </a:p>
        </p:txBody>
      </p:sp>
      <p:sp>
        <p:nvSpPr>
          <p:cNvPr id="362499" name="Text Box 1"/>
          <p:cNvSpPr txBox="1">
            <a:spLocks noChangeArrowheads="1"/>
          </p:cNvSpPr>
          <p:nvPr/>
        </p:nvSpPr>
        <p:spPr bwMode="auto">
          <a:xfrm>
            <a:off x="303213" y="496888"/>
            <a:ext cx="4413250" cy="366712"/>
          </a:xfrm>
          <a:prstGeom prst="rect">
            <a:avLst/>
          </a:prstGeom>
          <a:noFill/>
          <a:ln w="9525">
            <a:noFill/>
            <a:round/>
            <a:headEnd/>
            <a:tailEnd/>
          </a:ln>
        </p:spPr>
        <p:txBody>
          <a:bodyPr wrap="none" anchor="ctr"/>
          <a:lstStyle/>
          <a:p>
            <a:pPr eaLnBrk="0" hangingPunct="0">
              <a:buClr>
                <a:srgbClr val="000000"/>
              </a:buClr>
              <a:buSzPct val="100000"/>
              <a:buFont typeface="Times New Roman" pitchFamily="18" charset="0"/>
              <a:buNone/>
            </a:pPr>
            <a:endParaRPr lang="it-IT"/>
          </a:p>
        </p:txBody>
      </p:sp>
      <p:sp>
        <p:nvSpPr>
          <p:cNvPr id="56322" name="Text Box 2"/>
          <p:cNvSpPr txBox="1">
            <a:spLocks noChangeArrowheads="1"/>
          </p:cNvSpPr>
          <p:nvPr/>
        </p:nvSpPr>
        <p:spPr bwMode="auto">
          <a:xfrm>
            <a:off x="179388" y="188913"/>
            <a:ext cx="8640762" cy="1555750"/>
          </a:xfrm>
          <a:prstGeom prst="rect">
            <a:avLst/>
          </a:prstGeom>
          <a:noFill/>
          <a:ln w="9525">
            <a:noFill/>
            <a:round/>
            <a:headEnd/>
            <a:tailEnd/>
          </a:ln>
          <a:effectLst/>
        </p:spPr>
        <p:txBody>
          <a:bodyPr lIns="90000" tIns="46800" rIns="90000" bIns="46800">
            <a:spAutoFit/>
          </a:bodyPr>
          <a:lstStyle/>
          <a:p>
            <a:pPr algn="just"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800" b="1">
                <a:solidFill>
                  <a:srgbClr val="FF3300"/>
                </a:solidFill>
                <a:effectLst>
                  <a:outerShdw blurRad="38100" dist="38100" dir="2700000" algn="tl">
                    <a:srgbClr val="C0C0C0"/>
                  </a:outerShdw>
                </a:effectLst>
                <a:cs typeface="+mn-cs"/>
              </a:rPr>
              <a:t>Da quali attività umane arrivano i gas serra?</a:t>
            </a:r>
            <a:endParaRPr lang="en-US" sz="2800" b="1">
              <a:solidFill>
                <a:srgbClr val="FF0000"/>
              </a:solidFill>
              <a:effectLst>
                <a:outerShdw blurRad="38100" dist="38100" dir="2700000" algn="tl">
                  <a:srgbClr val="C0C0C0"/>
                </a:outerShdw>
              </a:effectLst>
              <a:cs typeface="+mn-cs"/>
            </a:endParaRPr>
          </a:p>
          <a:p>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US" sz="1400" b="1">
              <a:solidFill>
                <a:srgbClr val="FF0000"/>
              </a:solidFill>
              <a:cs typeface="+mn-cs"/>
            </a:endParaRPr>
          </a:p>
          <a:p>
            <a:pPr algn="just"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b="1">
                <a:solidFill>
                  <a:srgbClr val="000000"/>
                </a:solidFill>
                <a:cs typeface="+mn-cs"/>
              </a:rPr>
              <a:t>Gli aumenti di </a:t>
            </a:r>
            <a:r>
              <a:rPr lang="en-US" b="1">
                <a:solidFill>
                  <a:srgbClr val="FF3300"/>
                </a:solidFill>
                <a:cs typeface="+mn-cs"/>
              </a:rPr>
              <a:t>anidride carbonica</a:t>
            </a:r>
            <a:r>
              <a:rPr lang="en-US" b="1">
                <a:solidFill>
                  <a:srgbClr val="000000"/>
                </a:solidFill>
                <a:cs typeface="+mn-cs"/>
              </a:rPr>
              <a:t> sono dovuti per la maggior parte ai </a:t>
            </a:r>
            <a:r>
              <a:rPr lang="en-US" b="1">
                <a:solidFill>
                  <a:srgbClr val="333399"/>
                </a:solidFill>
                <a:cs typeface="+mn-cs"/>
              </a:rPr>
              <a:t>combustibili fossili</a:t>
            </a:r>
            <a:r>
              <a:rPr lang="en-US" b="1">
                <a:solidFill>
                  <a:srgbClr val="000000"/>
                </a:solidFill>
                <a:cs typeface="+mn-cs"/>
              </a:rPr>
              <a:t> (</a:t>
            </a:r>
            <a:r>
              <a:rPr lang="en-US" b="1">
                <a:solidFill>
                  <a:srgbClr val="333399"/>
                </a:solidFill>
                <a:cs typeface="+mn-cs"/>
              </a:rPr>
              <a:t>75%</a:t>
            </a:r>
            <a:r>
              <a:rPr lang="en-US" b="1">
                <a:solidFill>
                  <a:srgbClr val="000000"/>
                </a:solidFill>
                <a:cs typeface="+mn-cs"/>
              </a:rPr>
              <a:t>) e agli effetti della deforestazione e del cambio d’uso del territorio su piante e carbonio nel suolo </a:t>
            </a:r>
            <a:r>
              <a:rPr lang="en-US" b="1">
                <a:solidFill>
                  <a:srgbClr val="333399"/>
                </a:solidFill>
                <a:cs typeface="+mn-cs"/>
              </a:rPr>
              <a:t>(25%)</a:t>
            </a:r>
          </a:p>
        </p:txBody>
      </p:sp>
      <p:pic>
        <p:nvPicPr>
          <p:cNvPr id="362501" name="Picture 3"/>
          <p:cNvPicPr>
            <a:picLocks noChangeAspect="1" noChangeArrowheads="1"/>
          </p:cNvPicPr>
          <p:nvPr/>
        </p:nvPicPr>
        <p:blipFill>
          <a:blip r:embed="rId3"/>
          <a:srcRect/>
          <a:stretch>
            <a:fillRect/>
          </a:stretch>
        </p:blipFill>
        <p:spPr bwMode="auto">
          <a:xfrm>
            <a:off x="4716463" y="1843088"/>
            <a:ext cx="1873250" cy="1228725"/>
          </a:xfrm>
          <a:prstGeom prst="rect">
            <a:avLst/>
          </a:prstGeom>
          <a:noFill/>
          <a:ln w="9525">
            <a:noFill/>
            <a:round/>
            <a:headEnd/>
            <a:tailEnd/>
          </a:ln>
        </p:spPr>
      </p:pic>
      <p:pic>
        <p:nvPicPr>
          <p:cNvPr id="362502" name="Picture 4"/>
          <p:cNvPicPr>
            <a:picLocks noChangeAspect="1" noChangeArrowheads="1"/>
          </p:cNvPicPr>
          <p:nvPr/>
        </p:nvPicPr>
        <p:blipFill>
          <a:blip r:embed="rId4"/>
          <a:srcRect/>
          <a:stretch>
            <a:fillRect/>
          </a:stretch>
        </p:blipFill>
        <p:spPr bwMode="auto">
          <a:xfrm>
            <a:off x="1042988" y="1916113"/>
            <a:ext cx="1584325" cy="1139825"/>
          </a:xfrm>
          <a:prstGeom prst="rect">
            <a:avLst/>
          </a:prstGeom>
          <a:noFill/>
          <a:ln w="9525">
            <a:noFill/>
            <a:round/>
            <a:headEnd/>
            <a:tailEnd/>
          </a:ln>
        </p:spPr>
      </p:pic>
      <p:pic>
        <p:nvPicPr>
          <p:cNvPr id="362503" name="Picture 5"/>
          <p:cNvPicPr>
            <a:picLocks noChangeAspect="1" noChangeArrowheads="1"/>
          </p:cNvPicPr>
          <p:nvPr/>
        </p:nvPicPr>
        <p:blipFill>
          <a:blip r:embed="rId5"/>
          <a:srcRect/>
          <a:stretch>
            <a:fillRect/>
          </a:stretch>
        </p:blipFill>
        <p:spPr bwMode="auto">
          <a:xfrm>
            <a:off x="2339975" y="2995613"/>
            <a:ext cx="1296988" cy="865187"/>
          </a:xfrm>
          <a:prstGeom prst="rect">
            <a:avLst/>
          </a:prstGeom>
          <a:noFill/>
          <a:ln w="9525">
            <a:noFill/>
            <a:round/>
            <a:headEnd/>
            <a:tailEnd/>
          </a:ln>
        </p:spPr>
      </p:pic>
      <p:pic>
        <p:nvPicPr>
          <p:cNvPr id="362504" name="Picture 6"/>
          <p:cNvPicPr>
            <a:picLocks noChangeAspect="1" noChangeArrowheads="1"/>
          </p:cNvPicPr>
          <p:nvPr/>
        </p:nvPicPr>
        <p:blipFill>
          <a:blip r:embed="rId6"/>
          <a:srcRect/>
          <a:stretch>
            <a:fillRect/>
          </a:stretch>
        </p:blipFill>
        <p:spPr bwMode="auto">
          <a:xfrm>
            <a:off x="2627313" y="1843088"/>
            <a:ext cx="1655762" cy="1243012"/>
          </a:xfrm>
          <a:prstGeom prst="rect">
            <a:avLst/>
          </a:prstGeom>
          <a:noFill/>
          <a:ln w="9525">
            <a:noFill/>
            <a:round/>
            <a:headEnd/>
            <a:tailEnd/>
          </a:ln>
        </p:spPr>
      </p:pic>
      <p:pic>
        <p:nvPicPr>
          <p:cNvPr id="362505" name="Picture 7"/>
          <p:cNvPicPr>
            <a:picLocks noChangeAspect="1" noChangeArrowheads="1"/>
          </p:cNvPicPr>
          <p:nvPr/>
        </p:nvPicPr>
        <p:blipFill>
          <a:blip r:embed="rId7"/>
          <a:srcRect/>
          <a:stretch>
            <a:fillRect/>
          </a:stretch>
        </p:blipFill>
        <p:spPr bwMode="auto">
          <a:xfrm>
            <a:off x="6804025" y="1916113"/>
            <a:ext cx="1727200" cy="1295400"/>
          </a:xfrm>
          <a:prstGeom prst="rect">
            <a:avLst/>
          </a:prstGeom>
          <a:noFill/>
          <a:ln w="9525">
            <a:noFill/>
            <a:round/>
            <a:headEnd/>
            <a:tailEnd/>
          </a:ln>
        </p:spPr>
      </p:pic>
      <p:sp>
        <p:nvSpPr>
          <p:cNvPr id="362506" name="Text Box 8"/>
          <p:cNvSpPr txBox="1">
            <a:spLocks noChangeArrowheads="1"/>
          </p:cNvSpPr>
          <p:nvPr/>
        </p:nvSpPr>
        <p:spPr bwMode="auto">
          <a:xfrm>
            <a:off x="1331913" y="2563813"/>
            <a:ext cx="1439862" cy="396875"/>
          </a:xfrm>
          <a:prstGeom prst="rect">
            <a:avLst/>
          </a:prstGeom>
          <a:noFill/>
          <a:ln w="9525">
            <a:noFill/>
            <a:round/>
            <a:headEnd/>
            <a:tailEnd/>
          </a:ln>
        </p:spPr>
        <p:txBody>
          <a:bodyPr lIns="90000" tIns="46800" rIns="90000" bIns="46800">
            <a:spAutoFit/>
          </a:bodyPr>
          <a:lstStyle/>
          <a:p>
            <a:pPr algn="ctr" eaLnBrk="0" hangingPunct="0">
              <a:spcBef>
                <a:spcPts val="1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FFFF66"/>
                </a:solidFill>
              </a:rPr>
              <a:t>Carbone</a:t>
            </a:r>
          </a:p>
        </p:txBody>
      </p:sp>
      <p:sp>
        <p:nvSpPr>
          <p:cNvPr id="362507" name="Text Box 9"/>
          <p:cNvSpPr txBox="1">
            <a:spLocks noChangeArrowheads="1"/>
          </p:cNvSpPr>
          <p:nvPr/>
        </p:nvSpPr>
        <p:spPr bwMode="auto">
          <a:xfrm>
            <a:off x="2843213" y="2563813"/>
            <a:ext cx="1439862" cy="398462"/>
          </a:xfrm>
          <a:prstGeom prst="rect">
            <a:avLst/>
          </a:prstGeom>
          <a:noFill/>
          <a:ln w="9525">
            <a:noFill/>
            <a:round/>
            <a:headEnd/>
            <a:tailEnd/>
          </a:ln>
        </p:spPr>
        <p:txBody>
          <a:bodyPr lIns="90000" tIns="46800" rIns="90000" bIns="46800">
            <a:spAutoFit/>
          </a:bodyPr>
          <a:lstStyle/>
          <a:p>
            <a:pPr algn="ctr" eaLnBrk="0" hangingPunct="0">
              <a:spcBef>
                <a:spcPts val="1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FFFF66"/>
                </a:solidFill>
              </a:rPr>
              <a:t>Petrolio</a:t>
            </a:r>
          </a:p>
        </p:txBody>
      </p:sp>
      <p:sp>
        <p:nvSpPr>
          <p:cNvPr id="362508" name="Text Box 10"/>
          <p:cNvSpPr txBox="1">
            <a:spLocks noChangeArrowheads="1"/>
          </p:cNvSpPr>
          <p:nvPr/>
        </p:nvSpPr>
        <p:spPr bwMode="auto">
          <a:xfrm>
            <a:off x="2268538" y="3452813"/>
            <a:ext cx="792162" cy="398462"/>
          </a:xfrm>
          <a:prstGeom prst="rect">
            <a:avLst/>
          </a:prstGeom>
          <a:noFill/>
          <a:ln w="9525">
            <a:noFill/>
            <a:round/>
            <a:headEnd/>
            <a:tailEnd/>
          </a:ln>
        </p:spPr>
        <p:txBody>
          <a:bodyPr lIns="90000" tIns="46800" rIns="90000" bIns="46800">
            <a:spAutoFit/>
          </a:bodyPr>
          <a:lstStyle/>
          <a:p>
            <a:pPr algn="ctr" eaLnBrk="0" hangingPunct="0">
              <a:spcBef>
                <a:spcPts val="1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FFFF66"/>
                </a:solidFill>
              </a:rPr>
              <a:t>Gas</a:t>
            </a:r>
          </a:p>
        </p:txBody>
      </p:sp>
      <p:sp>
        <p:nvSpPr>
          <p:cNvPr id="362509" name="Text Box 11"/>
          <p:cNvSpPr txBox="1">
            <a:spLocks noChangeArrowheads="1"/>
          </p:cNvSpPr>
          <p:nvPr/>
        </p:nvSpPr>
        <p:spPr bwMode="auto">
          <a:xfrm>
            <a:off x="4645025" y="2600325"/>
            <a:ext cx="2016125" cy="398463"/>
          </a:xfrm>
          <a:prstGeom prst="rect">
            <a:avLst/>
          </a:prstGeom>
          <a:noFill/>
          <a:ln w="9525">
            <a:noFill/>
            <a:round/>
            <a:headEnd/>
            <a:tailEnd/>
          </a:ln>
        </p:spPr>
        <p:txBody>
          <a:bodyPr lIns="90000" tIns="46800" rIns="90000" bIns="46800">
            <a:spAutoFit/>
          </a:bodyPr>
          <a:lstStyle/>
          <a:p>
            <a:pPr algn="ctr" eaLnBrk="0" hangingPunct="0">
              <a:spcBef>
                <a:spcPts val="1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FFFF66"/>
                </a:solidFill>
              </a:rPr>
              <a:t>Deforestazione</a:t>
            </a:r>
          </a:p>
        </p:txBody>
      </p:sp>
      <p:sp>
        <p:nvSpPr>
          <p:cNvPr id="362510" name="Text Box 12"/>
          <p:cNvSpPr txBox="1">
            <a:spLocks noChangeArrowheads="1"/>
          </p:cNvSpPr>
          <p:nvPr/>
        </p:nvSpPr>
        <p:spPr bwMode="auto">
          <a:xfrm>
            <a:off x="6948488" y="2492375"/>
            <a:ext cx="1439862" cy="701675"/>
          </a:xfrm>
          <a:prstGeom prst="rect">
            <a:avLst/>
          </a:prstGeom>
          <a:noFill/>
          <a:ln w="9525">
            <a:noFill/>
            <a:round/>
            <a:headEnd/>
            <a:tailEnd/>
          </a:ln>
        </p:spPr>
        <p:txBody>
          <a:bodyPr lIns="90000" tIns="46800" rIns="90000" bIns="46800">
            <a:spAutoFit/>
          </a:bodyPr>
          <a:lstStyle/>
          <a:p>
            <a:pPr algn="ctr" eaLnBrk="0" hangingPunct="0">
              <a:spcBef>
                <a:spcPts val="1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FFFF66"/>
                </a:solidFill>
              </a:rPr>
              <a:t>Cambio uso suolo</a:t>
            </a:r>
          </a:p>
        </p:txBody>
      </p:sp>
      <p:sp>
        <p:nvSpPr>
          <p:cNvPr id="56334" name="Text Box 14"/>
          <p:cNvSpPr txBox="1">
            <a:spLocks noChangeArrowheads="1"/>
          </p:cNvSpPr>
          <p:nvPr/>
        </p:nvSpPr>
        <p:spPr bwMode="auto">
          <a:xfrm>
            <a:off x="0" y="4076700"/>
            <a:ext cx="9144000" cy="641350"/>
          </a:xfrm>
          <a:prstGeom prst="rect">
            <a:avLst/>
          </a:prstGeom>
          <a:noFill/>
          <a:ln w="9525">
            <a:noFill/>
            <a:round/>
            <a:headEnd/>
            <a:tailEnd/>
          </a:ln>
        </p:spPr>
        <p:txBody>
          <a:bodyPr lIns="90000" tIns="46800" rIns="90000" bIns="46800">
            <a:spAutoFit/>
          </a:bodyPr>
          <a:lstStyle/>
          <a:p>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a:solidFill>
                  <a:srgbClr val="000000"/>
                </a:solidFill>
              </a:rPr>
              <a:t>Quelli di </a:t>
            </a:r>
            <a:r>
              <a:rPr lang="en-US" b="1">
                <a:solidFill>
                  <a:srgbClr val="FF3300"/>
                </a:solidFill>
              </a:rPr>
              <a:t>metano</a:t>
            </a:r>
            <a:r>
              <a:rPr lang="en-US" b="1">
                <a:solidFill>
                  <a:srgbClr val="000000"/>
                </a:solidFill>
              </a:rPr>
              <a:t> e </a:t>
            </a:r>
            <a:r>
              <a:rPr lang="en-US" b="1">
                <a:solidFill>
                  <a:srgbClr val="FF3300"/>
                </a:solidFill>
              </a:rPr>
              <a:t>ossido di azoto</a:t>
            </a:r>
            <a:r>
              <a:rPr lang="en-US" b="1">
                <a:solidFill>
                  <a:srgbClr val="000000"/>
                </a:solidFill>
              </a:rPr>
              <a:t> sono dovuti per la maggior parte alle </a:t>
            </a:r>
            <a:r>
              <a:rPr lang="en-US" b="1">
                <a:solidFill>
                  <a:srgbClr val="333399"/>
                </a:solidFill>
              </a:rPr>
              <a:t>attività agricole, alla zootecnia e al cambiamento dell’uso del territorio</a:t>
            </a:r>
            <a:endParaRPr lang="it-IT" b="1">
              <a:solidFill>
                <a:srgbClr val="333399"/>
              </a:solidFill>
            </a:endParaRPr>
          </a:p>
        </p:txBody>
      </p:sp>
      <p:pic>
        <p:nvPicPr>
          <p:cNvPr id="56335" name="Picture 15"/>
          <p:cNvPicPr>
            <a:picLocks noChangeAspect="1" noChangeArrowheads="1"/>
          </p:cNvPicPr>
          <p:nvPr/>
        </p:nvPicPr>
        <p:blipFill>
          <a:blip r:embed="rId8"/>
          <a:srcRect/>
          <a:stretch>
            <a:fillRect/>
          </a:stretch>
        </p:blipFill>
        <p:spPr bwMode="auto">
          <a:xfrm>
            <a:off x="684213" y="5013325"/>
            <a:ext cx="2305050" cy="1355725"/>
          </a:xfrm>
          <a:prstGeom prst="rect">
            <a:avLst/>
          </a:prstGeom>
          <a:noFill/>
          <a:ln w="9525">
            <a:noFill/>
            <a:round/>
            <a:headEnd/>
            <a:tailEnd/>
          </a:ln>
        </p:spPr>
      </p:pic>
      <p:pic>
        <p:nvPicPr>
          <p:cNvPr id="56336" name="Picture 16"/>
          <p:cNvPicPr>
            <a:picLocks noChangeAspect="1" noChangeArrowheads="1"/>
          </p:cNvPicPr>
          <p:nvPr/>
        </p:nvPicPr>
        <p:blipFill>
          <a:blip r:embed="rId9"/>
          <a:srcRect/>
          <a:stretch>
            <a:fillRect/>
          </a:stretch>
        </p:blipFill>
        <p:spPr bwMode="auto">
          <a:xfrm>
            <a:off x="3492500" y="4868863"/>
            <a:ext cx="2305050" cy="1766887"/>
          </a:xfrm>
          <a:prstGeom prst="rect">
            <a:avLst/>
          </a:prstGeom>
          <a:noFill/>
          <a:ln w="9525">
            <a:noFill/>
            <a:round/>
            <a:headEnd/>
            <a:tailEnd/>
          </a:ln>
        </p:spPr>
      </p:pic>
      <p:pic>
        <p:nvPicPr>
          <p:cNvPr id="56339" name="Picture 19"/>
          <p:cNvPicPr>
            <a:picLocks noChangeAspect="1" noChangeArrowheads="1"/>
          </p:cNvPicPr>
          <p:nvPr/>
        </p:nvPicPr>
        <p:blipFill>
          <a:blip r:embed="rId10"/>
          <a:srcRect/>
          <a:stretch>
            <a:fillRect/>
          </a:stretch>
        </p:blipFill>
        <p:spPr bwMode="auto">
          <a:xfrm>
            <a:off x="6372225" y="5133975"/>
            <a:ext cx="2160588" cy="1417638"/>
          </a:xfrm>
          <a:prstGeom prst="rect">
            <a:avLst/>
          </a:prstGeom>
          <a:noFill/>
          <a:ln w="9525">
            <a:noFill/>
            <a:round/>
            <a:headEnd/>
            <a:tailEnd/>
          </a:ln>
        </p:spPr>
      </p:pic>
      <p:sp>
        <p:nvSpPr>
          <p:cNvPr id="56340" name="Text Box 20"/>
          <p:cNvSpPr txBox="1">
            <a:spLocks noChangeArrowheads="1"/>
          </p:cNvSpPr>
          <p:nvPr/>
        </p:nvSpPr>
        <p:spPr bwMode="auto">
          <a:xfrm>
            <a:off x="611188" y="6021388"/>
            <a:ext cx="2447925" cy="336550"/>
          </a:xfrm>
          <a:prstGeom prst="rect">
            <a:avLst/>
          </a:prstGeom>
          <a:solidFill>
            <a:srgbClr val="FFFFFF">
              <a:alpha val="70195"/>
            </a:srgbClr>
          </a:solidFill>
          <a:ln w="9525">
            <a:noFill/>
            <a:round/>
            <a:headEnd/>
            <a:tailEnd/>
          </a:ln>
        </p:spPr>
        <p:txBody>
          <a:bodyPr lIns="90000" tIns="46800" rIns="90000" bIns="46800">
            <a:spAutoFit/>
          </a:bodyPr>
          <a:lstStyle/>
          <a:p>
            <a:pPr algn="ctr" eaLnBrk="0" hangingPunct="0">
              <a:spcBef>
                <a:spcPts val="1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b="1">
                <a:solidFill>
                  <a:srgbClr val="000000"/>
                </a:solidFill>
              </a:rPr>
              <a:t>Agricoltura industriale</a:t>
            </a:r>
          </a:p>
        </p:txBody>
      </p:sp>
      <p:sp>
        <p:nvSpPr>
          <p:cNvPr id="56341" name="Text Box 21"/>
          <p:cNvSpPr txBox="1">
            <a:spLocks noChangeArrowheads="1"/>
          </p:cNvSpPr>
          <p:nvPr/>
        </p:nvSpPr>
        <p:spPr bwMode="auto">
          <a:xfrm>
            <a:off x="3419475" y="6332538"/>
            <a:ext cx="2520950" cy="336550"/>
          </a:xfrm>
          <a:prstGeom prst="rect">
            <a:avLst/>
          </a:prstGeom>
          <a:solidFill>
            <a:srgbClr val="FFFFFF">
              <a:alpha val="70195"/>
            </a:srgbClr>
          </a:solidFill>
          <a:ln w="9525">
            <a:noFill/>
            <a:round/>
            <a:headEnd/>
            <a:tailEnd/>
          </a:ln>
        </p:spPr>
        <p:txBody>
          <a:bodyPr lIns="90000" tIns="46800" rIns="90000" bIns="46800">
            <a:spAutoFit/>
          </a:bodyPr>
          <a:lstStyle/>
          <a:p>
            <a:pPr algn="ctr" eaLnBrk="0" hangingPunct="0">
              <a:spcBef>
                <a:spcPts val="1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b="1">
                <a:solidFill>
                  <a:srgbClr val="000000"/>
                </a:solidFill>
              </a:rPr>
              <a:t>Allevamento intensivo</a:t>
            </a:r>
          </a:p>
        </p:txBody>
      </p:sp>
      <p:sp>
        <p:nvSpPr>
          <p:cNvPr id="56342" name="Text Box 22"/>
          <p:cNvSpPr txBox="1">
            <a:spLocks noChangeArrowheads="1"/>
          </p:cNvSpPr>
          <p:nvPr/>
        </p:nvSpPr>
        <p:spPr bwMode="auto">
          <a:xfrm>
            <a:off x="6443663" y="6188075"/>
            <a:ext cx="1152525" cy="336550"/>
          </a:xfrm>
          <a:prstGeom prst="rect">
            <a:avLst/>
          </a:prstGeom>
          <a:solidFill>
            <a:srgbClr val="FFFFFF">
              <a:alpha val="70195"/>
            </a:srgbClr>
          </a:solidFill>
          <a:ln w="9525">
            <a:noFill/>
            <a:round/>
            <a:headEnd/>
            <a:tailEnd/>
          </a:ln>
        </p:spPr>
        <p:txBody>
          <a:bodyPr lIns="90000" tIns="46800" rIns="90000" bIns="46800">
            <a:spAutoFit/>
          </a:bodyPr>
          <a:lstStyle/>
          <a:p>
            <a:pPr algn="ctr" eaLnBrk="0" hangingPunct="0">
              <a:spcBef>
                <a:spcPts val="1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b="1">
                <a:solidFill>
                  <a:srgbClr val="000000"/>
                </a:solidFill>
              </a:rPr>
              <a:t>Risaie</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334"/>
                                        </p:tgtEl>
                                        <p:attrNameLst>
                                          <p:attrName>style.visibility</p:attrName>
                                        </p:attrNameLst>
                                      </p:cBhvr>
                                      <p:to>
                                        <p:strVal val="visible"/>
                                      </p:to>
                                    </p:set>
                                    <p:anim calcmode="lin" valueType="num">
                                      <p:cBhvr additive="base">
                                        <p:cTn id="7" dur="500" fill="hold"/>
                                        <p:tgtEl>
                                          <p:spTgt spid="56334"/>
                                        </p:tgtEl>
                                        <p:attrNameLst>
                                          <p:attrName>ppt_x</p:attrName>
                                        </p:attrNameLst>
                                      </p:cBhvr>
                                      <p:tavLst>
                                        <p:tav tm="0">
                                          <p:val>
                                            <p:strVal val="#ppt_x"/>
                                          </p:val>
                                        </p:tav>
                                        <p:tav tm="100000">
                                          <p:val>
                                            <p:strVal val="#ppt_x"/>
                                          </p:val>
                                        </p:tav>
                                      </p:tavLst>
                                    </p:anim>
                                    <p:anim calcmode="lin" valueType="num">
                                      <p:cBhvr additive="base">
                                        <p:cTn id="8" dur="500" fill="hold"/>
                                        <p:tgtEl>
                                          <p:spTgt spid="563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6335"/>
                                        </p:tgtEl>
                                        <p:attrNameLst>
                                          <p:attrName>style.visibility</p:attrName>
                                        </p:attrNameLst>
                                      </p:cBhvr>
                                      <p:to>
                                        <p:strVal val="visible"/>
                                      </p:to>
                                    </p:set>
                                    <p:anim calcmode="lin" valueType="num">
                                      <p:cBhvr additive="base">
                                        <p:cTn id="11" dur="500" fill="hold"/>
                                        <p:tgtEl>
                                          <p:spTgt spid="56335"/>
                                        </p:tgtEl>
                                        <p:attrNameLst>
                                          <p:attrName>ppt_x</p:attrName>
                                        </p:attrNameLst>
                                      </p:cBhvr>
                                      <p:tavLst>
                                        <p:tav tm="0">
                                          <p:val>
                                            <p:strVal val="#ppt_x"/>
                                          </p:val>
                                        </p:tav>
                                        <p:tav tm="100000">
                                          <p:val>
                                            <p:strVal val="#ppt_x"/>
                                          </p:val>
                                        </p:tav>
                                      </p:tavLst>
                                    </p:anim>
                                    <p:anim calcmode="lin" valueType="num">
                                      <p:cBhvr additive="base">
                                        <p:cTn id="12" dur="500" fill="hold"/>
                                        <p:tgtEl>
                                          <p:spTgt spid="5633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6336"/>
                                        </p:tgtEl>
                                        <p:attrNameLst>
                                          <p:attrName>style.visibility</p:attrName>
                                        </p:attrNameLst>
                                      </p:cBhvr>
                                      <p:to>
                                        <p:strVal val="visible"/>
                                      </p:to>
                                    </p:set>
                                    <p:anim calcmode="lin" valueType="num">
                                      <p:cBhvr additive="base">
                                        <p:cTn id="15" dur="500" fill="hold"/>
                                        <p:tgtEl>
                                          <p:spTgt spid="56336"/>
                                        </p:tgtEl>
                                        <p:attrNameLst>
                                          <p:attrName>ppt_x</p:attrName>
                                        </p:attrNameLst>
                                      </p:cBhvr>
                                      <p:tavLst>
                                        <p:tav tm="0">
                                          <p:val>
                                            <p:strVal val="#ppt_x"/>
                                          </p:val>
                                        </p:tav>
                                        <p:tav tm="100000">
                                          <p:val>
                                            <p:strVal val="#ppt_x"/>
                                          </p:val>
                                        </p:tav>
                                      </p:tavLst>
                                    </p:anim>
                                    <p:anim calcmode="lin" valueType="num">
                                      <p:cBhvr additive="base">
                                        <p:cTn id="16" dur="500" fill="hold"/>
                                        <p:tgtEl>
                                          <p:spTgt spid="5633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6339"/>
                                        </p:tgtEl>
                                        <p:attrNameLst>
                                          <p:attrName>style.visibility</p:attrName>
                                        </p:attrNameLst>
                                      </p:cBhvr>
                                      <p:to>
                                        <p:strVal val="visible"/>
                                      </p:to>
                                    </p:set>
                                    <p:anim calcmode="lin" valueType="num">
                                      <p:cBhvr additive="base">
                                        <p:cTn id="19" dur="500" fill="hold"/>
                                        <p:tgtEl>
                                          <p:spTgt spid="56339"/>
                                        </p:tgtEl>
                                        <p:attrNameLst>
                                          <p:attrName>ppt_x</p:attrName>
                                        </p:attrNameLst>
                                      </p:cBhvr>
                                      <p:tavLst>
                                        <p:tav tm="0">
                                          <p:val>
                                            <p:strVal val="#ppt_x"/>
                                          </p:val>
                                        </p:tav>
                                        <p:tav tm="100000">
                                          <p:val>
                                            <p:strVal val="#ppt_x"/>
                                          </p:val>
                                        </p:tav>
                                      </p:tavLst>
                                    </p:anim>
                                    <p:anim calcmode="lin" valueType="num">
                                      <p:cBhvr additive="base">
                                        <p:cTn id="20" dur="500" fill="hold"/>
                                        <p:tgtEl>
                                          <p:spTgt spid="5633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6340"/>
                                        </p:tgtEl>
                                        <p:attrNameLst>
                                          <p:attrName>style.visibility</p:attrName>
                                        </p:attrNameLst>
                                      </p:cBhvr>
                                      <p:to>
                                        <p:strVal val="visible"/>
                                      </p:to>
                                    </p:set>
                                    <p:anim calcmode="lin" valueType="num">
                                      <p:cBhvr additive="base">
                                        <p:cTn id="23" dur="500" fill="hold"/>
                                        <p:tgtEl>
                                          <p:spTgt spid="56340"/>
                                        </p:tgtEl>
                                        <p:attrNameLst>
                                          <p:attrName>ppt_x</p:attrName>
                                        </p:attrNameLst>
                                      </p:cBhvr>
                                      <p:tavLst>
                                        <p:tav tm="0">
                                          <p:val>
                                            <p:strVal val="#ppt_x"/>
                                          </p:val>
                                        </p:tav>
                                        <p:tav tm="100000">
                                          <p:val>
                                            <p:strVal val="#ppt_x"/>
                                          </p:val>
                                        </p:tav>
                                      </p:tavLst>
                                    </p:anim>
                                    <p:anim calcmode="lin" valueType="num">
                                      <p:cBhvr additive="base">
                                        <p:cTn id="24" dur="500" fill="hold"/>
                                        <p:tgtEl>
                                          <p:spTgt spid="5634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6341"/>
                                        </p:tgtEl>
                                        <p:attrNameLst>
                                          <p:attrName>style.visibility</p:attrName>
                                        </p:attrNameLst>
                                      </p:cBhvr>
                                      <p:to>
                                        <p:strVal val="visible"/>
                                      </p:to>
                                    </p:set>
                                    <p:anim calcmode="lin" valueType="num">
                                      <p:cBhvr additive="base">
                                        <p:cTn id="27" dur="500" fill="hold"/>
                                        <p:tgtEl>
                                          <p:spTgt spid="56341"/>
                                        </p:tgtEl>
                                        <p:attrNameLst>
                                          <p:attrName>ppt_x</p:attrName>
                                        </p:attrNameLst>
                                      </p:cBhvr>
                                      <p:tavLst>
                                        <p:tav tm="0">
                                          <p:val>
                                            <p:strVal val="#ppt_x"/>
                                          </p:val>
                                        </p:tav>
                                        <p:tav tm="100000">
                                          <p:val>
                                            <p:strVal val="#ppt_x"/>
                                          </p:val>
                                        </p:tav>
                                      </p:tavLst>
                                    </p:anim>
                                    <p:anim calcmode="lin" valueType="num">
                                      <p:cBhvr additive="base">
                                        <p:cTn id="28" dur="500" fill="hold"/>
                                        <p:tgtEl>
                                          <p:spTgt spid="5634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6342"/>
                                        </p:tgtEl>
                                        <p:attrNameLst>
                                          <p:attrName>style.visibility</p:attrName>
                                        </p:attrNameLst>
                                      </p:cBhvr>
                                      <p:to>
                                        <p:strVal val="visible"/>
                                      </p:to>
                                    </p:set>
                                    <p:anim calcmode="lin" valueType="num">
                                      <p:cBhvr additive="base">
                                        <p:cTn id="31" dur="500" fill="hold"/>
                                        <p:tgtEl>
                                          <p:spTgt spid="56342"/>
                                        </p:tgtEl>
                                        <p:attrNameLst>
                                          <p:attrName>ppt_x</p:attrName>
                                        </p:attrNameLst>
                                      </p:cBhvr>
                                      <p:tavLst>
                                        <p:tav tm="0">
                                          <p:val>
                                            <p:strVal val="#ppt_x"/>
                                          </p:val>
                                        </p:tav>
                                        <p:tav tm="100000">
                                          <p:val>
                                            <p:strVal val="#ppt_x"/>
                                          </p:val>
                                        </p:tav>
                                      </p:tavLst>
                                    </p:anim>
                                    <p:anim calcmode="lin" valueType="num">
                                      <p:cBhvr additive="base">
                                        <p:cTn id="32" dur="500" fill="hold"/>
                                        <p:tgtEl>
                                          <p:spTgt spid="5634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6335"/>
                                        </p:tgtEl>
                                        <p:attrNameLst>
                                          <p:attrName>style.visibility</p:attrName>
                                        </p:attrNameLst>
                                      </p:cBhvr>
                                      <p:to>
                                        <p:strVal val="visible"/>
                                      </p:to>
                                    </p:set>
                                    <p:anim calcmode="lin" valueType="num">
                                      <p:cBhvr additive="base">
                                        <p:cTn id="35" dur="500" fill="hold"/>
                                        <p:tgtEl>
                                          <p:spTgt spid="56335"/>
                                        </p:tgtEl>
                                        <p:attrNameLst>
                                          <p:attrName>ppt_x</p:attrName>
                                        </p:attrNameLst>
                                      </p:cBhvr>
                                      <p:tavLst>
                                        <p:tav tm="0">
                                          <p:val>
                                            <p:strVal val="#ppt_x"/>
                                          </p:val>
                                        </p:tav>
                                        <p:tav tm="100000">
                                          <p:val>
                                            <p:strVal val="#ppt_x"/>
                                          </p:val>
                                        </p:tav>
                                      </p:tavLst>
                                    </p:anim>
                                    <p:anim calcmode="lin" valueType="num">
                                      <p:cBhvr additive="base">
                                        <p:cTn id="36" dur="500" fill="hold"/>
                                        <p:tgtEl>
                                          <p:spTgt spid="5633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6336"/>
                                        </p:tgtEl>
                                        <p:attrNameLst>
                                          <p:attrName>style.visibility</p:attrName>
                                        </p:attrNameLst>
                                      </p:cBhvr>
                                      <p:to>
                                        <p:strVal val="visible"/>
                                      </p:to>
                                    </p:set>
                                    <p:anim calcmode="lin" valueType="num">
                                      <p:cBhvr additive="base">
                                        <p:cTn id="39" dur="500" fill="hold"/>
                                        <p:tgtEl>
                                          <p:spTgt spid="56336"/>
                                        </p:tgtEl>
                                        <p:attrNameLst>
                                          <p:attrName>ppt_x</p:attrName>
                                        </p:attrNameLst>
                                      </p:cBhvr>
                                      <p:tavLst>
                                        <p:tav tm="0">
                                          <p:val>
                                            <p:strVal val="#ppt_x"/>
                                          </p:val>
                                        </p:tav>
                                        <p:tav tm="100000">
                                          <p:val>
                                            <p:strVal val="#ppt_x"/>
                                          </p:val>
                                        </p:tav>
                                      </p:tavLst>
                                    </p:anim>
                                    <p:anim calcmode="lin" valueType="num">
                                      <p:cBhvr additive="base">
                                        <p:cTn id="40" dur="500" fill="hold"/>
                                        <p:tgtEl>
                                          <p:spTgt spid="5633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6339"/>
                                        </p:tgtEl>
                                        <p:attrNameLst>
                                          <p:attrName>style.visibility</p:attrName>
                                        </p:attrNameLst>
                                      </p:cBhvr>
                                      <p:to>
                                        <p:strVal val="visible"/>
                                      </p:to>
                                    </p:set>
                                    <p:anim calcmode="lin" valueType="num">
                                      <p:cBhvr additive="base">
                                        <p:cTn id="43" dur="500" fill="hold"/>
                                        <p:tgtEl>
                                          <p:spTgt spid="56339"/>
                                        </p:tgtEl>
                                        <p:attrNameLst>
                                          <p:attrName>ppt_x</p:attrName>
                                        </p:attrNameLst>
                                      </p:cBhvr>
                                      <p:tavLst>
                                        <p:tav tm="0">
                                          <p:val>
                                            <p:strVal val="#ppt_x"/>
                                          </p:val>
                                        </p:tav>
                                        <p:tav tm="100000">
                                          <p:val>
                                            <p:strVal val="#ppt_x"/>
                                          </p:val>
                                        </p:tav>
                                      </p:tavLst>
                                    </p:anim>
                                    <p:anim calcmode="lin" valueType="num">
                                      <p:cBhvr additive="base">
                                        <p:cTn id="44" dur="500" fill="hold"/>
                                        <p:tgtEl>
                                          <p:spTgt spid="56339"/>
                                        </p:tgtEl>
                                        <p:attrNameLst>
                                          <p:attrName>ppt_y</p:attrName>
                                        </p:attrNameLst>
                                      </p:cBhvr>
                                      <p:tavLst>
                                        <p:tav tm="0">
                                          <p:val>
                                            <p:strVal val="1+#ppt_h/2"/>
                                          </p:val>
                                        </p:tav>
                                        <p:tav tm="100000">
                                          <p:val>
                                            <p:strVal val="#ppt_y"/>
                                          </p:val>
                                        </p:tav>
                                      </p:tavLst>
                                    </p:anim>
                                  </p:childTnLst>
                                </p:cTn>
                              </p:par>
                              <p:par>
                                <p:cTn id="45" presetID="2" presetClass="entr" presetSubtype="4" fill="hold" grpId="1" nodeType="withEffect">
                                  <p:stCondLst>
                                    <p:cond delay="0"/>
                                  </p:stCondLst>
                                  <p:childTnLst>
                                    <p:set>
                                      <p:cBhvr>
                                        <p:cTn id="46" dur="1" fill="hold">
                                          <p:stCondLst>
                                            <p:cond delay="0"/>
                                          </p:stCondLst>
                                        </p:cTn>
                                        <p:tgtEl>
                                          <p:spTgt spid="56340"/>
                                        </p:tgtEl>
                                        <p:attrNameLst>
                                          <p:attrName>style.visibility</p:attrName>
                                        </p:attrNameLst>
                                      </p:cBhvr>
                                      <p:to>
                                        <p:strVal val="visible"/>
                                      </p:to>
                                    </p:set>
                                    <p:anim calcmode="lin" valueType="num">
                                      <p:cBhvr additive="base">
                                        <p:cTn id="47" dur="500" fill="hold"/>
                                        <p:tgtEl>
                                          <p:spTgt spid="56340"/>
                                        </p:tgtEl>
                                        <p:attrNameLst>
                                          <p:attrName>ppt_x</p:attrName>
                                        </p:attrNameLst>
                                      </p:cBhvr>
                                      <p:tavLst>
                                        <p:tav tm="0">
                                          <p:val>
                                            <p:strVal val="#ppt_x"/>
                                          </p:val>
                                        </p:tav>
                                        <p:tav tm="100000">
                                          <p:val>
                                            <p:strVal val="#ppt_x"/>
                                          </p:val>
                                        </p:tav>
                                      </p:tavLst>
                                    </p:anim>
                                    <p:anim calcmode="lin" valueType="num">
                                      <p:cBhvr additive="base">
                                        <p:cTn id="48" dur="500" fill="hold"/>
                                        <p:tgtEl>
                                          <p:spTgt spid="56340"/>
                                        </p:tgtEl>
                                        <p:attrNameLst>
                                          <p:attrName>ppt_y</p:attrName>
                                        </p:attrNameLst>
                                      </p:cBhvr>
                                      <p:tavLst>
                                        <p:tav tm="0">
                                          <p:val>
                                            <p:strVal val="1+#ppt_h/2"/>
                                          </p:val>
                                        </p:tav>
                                        <p:tav tm="100000">
                                          <p:val>
                                            <p:strVal val="#ppt_y"/>
                                          </p:val>
                                        </p:tav>
                                      </p:tavLst>
                                    </p:anim>
                                  </p:childTnLst>
                                </p:cTn>
                              </p:par>
                              <p:par>
                                <p:cTn id="49" presetID="2" presetClass="entr" presetSubtype="4" fill="hold" grpId="1" nodeType="withEffect">
                                  <p:stCondLst>
                                    <p:cond delay="0"/>
                                  </p:stCondLst>
                                  <p:childTnLst>
                                    <p:set>
                                      <p:cBhvr>
                                        <p:cTn id="50" dur="1" fill="hold">
                                          <p:stCondLst>
                                            <p:cond delay="0"/>
                                          </p:stCondLst>
                                        </p:cTn>
                                        <p:tgtEl>
                                          <p:spTgt spid="56341"/>
                                        </p:tgtEl>
                                        <p:attrNameLst>
                                          <p:attrName>style.visibility</p:attrName>
                                        </p:attrNameLst>
                                      </p:cBhvr>
                                      <p:to>
                                        <p:strVal val="visible"/>
                                      </p:to>
                                    </p:set>
                                    <p:anim calcmode="lin" valueType="num">
                                      <p:cBhvr additive="base">
                                        <p:cTn id="51" dur="500" fill="hold"/>
                                        <p:tgtEl>
                                          <p:spTgt spid="56341"/>
                                        </p:tgtEl>
                                        <p:attrNameLst>
                                          <p:attrName>ppt_x</p:attrName>
                                        </p:attrNameLst>
                                      </p:cBhvr>
                                      <p:tavLst>
                                        <p:tav tm="0">
                                          <p:val>
                                            <p:strVal val="#ppt_x"/>
                                          </p:val>
                                        </p:tav>
                                        <p:tav tm="100000">
                                          <p:val>
                                            <p:strVal val="#ppt_x"/>
                                          </p:val>
                                        </p:tav>
                                      </p:tavLst>
                                    </p:anim>
                                    <p:anim calcmode="lin" valueType="num">
                                      <p:cBhvr additive="base">
                                        <p:cTn id="52" dur="500" fill="hold"/>
                                        <p:tgtEl>
                                          <p:spTgt spid="56341"/>
                                        </p:tgtEl>
                                        <p:attrNameLst>
                                          <p:attrName>ppt_y</p:attrName>
                                        </p:attrNameLst>
                                      </p:cBhvr>
                                      <p:tavLst>
                                        <p:tav tm="0">
                                          <p:val>
                                            <p:strVal val="1+#ppt_h/2"/>
                                          </p:val>
                                        </p:tav>
                                        <p:tav tm="100000">
                                          <p:val>
                                            <p:strVal val="#ppt_y"/>
                                          </p:val>
                                        </p:tav>
                                      </p:tavLst>
                                    </p:anim>
                                  </p:childTnLst>
                                </p:cTn>
                              </p:par>
                              <p:par>
                                <p:cTn id="53" presetID="2" presetClass="entr" presetSubtype="4" fill="hold" grpId="1" nodeType="withEffect">
                                  <p:stCondLst>
                                    <p:cond delay="0"/>
                                  </p:stCondLst>
                                  <p:childTnLst>
                                    <p:set>
                                      <p:cBhvr>
                                        <p:cTn id="54" dur="1" fill="hold">
                                          <p:stCondLst>
                                            <p:cond delay="0"/>
                                          </p:stCondLst>
                                        </p:cTn>
                                        <p:tgtEl>
                                          <p:spTgt spid="56342"/>
                                        </p:tgtEl>
                                        <p:attrNameLst>
                                          <p:attrName>style.visibility</p:attrName>
                                        </p:attrNameLst>
                                      </p:cBhvr>
                                      <p:to>
                                        <p:strVal val="visible"/>
                                      </p:to>
                                    </p:set>
                                    <p:anim calcmode="lin" valueType="num">
                                      <p:cBhvr additive="base">
                                        <p:cTn id="55" dur="500" fill="hold"/>
                                        <p:tgtEl>
                                          <p:spTgt spid="56342"/>
                                        </p:tgtEl>
                                        <p:attrNameLst>
                                          <p:attrName>ppt_x</p:attrName>
                                        </p:attrNameLst>
                                      </p:cBhvr>
                                      <p:tavLst>
                                        <p:tav tm="0">
                                          <p:val>
                                            <p:strVal val="#ppt_x"/>
                                          </p:val>
                                        </p:tav>
                                        <p:tav tm="100000">
                                          <p:val>
                                            <p:strVal val="#ppt_x"/>
                                          </p:val>
                                        </p:tav>
                                      </p:tavLst>
                                    </p:anim>
                                    <p:anim calcmode="lin" valueType="num">
                                      <p:cBhvr additive="base">
                                        <p:cTn id="56" dur="500" fill="hold"/>
                                        <p:tgtEl>
                                          <p:spTgt spid="563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4" grpId="0"/>
      <p:bldP spid="56340" grpId="0" animBg="1"/>
      <p:bldP spid="56340" grpId="1" animBg="1"/>
      <p:bldP spid="56341" grpId="0" animBg="1"/>
      <p:bldP spid="56341" grpId="1" animBg="1"/>
      <p:bldP spid="56342" grpId="0" animBg="1"/>
      <p:bldP spid="5634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Segnaposto numero diapositiva 3"/>
          <p:cNvSpPr>
            <a:spLocks noGrp="1"/>
          </p:cNvSpPr>
          <p:nvPr>
            <p:ph type="sldNum" sz="quarter" idx="13"/>
          </p:nvPr>
        </p:nvSpPr>
        <p:spPr>
          <a:noFill/>
        </p:spPr>
        <p:txBody>
          <a:bodyPr/>
          <a:lstStyle/>
          <a:p>
            <a:fld id="{48471DC7-C4F7-4C78-929A-10FAADF8810F}" type="slidenum">
              <a:rPr lang="it-IT" smtClean="0"/>
              <a:pPr/>
              <a:t>27</a:t>
            </a:fld>
            <a:endParaRPr lang="it-IT" smtClean="0"/>
          </a:p>
        </p:txBody>
      </p:sp>
      <p:pic>
        <p:nvPicPr>
          <p:cNvPr id="364546" name="Picture 2"/>
          <p:cNvPicPr>
            <a:picLocks noChangeAspect="1" noChangeArrowheads="1"/>
          </p:cNvPicPr>
          <p:nvPr/>
        </p:nvPicPr>
        <p:blipFill>
          <a:blip r:embed="rId3"/>
          <a:srcRect/>
          <a:stretch>
            <a:fillRect/>
          </a:stretch>
        </p:blipFill>
        <p:spPr bwMode="auto">
          <a:xfrm>
            <a:off x="0" y="1700213"/>
            <a:ext cx="2808288" cy="1993900"/>
          </a:xfrm>
          <a:prstGeom prst="rect">
            <a:avLst/>
          </a:prstGeom>
          <a:noFill/>
          <a:ln w="9525">
            <a:noFill/>
            <a:round/>
            <a:headEnd/>
            <a:tailEnd/>
          </a:ln>
        </p:spPr>
      </p:pic>
      <p:pic>
        <p:nvPicPr>
          <p:cNvPr id="364547" name="Picture 3"/>
          <p:cNvPicPr>
            <a:picLocks noChangeAspect="1" noChangeArrowheads="1"/>
          </p:cNvPicPr>
          <p:nvPr/>
        </p:nvPicPr>
        <p:blipFill>
          <a:blip r:embed="rId4"/>
          <a:srcRect/>
          <a:stretch>
            <a:fillRect/>
          </a:stretch>
        </p:blipFill>
        <p:spPr bwMode="auto">
          <a:xfrm>
            <a:off x="2051050" y="3429000"/>
            <a:ext cx="2520950" cy="2090738"/>
          </a:xfrm>
          <a:prstGeom prst="rect">
            <a:avLst/>
          </a:prstGeom>
          <a:noFill/>
          <a:ln w="9525">
            <a:noFill/>
            <a:round/>
            <a:headEnd/>
            <a:tailEnd/>
          </a:ln>
        </p:spPr>
      </p:pic>
      <p:pic>
        <p:nvPicPr>
          <p:cNvPr id="364548" name="Picture 4"/>
          <p:cNvPicPr>
            <a:picLocks noChangeAspect="1" noChangeArrowheads="1"/>
          </p:cNvPicPr>
          <p:nvPr/>
        </p:nvPicPr>
        <p:blipFill>
          <a:blip r:embed="rId5"/>
          <a:srcRect/>
          <a:stretch>
            <a:fillRect/>
          </a:stretch>
        </p:blipFill>
        <p:spPr bwMode="auto">
          <a:xfrm>
            <a:off x="468313" y="3789363"/>
            <a:ext cx="1466850" cy="2438400"/>
          </a:xfrm>
          <a:prstGeom prst="rect">
            <a:avLst/>
          </a:prstGeom>
          <a:noFill/>
          <a:ln w="9525">
            <a:noFill/>
            <a:round/>
            <a:headEnd/>
            <a:tailEnd/>
          </a:ln>
        </p:spPr>
      </p:pic>
      <p:pic>
        <p:nvPicPr>
          <p:cNvPr id="364549" name="Picture 5"/>
          <p:cNvPicPr>
            <a:picLocks noChangeAspect="1" noChangeArrowheads="1"/>
          </p:cNvPicPr>
          <p:nvPr/>
        </p:nvPicPr>
        <p:blipFill>
          <a:blip r:embed="rId6"/>
          <a:srcRect/>
          <a:stretch>
            <a:fillRect/>
          </a:stretch>
        </p:blipFill>
        <p:spPr bwMode="auto">
          <a:xfrm>
            <a:off x="5219700" y="1700213"/>
            <a:ext cx="3419475" cy="2009775"/>
          </a:xfrm>
          <a:prstGeom prst="rect">
            <a:avLst/>
          </a:prstGeom>
          <a:noFill/>
          <a:ln w="9525">
            <a:noFill/>
            <a:round/>
            <a:headEnd/>
            <a:tailEnd/>
          </a:ln>
        </p:spPr>
      </p:pic>
      <p:pic>
        <p:nvPicPr>
          <p:cNvPr id="364550" name="Picture 6"/>
          <p:cNvPicPr>
            <a:picLocks noChangeAspect="1" noChangeArrowheads="1"/>
          </p:cNvPicPr>
          <p:nvPr/>
        </p:nvPicPr>
        <p:blipFill>
          <a:blip r:embed="rId7"/>
          <a:srcRect/>
          <a:stretch>
            <a:fillRect/>
          </a:stretch>
        </p:blipFill>
        <p:spPr bwMode="auto">
          <a:xfrm>
            <a:off x="4824413" y="3860800"/>
            <a:ext cx="4319587" cy="2636838"/>
          </a:xfrm>
          <a:prstGeom prst="rect">
            <a:avLst/>
          </a:prstGeom>
          <a:noFill/>
          <a:ln w="9525">
            <a:noFill/>
            <a:round/>
            <a:headEnd/>
            <a:tailEnd/>
          </a:ln>
        </p:spPr>
      </p:pic>
      <p:sp>
        <p:nvSpPr>
          <p:cNvPr id="364551" name="Rectangle 7"/>
          <p:cNvSpPr>
            <a:spLocks noChangeArrowheads="1"/>
          </p:cNvSpPr>
          <p:nvPr/>
        </p:nvSpPr>
        <p:spPr bwMode="auto">
          <a:xfrm>
            <a:off x="0" y="836613"/>
            <a:ext cx="4787900" cy="5688012"/>
          </a:xfrm>
          <a:prstGeom prst="rect">
            <a:avLst/>
          </a:prstGeom>
          <a:noFill/>
          <a:ln w="76320" cap="sq">
            <a:solidFill>
              <a:srgbClr val="FF3300"/>
            </a:solidFill>
            <a:miter lim="800000"/>
            <a:headEnd/>
            <a:tailEnd/>
          </a:ln>
        </p:spPr>
        <p:txBody>
          <a:bodyPr wrap="none" anchor="ctr"/>
          <a:lstStyle/>
          <a:p>
            <a:pPr eaLnBrk="0" hangingPunct="0">
              <a:buClr>
                <a:srgbClr val="000000"/>
              </a:buClr>
              <a:buSzPct val="100000"/>
              <a:buFont typeface="Times New Roman" pitchFamily="18" charset="0"/>
              <a:buNone/>
            </a:pPr>
            <a:endParaRPr lang="it-IT"/>
          </a:p>
        </p:txBody>
      </p:sp>
      <p:sp>
        <p:nvSpPr>
          <p:cNvPr id="364552" name="Rectangle 8"/>
          <p:cNvSpPr>
            <a:spLocks noChangeArrowheads="1"/>
          </p:cNvSpPr>
          <p:nvPr/>
        </p:nvSpPr>
        <p:spPr bwMode="auto">
          <a:xfrm>
            <a:off x="4859338" y="836613"/>
            <a:ext cx="4284662" cy="5688012"/>
          </a:xfrm>
          <a:prstGeom prst="rect">
            <a:avLst/>
          </a:prstGeom>
          <a:noFill/>
          <a:ln w="76320" cap="sq">
            <a:solidFill>
              <a:srgbClr val="FF3300"/>
            </a:solidFill>
            <a:miter lim="800000"/>
            <a:headEnd/>
            <a:tailEnd/>
          </a:ln>
        </p:spPr>
        <p:txBody>
          <a:bodyPr wrap="none" anchor="ctr"/>
          <a:lstStyle/>
          <a:p>
            <a:pPr eaLnBrk="0" hangingPunct="0">
              <a:buClr>
                <a:srgbClr val="000000"/>
              </a:buClr>
              <a:buSzPct val="100000"/>
              <a:buFont typeface="Times New Roman" pitchFamily="18" charset="0"/>
              <a:buNone/>
            </a:pPr>
            <a:endParaRPr lang="it-IT"/>
          </a:p>
        </p:txBody>
      </p:sp>
      <p:sp>
        <p:nvSpPr>
          <p:cNvPr id="364553" name="Text Box 9"/>
          <p:cNvSpPr txBox="1">
            <a:spLocks noChangeArrowheads="1"/>
          </p:cNvSpPr>
          <p:nvPr/>
        </p:nvSpPr>
        <p:spPr bwMode="auto">
          <a:xfrm>
            <a:off x="971550" y="188913"/>
            <a:ext cx="7632700" cy="520700"/>
          </a:xfrm>
          <a:prstGeom prst="rect">
            <a:avLst/>
          </a:prstGeom>
          <a:noFill/>
          <a:ln w="9525">
            <a:noFill/>
            <a:round/>
            <a:headEnd/>
            <a:tailEnd/>
          </a:ln>
        </p:spPr>
        <p:txBody>
          <a:bodyPr lIns="90000" tIns="46800" rIns="90000" bIns="46800">
            <a:spAutoFit/>
          </a:bodyPr>
          <a:lstStyle/>
          <a:p>
            <a:pPr algn="ctr" eaLnBrk="0" hangingPunct="0">
              <a:spcBef>
                <a:spcPts val="17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800" b="1">
                <a:solidFill>
                  <a:srgbClr val="000000"/>
                </a:solidFill>
              </a:rPr>
              <a:t>Chi sono quindi i principali colpevoli???</a:t>
            </a:r>
          </a:p>
        </p:txBody>
      </p:sp>
      <p:sp>
        <p:nvSpPr>
          <p:cNvPr id="692234" name="Text Box 10"/>
          <p:cNvSpPr txBox="1">
            <a:spLocks noChangeArrowheads="1"/>
          </p:cNvSpPr>
          <p:nvPr/>
        </p:nvSpPr>
        <p:spPr bwMode="auto">
          <a:xfrm>
            <a:off x="539750" y="981075"/>
            <a:ext cx="3527425" cy="642938"/>
          </a:xfrm>
          <a:prstGeom prst="rect">
            <a:avLst/>
          </a:prstGeom>
          <a:noFill/>
          <a:ln w="9525">
            <a:noFill/>
            <a:round/>
            <a:headEnd/>
            <a:tailEnd/>
          </a:ln>
        </p:spPr>
        <p:txBody>
          <a:bodyPr lIns="90000" tIns="46800" rIns="90000" bIns="46800">
            <a:spAutoFit/>
          </a:bodyPr>
          <a:lstStyle/>
          <a:p>
            <a:pPr algn="ctr" eaLnBrk="0" hangingPunct="0">
              <a:spcBef>
                <a:spcPts val="2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b="1">
                <a:solidFill>
                  <a:srgbClr val="000000"/>
                </a:solidFill>
              </a:rPr>
              <a:t>Energia</a:t>
            </a:r>
          </a:p>
        </p:txBody>
      </p:sp>
      <p:sp>
        <p:nvSpPr>
          <p:cNvPr id="692235" name="Text Box 11"/>
          <p:cNvSpPr txBox="1">
            <a:spLocks noChangeArrowheads="1"/>
          </p:cNvSpPr>
          <p:nvPr/>
        </p:nvSpPr>
        <p:spPr bwMode="auto">
          <a:xfrm>
            <a:off x="5076825" y="987425"/>
            <a:ext cx="3527425" cy="642938"/>
          </a:xfrm>
          <a:prstGeom prst="rect">
            <a:avLst/>
          </a:prstGeom>
          <a:noFill/>
          <a:ln w="9525">
            <a:noFill/>
            <a:round/>
            <a:headEnd/>
            <a:tailEnd/>
          </a:ln>
        </p:spPr>
        <p:txBody>
          <a:bodyPr lIns="90000" tIns="46800" rIns="90000" bIns="46800">
            <a:spAutoFit/>
          </a:bodyPr>
          <a:lstStyle/>
          <a:p>
            <a:pPr algn="ctr" eaLnBrk="0" hangingPunct="0">
              <a:spcBef>
                <a:spcPts val="2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b="1">
                <a:solidFill>
                  <a:srgbClr val="000000"/>
                </a:solidFill>
              </a:rPr>
              <a:t>Cibo</a:t>
            </a:r>
          </a:p>
        </p:txBody>
      </p:sp>
      <p:sp>
        <p:nvSpPr>
          <p:cNvPr id="692236" name="AutoShape 12"/>
          <p:cNvSpPr>
            <a:spLocks noChangeAspect="1" noChangeArrowheads="1"/>
          </p:cNvSpPr>
          <p:nvPr/>
        </p:nvSpPr>
        <p:spPr bwMode="auto">
          <a:xfrm>
            <a:off x="4419600" y="3276600"/>
            <a:ext cx="304800" cy="304800"/>
          </a:xfrm>
          <a:prstGeom prst="rect">
            <a:avLst/>
          </a:prstGeom>
          <a:noFill/>
          <a:ln w="9525">
            <a:noFill/>
            <a:round/>
            <a:headEnd/>
            <a:tailEnd/>
          </a:ln>
        </p:spPr>
        <p:txBody>
          <a:bodyPr wrap="none" anchor="ctr"/>
          <a:lstStyle/>
          <a:p>
            <a:pPr eaLnBrk="0" hangingPunct="0">
              <a:buClr>
                <a:srgbClr val="000000"/>
              </a:buClr>
              <a:buSzPct val="100000"/>
              <a:buFont typeface="Times New Roman" pitchFamily="18" charset="0"/>
              <a:buNone/>
            </a:pPr>
            <a:endParaRPr lang="it-IT"/>
          </a:p>
        </p:txBody>
      </p:sp>
      <p:sp>
        <p:nvSpPr>
          <p:cNvPr id="692237" name="AutoShape 13"/>
          <p:cNvSpPr>
            <a:spLocks noChangeAspect="1" noChangeArrowheads="1"/>
          </p:cNvSpPr>
          <p:nvPr/>
        </p:nvSpPr>
        <p:spPr bwMode="auto">
          <a:xfrm>
            <a:off x="4419600" y="3276600"/>
            <a:ext cx="304800" cy="304800"/>
          </a:xfrm>
          <a:prstGeom prst="rect">
            <a:avLst/>
          </a:prstGeom>
          <a:noFill/>
          <a:ln w="9525">
            <a:noFill/>
            <a:round/>
            <a:headEnd/>
            <a:tailEnd/>
          </a:ln>
        </p:spPr>
        <p:txBody>
          <a:bodyPr wrap="none" anchor="ctr"/>
          <a:lstStyle/>
          <a:p>
            <a:pPr eaLnBrk="0" hangingPunct="0">
              <a:buClr>
                <a:srgbClr val="000000"/>
              </a:buClr>
              <a:buSzPct val="100000"/>
              <a:buFont typeface="Times New Roman" pitchFamily="18" charset="0"/>
              <a:buNone/>
            </a:pPr>
            <a:endParaRPr lang="it-IT"/>
          </a:p>
        </p:txBody>
      </p:sp>
      <p:pic>
        <p:nvPicPr>
          <p:cNvPr id="692239" name="Picture 15"/>
          <p:cNvPicPr>
            <a:picLocks noChangeAspect="1" noChangeArrowheads="1"/>
          </p:cNvPicPr>
          <p:nvPr/>
        </p:nvPicPr>
        <p:blipFill>
          <a:blip r:embed="rId8"/>
          <a:srcRect/>
          <a:stretch>
            <a:fillRect/>
          </a:stretch>
        </p:blipFill>
        <p:spPr bwMode="auto">
          <a:xfrm>
            <a:off x="5003800" y="1563688"/>
            <a:ext cx="3671888" cy="2430462"/>
          </a:xfrm>
          <a:prstGeom prst="rect">
            <a:avLst/>
          </a:prstGeom>
          <a:noFill/>
          <a:ln w="9525">
            <a:noFill/>
            <a:round/>
            <a:headEnd/>
            <a:tailEnd/>
          </a:ln>
        </p:spPr>
      </p:pic>
      <p:sp>
        <p:nvSpPr>
          <p:cNvPr id="692240" name="Text Box 16"/>
          <p:cNvSpPr txBox="1">
            <a:spLocks noChangeArrowheads="1"/>
          </p:cNvSpPr>
          <p:nvPr/>
        </p:nvSpPr>
        <p:spPr bwMode="auto">
          <a:xfrm>
            <a:off x="5113338" y="1628775"/>
            <a:ext cx="4211637" cy="844550"/>
          </a:xfrm>
          <a:prstGeom prst="rect">
            <a:avLst/>
          </a:prstGeom>
          <a:noFill/>
          <a:ln w="9525">
            <a:noFill/>
            <a:round/>
            <a:headEnd/>
            <a:tailEnd/>
          </a:ln>
        </p:spPr>
        <p:txBody>
          <a:bodyPr lIns="90000" tIns="46800" rIns="90000" bIns="46800">
            <a:spAutoFit/>
          </a:bodyPr>
          <a:lstStyle/>
          <a:p>
            <a:pP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000000"/>
                </a:solidFill>
              </a:rPr>
              <a:t>Land grabbing</a:t>
            </a:r>
          </a:p>
          <a:p>
            <a:pP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000000"/>
                </a:solidFill>
              </a:rPr>
              <a:t>“accaparramento della terra”  </a:t>
            </a:r>
          </a:p>
        </p:txBody>
      </p:sp>
      <p:pic>
        <p:nvPicPr>
          <p:cNvPr id="692241" name="Picture 17"/>
          <p:cNvPicPr>
            <a:picLocks noChangeAspect="1" noChangeArrowheads="1"/>
          </p:cNvPicPr>
          <p:nvPr/>
        </p:nvPicPr>
        <p:blipFill>
          <a:blip r:embed="rId9"/>
          <a:srcRect/>
          <a:stretch>
            <a:fillRect/>
          </a:stretch>
        </p:blipFill>
        <p:spPr bwMode="auto">
          <a:xfrm>
            <a:off x="250825" y="1628775"/>
            <a:ext cx="3960813" cy="2716213"/>
          </a:xfrm>
          <a:prstGeom prst="rect">
            <a:avLst/>
          </a:prstGeom>
          <a:noFill/>
          <a:ln w="9525">
            <a:noFill/>
            <a:round/>
            <a:headEnd/>
            <a:tailEnd/>
          </a:ln>
        </p:spPr>
      </p:pic>
      <p:pic>
        <p:nvPicPr>
          <p:cNvPr id="692242" name="Picture 18"/>
          <p:cNvPicPr>
            <a:picLocks noChangeAspect="1" noChangeArrowheads="1"/>
          </p:cNvPicPr>
          <p:nvPr/>
        </p:nvPicPr>
        <p:blipFill>
          <a:blip r:embed="rId10"/>
          <a:srcRect/>
          <a:stretch>
            <a:fillRect/>
          </a:stretch>
        </p:blipFill>
        <p:spPr bwMode="auto">
          <a:xfrm>
            <a:off x="611188" y="3789363"/>
            <a:ext cx="3887787" cy="2592387"/>
          </a:xfrm>
          <a:prstGeom prst="rect">
            <a:avLst/>
          </a:prstGeom>
          <a:noFill/>
          <a:ln w="9525">
            <a:noFill/>
            <a:round/>
            <a:headEnd/>
            <a:tailEnd/>
          </a:ln>
        </p:spPr>
      </p:pic>
      <p:pic>
        <p:nvPicPr>
          <p:cNvPr id="692244" name="Picture 20"/>
          <p:cNvPicPr>
            <a:picLocks noChangeAspect="1" noChangeArrowheads="1"/>
          </p:cNvPicPr>
          <p:nvPr/>
        </p:nvPicPr>
        <p:blipFill>
          <a:blip r:embed="rId11"/>
          <a:srcRect/>
          <a:stretch>
            <a:fillRect/>
          </a:stretch>
        </p:blipFill>
        <p:spPr bwMode="auto">
          <a:xfrm>
            <a:off x="5003800" y="4076700"/>
            <a:ext cx="3816350" cy="2562225"/>
          </a:xfrm>
          <a:prstGeom prst="rect">
            <a:avLst/>
          </a:prstGeom>
          <a:noFill/>
          <a:ln w="9525">
            <a:solidFill>
              <a:schemeClr val="tx1"/>
            </a:solidFill>
            <a:miter lim="800000"/>
            <a:headEnd/>
            <a:tailEnd/>
          </a:ln>
        </p:spPr>
      </p:pic>
      <p:sp>
        <p:nvSpPr>
          <p:cNvPr id="692246" name="Text Box 22"/>
          <p:cNvSpPr txBox="1">
            <a:spLocks noChangeArrowheads="1"/>
          </p:cNvSpPr>
          <p:nvPr/>
        </p:nvSpPr>
        <p:spPr bwMode="auto">
          <a:xfrm>
            <a:off x="2484438" y="1700213"/>
            <a:ext cx="1439862" cy="457200"/>
          </a:xfrm>
          <a:prstGeom prst="rect">
            <a:avLst/>
          </a:prstGeom>
          <a:noFill/>
          <a:ln w="9525">
            <a:noFill/>
            <a:round/>
            <a:headEnd/>
            <a:tailEnd/>
          </a:ln>
        </p:spPr>
        <p:txBody>
          <a:bodyPr lIns="90000" tIns="46800" rIns="90000" bIns="46800">
            <a:spAutoFit/>
          </a:bodyPr>
          <a:lstStyle/>
          <a:p>
            <a:pP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400" b="1">
                <a:solidFill>
                  <a:schemeClr val="tx1"/>
                </a:solidFill>
              </a:rPr>
              <a:t>Conflitti  </a:t>
            </a:r>
          </a:p>
        </p:txBody>
      </p:sp>
      <p:sp>
        <p:nvSpPr>
          <p:cNvPr id="692247" name="Text Box 23"/>
          <p:cNvSpPr txBox="1">
            <a:spLocks noChangeArrowheads="1"/>
          </p:cNvSpPr>
          <p:nvPr/>
        </p:nvSpPr>
        <p:spPr bwMode="auto">
          <a:xfrm>
            <a:off x="5292725" y="6056313"/>
            <a:ext cx="2303463" cy="457200"/>
          </a:xfrm>
          <a:prstGeom prst="rect">
            <a:avLst/>
          </a:prstGeom>
          <a:noFill/>
          <a:ln w="9525">
            <a:noFill/>
            <a:round/>
            <a:headEnd/>
            <a:tailEnd/>
          </a:ln>
        </p:spPr>
        <p:txBody>
          <a:bodyPr lIns="90000" tIns="46800" rIns="90000" bIns="46800">
            <a:spAutoFit/>
          </a:bodyPr>
          <a:lstStyle/>
          <a:p>
            <a:pP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400" b="1">
                <a:solidFill>
                  <a:schemeClr val="tx1"/>
                </a:solidFill>
              </a:rPr>
              <a:t>Multinazionali </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92234"/>
                                        </p:tgtEl>
                                        <p:attrNameLst>
                                          <p:attrName>style.visibility</p:attrName>
                                        </p:attrNameLst>
                                      </p:cBhvr>
                                      <p:to>
                                        <p:strVal val="visible"/>
                                      </p:to>
                                    </p:set>
                                    <p:animEffect transition="in" filter="fade">
                                      <p:cBhvr>
                                        <p:cTn id="7" dur="800" decel="100000"/>
                                        <p:tgtEl>
                                          <p:spTgt spid="692234"/>
                                        </p:tgtEl>
                                      </p:cBhvr>
                                    </p:animEffect>
                                    <p:anim calcmode="lin" valueType="num">
                                      <p:cBhvr>
                                        <p:cTn id="8" dur="800" decel="100000" fill="hold"/>
                                        <p:tgtEl>
                                          <p:spTgt spid="692234"/>
                                        </p:tgtEl>
                                        <p:attrNameLst>
                                          <p:attrName>style.rotation</p:attrName>
                                        </p:attrNameLst>
                                      </p:cBhvr>
                                      <p:tavLst>
                                        <p:tav tm="0">
                                          <p:val>
                                            <p:fltVal val="-90"/>
                                          </p:val>
                                        </p:tav>
                                        <p:tav tm="100000">
                                          <p:val>
                                            <p:fltVal val="0"/>
                                          </p:val>
                                        </p:tav>
                                      </p:tavLst>
                                    </p:anim>
                                    <p:anim calcmode="lin" valueType="num">
                                      <p:cBhvr>
                                        <p:cTn id="9" dur="800" decel="100000" fill="hold"/>
                                        <p:tgtEl>
                                          <p:spTgt spid="692234"/>
                                        </p:tgtEl>
                                        <p:attrNameLst>
                                          <p:attrName>ppt_x</p:attrName>
                                        </p:attrNameLst>
                                      </p:cBhvr>
                                      <p:tavLst>
                                        <p:tav tm="0">
                                          <p:val>
                                            <p:strVal val="#ppt_x+0.4"/>
                                          </p:val>
                                        </p:tav>
                                        <p:tav tm="100000">
                                          <p:val>
                                            <p:strVal val="#ppt_x-0.05"/>
                                          </p:val>
                                        </p:tav>
                                      </p:tavLst>
                                    </p:anim>
                                    <p:anim calcmode="lin" valueType="num">
                                      <p:cBhvr>
                                        <p:cTn id="10" dur="800" decel="100000" fill="hold"/>
                                        <p:tgtEl>
                                          <p:spTgt spid="69223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9223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9223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692235"/>
                                        </p:tgtEl>
                                        <p:attrNameLst>
                                          <p:attrName>style.visibility</p:attrName>
                                        </p:attrNameLst>
                                      </p:cBhvr>
                                      <p:to>
                                        <p:strVal val="visible"/>
                                      </p:to>
                                    </p:set>
                                    <p:animEffect transition="in" filter="fade">
                                      <p:cBhvr>
                                        <p:cTn id="17" dur="800" decel="100000"/>
                                        <p:tgtEl>
                                          <p:spTgt spid="692235"/>
                                        </p:tgtEl>
                                      </p:cBhvr>
                                    </p:animEffect>
                                    <p:anim calcmode="lin" valueType="num">
                                      <p:cBhvr>
                                        <p:cTn id="18" dur="800" decel="100000" fill="hold"/>
                                        <p:tgtEl>
                                          <p:spTgt spid="692235"/>
                                        </p:tgtEl>
                                        <p:attrNameLst>
                                          <p:attrName>style.rotation</p:attrName>
                                        </p:attrNameLst>
                                      </p:cBhvr>
                                      <p:tavLst>
                                        <p:tav tm="0">
                                          <p:val>
                                            <p:fltVal val="-90"/>
                                          </p:val>
                                        </p:tav>
                                        <p:tav tm="100000">
                                          <p:val>
                                            <p:fltVal val="0"/>
                                          </p:val>
                                        </p:tav>
                                      </p:tavLst>
                                    </p:anim>
                                    <p:anim calcmode="lin" valueType="num">
                                      <p:cBhvr>
                                        <p:cTn id="19" dur="800" decel="100000" fill="hold"/>
                                        <p:tgtEl>
                                          <p:spTgt spid="692235"/>
                                        </p:tgtEl>
                                        <p:attrNameLst>
                                          <p:attrName>ppt_x</p:attrName>
                                        </p:attrNameLst>
                                      </p:cBhvr>
                                      <p:tavLst>
                                        <p:tav tm="0">
                                          <p:val>
                                            <p:strVal val="#ppt_x+0.4"/>
                                          </p:val>
                                        </p:tav>
                                        <p:tav tm="100000">
                                          <p:val>
                                            <p:strVal val="#ppt_x-0.05"/>
                                          </p:val>
                                        </p:tav>
                                      </p:tavLst>
                                    </p:anim>
                                    <p:anim calcmode="lin" valueType="num">
                                      <p:cBhvr>
                                        <p:cTn id="20" dur="800" decel="100000" fill="hold"/>
                                        <p:tgtEl>
                                          <p:spTgt spid="692235"/>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692235"/>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692235"/>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nodePh="1">
                                  <p:stCondLst>
                                    <p:cond delay="0"/>
                                  </p:stCondLst>
                                  <p:endCondLst>
                                    <p:cond evt="begin" delay="0">
                                      <p:tn val="25"/>
                                    </p:cond>
                                  </p:endCondLst>
                                  <p:childTnLst>
                                    <p:set>
                                      <p:cBhvr>
                                        <p:cTn id="26" dur="1" fill="hold">
                                          <p:stCondLst>
                                            <p:cond delay="0"/>
                                          </p:stCondLst>
                                        </p:cTn>
                                        <p:tgtEl>
                                          <p:spTgt spid="692236"/>
                                        </p:tgtEl>
                                        <p:attrNameLst>
                                          <p:attrName>style.visibility</p:attrName>
                                        </p:attrNameLst>
                                      </p:cBhvr>
                                      <p:to>
                                        <p:strVal val="visible"/>
                                      </p:to>
                                    </p:set>
                                    <p:animEffect transition="in" filter="wipe(down)">
                                      <p:cBhvr>
                                        <p:cTn id="27" dur="500"/>
                                        <p:tgtEl>
                                          <p:spTgt spid="692236"/>
                                        </p:tgtEl>
                                      </p:cBhvr>
                                    </p:animEffect>
                                  </p:childTnLst>
                                </p:cTn>
                              </p:par>
                              <p:par>
                                <p:cTn id="28" presetID="22" presetClass="entr" presetSubtype="4" fill="hold" grpId="0" nodeType="withEffect" nodePh="1">
                                  <p:stCondLst>
                                    <p:cond delay="0"/>
                                  </p:stCondLst>
                                  <p:endCondLst>
                                    <p:cond evt="begin" delay="0">
                                      <p:tn val="28"/>
                                    </p:cond>
                                  </p:endCondLst>
                                  <p:childTnLst>
                                    <p:set>
                                      <p:cBhvr>
                                        <p:cTn id="29" dur="1" fill="hold">
                                          <p:stCondLst>
                                            <p:cond delay="0"/>
                                          </p:stCondLst>
                                        </p:cTn>
                                        <p:tgtEl>
                                          <p:spTgt spid="692237"/>
                                        </p:tgtEl>
                                        <p:attrNameLst>
                                          <p:attrName>style.visibility</p:attrName>
                                        </p:attrNameLst>
                                      </p:cBhvr>
                                      <p:to>
                                        <p:strVal val="visible"/>
                                      </p:to>
                                    </p:set>
                                    <p:animEffect transition="in" filter="wipe(down)">
                                      <p:cBhvr>
                                        <p:cTn id="30" dur="500"/>
                                        <p:tgtEl>
                                          <p:spTgt spid="692237"/>
                                        </p:tgtEl>
                                      </p:cBhvr>
                                    </p:animEffect>
                                  </p:childTnLst>
                                </p:cTn>
                              </p:par>
                              <p:par>
                                <p:cTn id="31" presetID="22" presetClass="entr" presetSubtype="4" fill="hold" nodeType="withEffect">
                                  <p:stCondLst>
                                    <p:cond delay="0"/>
                                  </p:stCondLst>
                                  <p:childTnLst>
                                    <p:set>
                                      <p:cBhvr>
                                        <p:cTn id="32" dur="1" fill="hold">
                                          <p:stCondLst>
                                            <p:cond delay="0"/>
                                          </p:stCondLst>
                                        </p:cTn>
                                        <p:tgtEl>
                                          <p:spTgt spid="692239"/>
                                        </p:tgtEl>
                                        <p:attrNameLst>
                                          <p:attrName>style.visibility</p:attrName>
                                        </p:attrNameLst>
                                      </p:cBhvr>
                                      <p:to>
                                        <p:strVal val="visible"/>
                                      </p:to>
                                    </p:set>
                                    <p:animEffect transition="in" filter="wipe(down)">
                                      <p:cBhvr>
                                        <p:cTn id="33" dur="500"/>
                                        <p:tgtEl>
                                          <p:spTgt spid="69223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692240"/>
                                        </p:tgtEl>
                                        <p:attrNameLst>
                                          <p:attrName>style.visibility</p:attrName>
                                        </p:attrNameLst>
                                      </p:cBhvr>
                                      <p:to>
                                        <p:strVal val="visible"/>
                                      </p:to>
                                    </p:set>
                                    <p:animEffect transition="in" filter="wipe(down)">
                                      <p:cBhvr>
                                        <p:cTn id="36" dur="500"/>
                                        <p:tgtEl>
                                          <p:spTgt spid="692240"/>
                                        </p:tgtEl>
                                      </p:cBhvr>
                                    </p:animEffect>
                                  </p:childTnLst>
                                </p:cTn>
                              </p:par>
                              <p:par>
                                <p:cTn id="37" presetID="22" presetClass="entr" presetSubtype="4" fill="hold" nodeType="withEffect">
                                  <p:stCondLst>
                                    <p:cond delay="0"/>
                                  </p:stCondLst>
                                  <p:childTnLst>
                                    <p:set>
                                      <p:cBhvr>
                                        <p:cTn id="38" dur="1" fill="hold">
                                          <p:stCondLst>
                                            <p:cond delay="0"/>
                                          </p:stCondLst>
                                        </p:cTn>
                                        <p:tgtEl>
                                          <p:spTgt spid="692241"/>
                                        </p:tgtEl>
                                        <p:attrNameLst>
                                          <p:attrName>style.visibility</p:attrName>
                                        </p:attrNameLst>
                                      </p:cBhvr>
                                      <p:to>
                                        <p:strVal val="visible"/>
                                      </p:to>
                                    </p:set>
                                    <p:animEffect transition="in" filter="wipe(down)">
                                      <p:cBhvr>
                                        <p:cTn id="39" dur="500"/>
                                        <p:tgtEl>
                                          <p:spTgt spid="692241"/>
                                        </p:tgtEl>
                                      </p:cBhvr>
                                    </p:animEffect>
                                  </p:childTnLst>
                                </p:cTn>
                              </p:par>
                              <p:par>
                                <p:cTn id="40" presetID="22" presetClass="entr" presetSubtype="4" fill="hold" nodeType="withEffect">
                                  <p:stCondLst>
                                    <p:cond delay="0"/>
                                  </p:stCondLst>
                                  <p:childTnLst>
                                    <p:set>
                                      <p:cBhvr>
                                        <p:cTn id="41" dur="1" fill="hold">
                                          <p:stCondLst>
                                            <p:cond delay="0"/>
                                          </p:stCondLst>
                                        </p:cTn>
                                        <p:tgtEl>
                                          <p:spTgt spid="692242"/>
                                        </p:tgtEl>
                                        <p:attrNameLst>
                                          <p:attrName>style.visibility</p:attrName>
                                        </p:attrNameLst>
                                      </p:cBhvr>
                                      <p:to>
                                        <p:strVal val="visible"/>
                                      </p:to>
                                    </p:set>
                                    <p:animEffect transition="in" filter="wipe(down)">
                                      <p:cBhvr>
                                        <p:cTn id="42" dur="500"/>
                                        <p:tgtEl>
                                          <p:spTgt spid="692242"/>
                                        </p:tgtEl>
                                      </p:cBhvr>
                                    </p:animEffect>
                                  </p:childTnLst>
                                </p:cTn>
                              </p:par>
                              <p:par>
                                <p:cTn id="43" presetID="2" presetClass="entr" presetSubtype="4" fill="hold" nodeType="withEffect">
                                  <p:stCondLst>
                                    <p:cond delay="0"/>
                                  </p:stCondLst>
                                  <p:childTnLst>
                                    <p:set>
                                      <p:cBhvr>
                                        <p:cTn id="44" dur="1" fill="hold">
                                          <p:stCondLst>
                                            <p:cond delay="0"/>
                                          </p:stCondLst>
                                        </p:cTn>
                                        <p:tgtEl>
                                          <p:spTgt spid="692244"/>
                                        </p:tgtEl>
                                        <p:attrNameLst>
                                          <p:attrName>style.visibility</p:attrName>
                                        </p:attrNameLst>
                                      </p:cBhvr>
                                      <p:to>
                                        <p:strVal val="visible"/>
                                      </p:to>
                                    </p:set>
                                    <p:anim calcmode="lin" valueType="num">
                                      <p:cBhvr additive="base">
                                        <p:cTn id="45" dur="500" fill="hold"/>
                                        <p:tgtEl>
                                          <p:spTgt spid="692244"/>
                                        </p:tgtEl>
                                        <p:attrNameLst>
                                          <p:attrName>ppt_x</p:attrName>
                                        </p:attrNameLst>
                                      </p:cBhvr>
                                      <p:tavLst>
                                        <p:tav tm="0">
                                          <p:val>
                                            <p:strVal val="#ppt_x"/>
                                          </p:val>
                                        </p:tav>
                                        <p:tav tm="100000">
                                          <p:val>
                                            <p:strVal val="#ppt_x"/>
                                          </p:val>
                                        </p:tav>
                                      </p:tavLst>
                                    </p:anim>
                                    <p:anim calcmode="lin" valueType="num">
                                      <p:cBhvr additive="base">
                                        <p:cTn id="46" dur="500" fill="hold"/>
                                        <p:tgtEl>
                                          <p:spTgt spid="692244"/>
                                        </p:tgtEl>
                                        <p:attrNameLst>
                                          <p:attrName>ppt_y</p:attrName>
                                        </p:attrNameLst>
                                      </p:cBhvr>
                                      <p:tavLst>
                                        <p:tav tm="0">
                                          <p:val>
                                            <p:strVal val="1+#ppt_h/2"/>
                                          </p:val>
                                        </p:tav>
                                        <p:tav tm="100000">
                                          <p:val>
                                            <p:strVal val="#ppt_y"/>
                                          </p:val>
                                        </p:tav>
                                      </p:tavLst>
                                    </p:anim>
                                  </p:childTnLst>
                                </p:cTn>
                              </p:par>
                              <p:par>
                                <p:cTn id="47" presetID="22" presetClass="entr" presetSubtype="4" fill="hold" grpId="0" nodeType="withEffect">
                                  <p:stCondLst>
                                    <p:cond delay="0"/>
                                  </p:stCondLst>
                                  <p:childTnLst>
                                    <p:set>
                                      <p:cBhvr>
                                        <p:cTn id="48" dur="1" fill="hold">
                                          <p:stCondLst>
                                            <p:cond delay="0"/>
                                          </p:stCondLst>
                                        </p:cTn>
                                        <p:tgtEl>
                                          <p:spTgt spid="692246"/>
                                        </p:tgtEl>
                                        <p:attrNameLst>
                                          <p:attrName>style.visibility</p:attrName>
                                        </p:attrNameLst>
                                      </p:cBhvr>
                                      <p:to>
                                        <p:strVal val="visible"/>
                                      </p:to>
                                    </p:set>
                                    <p:animEffect transition="in" filter="wipe(down)">
                                      <p:cBhvr>
                                        <p:cTn id="49" dur="500"/>
                                        <p:tgtEl>
                                          <p:spTgt spid="692246"/>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692247"/>
                                        </p:tgtEl>
                                        <p:attrNameLst>
                                          <p:attrName>style.visibility</p:attrName>
                                        </p:attrNameLst>
                                      </p:cBhvr>
                                      <p:to>
                                        <p:strVal val="visible"/>
                                      </p:to>
                                    </p:set>
                                    <p:animEffect transition="in" filter="wipe(down)">
                                      <p:cBhvr>
                                        <p:cTn id="52" dur="500"/>
                                        <p:tgtEl>
                                          <p:spTgt spid="692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2234" grpId="0"/>
      <p:bldP spid="692235" grpId="0"/>
      <p:bldP spid="692236" grpId="0" animBg="1"/>
      <p:bldP spid="692237" grpId="0" animBg="1"/>
      <p:bldP spid="692240" grpId="0"/>
      <p:bldP spid="692246" grpId="0"/>
      <p:bldP spid="69224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4"/>
          <p:cNvPicPr>
            <a:picLocks noChangeAspect="1" noChangeArrowheads="1"/>
          </p:cNvPicPr>
          <p:nvPr/>
        </p:nvPicPr>
        <p:blipFill>
          <a:blip r:embed="rId2"/>
          <a:srcRect l="12164" t="9340" r="18655"/>
          <a:stretch>
            <a:fillRect/>
          </a:stretch>
        </p:blipFill>
        <p:spPr bwMode="auto">
          <a:xfrm>
            <a:off x="0" y="0"/>
            <a:ext cx="9144000" cy="6386513"/>
          </a:xfrm>
          <a:prstGeom prst="rect">
            <a:avLst/>
          </a:prstGeom>
          <a:noFill/>
          <a:ln w="9525">
            <a:noFill/>
            <a:miter lim="800000"/>
            <a:headEnd/>
            <a:tailEnd/>
          </a:ln>
        </p:spPr>
      </p:pic>
      <p:pic>
        <p:nvPicPr>
          <p:cNvPr id="366594" name="Picture 6" descr="Bolsonaro incendi Amazzonia"/>
          <p:cNvPicPr>
            <a:picLocks noChangeAspect="1" noChangeArrowheads="1"/>
          </p:cNvPicPr>
          <p:nvPr/>
        </p:nvPicPr>
        <p:blipFill>
          <a:blip r:embed="rId3"/>
          <a:srcRect r="54768"/>
          <a:stretch>
            <a:fillRect/>
          </a:stretch>
        </p:blipFill>
        <p:spPr bwMode="auto">
          <a:xfrm>
            <a:off x="6407150" y="1773238"/>
            <a:ext cx="2736850" cy="4032250"/>
          </a:xfrm>
          <a:prstGeom prst="rect">
            <a:avLst/>
          </a:prstGeom>
          <a:noFill/>
          <a:ln w="9525">
            <a:solidFill>
              <a:srgbClr val="FF0000"/>
            </a:solidFill>
            <a:miter lim="800000"/>
            <a:headEnd/>
            <a:tailEnd/>
          </a:ln>
        </p:spPr>
      </p:pic>
      <p:pic>
        <p:nvPicPr>
          <p:cNvPr id="366595" name="Picture 7" descr="Bolsonaro incendi Amazzonia"/>
          <p:cNvPicPr>
            <a:picLocks noChangeAspect="1" noChangeArrowheads="1"/>
          </p:cNvPicPr>
          <p:nvPr/>
        </p:nvPicPr>
        <p:blipFill>
          <a:blip r:embed="rId3"/>
          <a:srcRect l="47139"/>
          <a:stretch>
            <a:fillRect/>
          </a:stretch>
        </p:blipFill>
        <p:spPr bwMode="auto">
          <a:xfrm>
            <a:off x="6710363" y="3789363"/>
            <a:ext cx="2433637" cy="3068637"/>
          </a:xfrm>
          <a:prstGeom prst="rect">
            <a:avLst/>
          </a:prstGeom>
          <a:noFill/>
          <a:ln w="9525">
            <a:solidFill>
              <a:srgbClr val="FF0000"/>
            </a:solid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2"/>
          <p:cNvPicPr>
            <a:picLocks noChangeAspect="1" noChangeArrowheads="1"/>
          </p:cNvPicPr>
          <p:nvPr/>
        </p:nvPicPr>
        <p:blipFill>
          <a:blip r:embed="rId2"/>
          <a:srcRect l="8858" t="9340" r="28600"/>
          <a:stretch>
            <a:fillRect/>
          </a:stretch>
        </p:blipFill>
        <p:spPr bwMode="auto">
          <a:xfrm>
            <a:off x="0" y="0"/>
            <a:ext cx="9144000" cy="68707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egnaposto numero diapositiva 3"/>
          <p:cNvSpPr>
            <a:spLocks noGrp="1"/>
          </p:cNvSpPr>
          <p:nvPr>
            <p:ph type="sldNum" sz="quarter" idx="13"/>
          </p:nvPr>
        </p:nvSpPr>
        <p:spPr>
          <a:noFill/>
        </p:spPr>
        <p:txBody>
          <a:bodyPr/>
          <a:lstStyle/>
          <a:p>
            <a:fld id="{ABA20C22-AFB8-430C-B9D4-B1259F948D54}" type="slidenum">
              <a:rPr lang="it-IT" smtClean="0"/>
              <a:pPr/>
              <a:t>3</a:t>
            </a:fld>
            <a:endParaRPr lang="it-IT" smtClean="0"/>
          </a:p>
        </p:txBody>
      </p:sp>
      <p:sp>
        <p:nvSpPr>
          <p:cNvPr id="878594" name="CasellaDiTesto 1"/>
          <p:cNvSpPr txBox="1">
            <a:spLocks noChangeArrowheads="1"/>
          </p:cNvSpPr>
          <p:nvPr/>
        </p:nvSpPr>
        <p:spPr bwMode="auto">
          <a:xfrm>
            <a:off x="179388" y="1844675"/>
            <a:ext cx="4679950" cy="3935413"/>
          </a:xfrm>
          <a:prstGeom prst="rect">
            <a:avLst/>
          </a:prstGeom>
          <a:noFill/>
          <a:ln w="9525">
            <a:noFill/>
            <a:miter lim="800000"/>
            <a:headEnd/>
            <a:tailEnd/>
          </a:ln>
        </p:spPr>
        <p:txBody>
          <a:bodyPr>
            <a:spAutoFit/>
          </a:bodyPr>
          <a:lstStyle/>
          <a:p>
            <a:pPr marL="342900" indent="-342900" defTabSz="914400" eaLnBrk="0" hangingPunct="0"/>
            <a:r>
              <a:rPr lang="it-IT" altLang="en-US" sz="2800" b="1">
                <a:solidFill>
                  <a:schemeClr val="tx1"/>
                </a:solidFill>
              </a:rPr>
              <a:t>Due sono le novità:</a:t>
            </a:r>
          </a:p>
          <a:p>
            <a:pPr marL="342900" indent="-342900" defTabSz="914400" eaLnBrk="0" hangingPunct="0"/>
            <a:endParaRPr lang="it-IT" altLang="en-US" sz="2800" b="1">
              <a:solidFill>
                <a:schemeClr val="tx1"/>
              </a:solidFill>
            </a:endParaRPr>
          </a:p>
          <a:p>
            <a:pPr marL="342900" indent="-342900" defTabSz="914400" eaLnBrk="0" hangingPunct="0">
              <a:buFontTx/>
              <a:buAutoNum type="arabicParenR"/>
            </a:pPr>
            <a:r>
              <a:rPr lang="it-IT" altLang="en-US" sz="2800" b="1">
                <a:solidFill>
                  <a:schemeClr val="tx1"/>
                </a:solidFill>
              </a:rPr>
              <a:t>la </a:t>
            </a:r>
            <a:r>
              <a:rPr lang="it-IT" altLang="en-US" sz="2800" b="1">
                <a:solidFill>
                  <a:srgbClr val="FF3300"/>
                </a:solidFill>
              </a:rPr>
              <a:t>velocità </a:t>
            </a:r>
            <a:r>
              <a:rPr lang="it-IT" altLang="en-US" sz="2800" b="1">
                <a:solidFill>
                  <a:schemeClr val="tx1"/>
                </a:solidFill>
              </a:rPr>
              <a:t>con cui il clima si sta riscaldando</a:t>
            </a:r>
          </a:p>
          <a:p>
            <a:pPr marL="342900" indent="-342900" defTabSz="914400" eaLnBrk="0" hangingPunct="0"/>
            <a:endParaRPr lang="en-US" altLang="en-US" sz="2800" b="1">
              <a:solidFill>
                <a:schemeClr val="tx1"/>
              </a:solidFill>
            </a:endParaRPr>
          </a:p>
          <a:p>
            <a:pPr marL="342900" indent="-342900" defTabSz="914400" eaLnBrk="0" hangingPunct="0"/>
            <a:endParaRPr lang="it-IT" altLang="en-US" sz="2800" b="1">
              <a:solidFill>
                <a:schemeClr val="tx1"/>
              </a:solidFill>
            </a:endParaRPr>
          </a:p>
          <a:p>
            <a:pPr marL="342900" indent="-342900" defTabSz="914400" eaLnBrk="0" hangingPunct="0"/>
            <a:endParaRPr lang="it-IT" altLang="en-US" sz="2800" b="1">
              <a:solidFill>
                <a:schemeClr val="tx1"/>
              </a:solidFill>
            </a:endParaRPr>
          </a:p>
          <a:p>
            <a:pPr marL="342900" indent="-342900" defTabSz="914400" eaLnBrk="0" hangingPunct="0"/>
            <a:r>
              <a:rPr lang="it-IT" altLang="en-US" sz="2800" b="1">
                <a:solidFill>
                  <a:schemeClr val="tx1"/>
                </a:solidFill>
              </a:rPr>
              <a:t>2) il </a:t>
            </a:r>
            <a:r>
              <a:rPr lang="it-IT" altLang="en-US" sz="2800" b="1">
                <a:solidFill>
                  <a:srgbClr val="FF3300"/>
                </a:solidFill>
              </a:rPr>
              <a:t>contributo dato dall’uomo</a:t>
            </a:r>
            <a:endParaRPr lang="en-US" altLang="en-US" sz="2800" b="1">
              <a:solidFill>
                <a:schemeClr val="tx1"/>
              </a:solidFill>
            </a:endParaRPr>
          </a:p>
        </p:txBody>
      </p:sp>
      <p:sp>
        <p:nvSpPr>
          <p:cNvPr id="19459" name="Rectangle 3"/>
          <p:cNvSpPr>
            <a:spLocks noChangeArrowheads="1"/>
          </p:cNvSpPr>
          <p:nvPr/>
        </p:nvSpPr>
        <p:spPr bwMode="auto">
          <a:xfrm>
            <a:off x="611188" y="269875"/>
            <a:ext cx="8229600" cy="1143000"/>
          </a:xfrm>
          <a:prstGeom prst="rect">
            <a:avLst/>
          </a:prstGeom>
          <a:noFill/>
          <a:ln w="9525">
            <a:noFill/>
            <a:miter lim="800000"/>
            <a:headEnd/>
            <a:tailEnd/>
          </a:ln>
        </p:spPr>
        <p:txBody>
          <a:bodyPr anchor="ctr"/>
          <a:lstStyle/>
          <a:p>
            <a:pPr algn="ctr">
              <a:buClr>
                <a:srgbClr val="000000"/>
              </a:buClr>
              <a:buSzPct val="100000"/>
              <a:buFont typeface="Times New Roman" pitchFamily="18" charset="0"/>
              <a:buNone/>
            </a:pPr>
            <a:r>
              <a:rPr lang="it-IT" sz="4000" b="1">
                <a:solidFill>
                  <a:srgbClr val="0033CC"/>
                </a:solidFill>
              </a:rPr>
              <a:t>Cosa sta accadendo al clima di diverso rispetto al passato?</a:t>
            </a:r>
          </a:p>
        </p:txBody>
      </p:sp>
      <p:pic>
        <p:nvPicPr>
          <p:cNvPr id="878596" name="Picture 4" descr="Global map of 2015 temperature">
            <a:hlinkClick r:id="rId2"/>
          </p:cNvPr>
          <p:cNvPicPr>
            <a:picLocks noChangeAspect="1" noChangeArrowheads="1"/>
          </p:cNvPicPr>
          <p:nvPr/>
        </p:nvPicPr>
        <p:blipFill>
          <a:blip r:embed="rId3"/>
          <a:srcRect/>
          <a:stretch>
            <a:fillRect/>
          </a:stretch>
        </p:blipFill>
        <p:spPr bwMode="auto">
          <a:xfrm>
            <a:off x="5003800" y="1844675"/>
            <a:ext cx="3673475" cy="2395538"/>
          </a:xfrm>
          <a:prstGeom prst="rect">
            <a:avLst/>
          </a:prstGeom>
          <a:noFill/>
          <a:ln w="9525">
            <a:noFill/>
            <a:miter lim="800000"/>
            <a:headEnd/>
            <a:tailEnd/>
          </a:ln>
        </p:spPr>
      </p:pic>
      <p:sp>
        <p:nvSpPr>
          <p:cNvPr id="878597" name="AutoShape 5" descr="Immagine correlat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buClr>
                <a:srgbClr val="000000"/>
              </a:buClr>
              <a:buSzPct val="100000"/>
              <a:buFont typeface="Times New Roman" pitchFamily="18" charset="0"/>
              <a:buNone/>
            </a:pPr>
            <a:endParaRPr lang="it-IT"/>
          </a:p>
        </p:txBody>
      </p:sp>
      <p:sp>
        <p:nvSpPr>
          <p:cNvPr id="878598" name="AutoShape 6" descr="?url=http%3A%2F%2Fblog"/>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buClr>
                <a:srgbClr val="000000"/>
              </a:buClr>
              <a:buSzPct val="100000"/>
              <a:buFont typeface="Times New Roman" pitchFamily="18" charset="0"/>
              <a:buNone/>
            </a:pPr>
            <a:endParaRPr lang="it-IT"/>
          </a:p>
        </p:txBody>
      </p:sp>
      <p:sp>
        <p:nvSpPr>
          <p:cNvPr id="878599" name="AutoShape 7" descr="?url=http%3A%2F%2Fblog"/>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buClr>
                <a:srgbClr val="000000"/>
              </a:buClr>
              <a:buSzPct val="100000"/>
              <a:buFont typeface="Times New Roman" pitchFamily="18" charset="0"/>
              <a:buNone/>
            </a:pPr>
            <a:endParaRPr lang="it-IT"/>
          </a:p>
        </p:txBody>
      </p:sp>
      <p:pic>
        <p:nvPicPr>
          <p:cNvPr id="878600" name="Picture 8" descr="Immagine correlata"/>
          <p:cNvPicPr>
            <a:picLocks noChangeAspect="1" noChangeArrowheads="1"/>
          </p:cNvPicPr>
          <p:nvPr/>
        </p:nvPicPr>
        <p:blipFill>
          <a:blip r:embed="rId4"/>
          <a:srcRect/>
          <a:stretch>
            <a:fillRect/>
          </a:stretch>
        </p:blipFill>
        <p:spPr bwMode="auto">
          <a:xfrm>
            <a:off x="5003800" y="4508500"/>
            <a:ext cx="3671888" cy="1998663"/>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878594"/>
                                        </p:tgtEl>
                                        <p:attrNameLst>
                                          <p:attrName>style.visibility</p:attrName>
                                        </p:attrNameLst>
                                      </p:cBhvr>
                                      <p:to>
                                        <p:strVal val="visible"/>
                                      </p:to>
                                    </p:set>
                                    <p:animEffect transition="in" filter="fade">
                                      <p:cBhvr>
                                        <p:cTn id="7" dur="800" decel="100000"/>
                                        <p:tgtEl>
                                          <p:spTgt spid="878594"/>
                                        </p:tgtEl>
                                      </p:cBhvr>
                                    </p:animEffect>
                                    <p:anim calcmode="lin" valueType="num">
                                      <p:cBhvr>
                                        <p:cTn id="8" dur="800" decel="100000" fill="hold"/>
                                        <p:tgtEl>
                                          <p:spTgt spid="878594"/>
                                        </p:tgtEl>
                                        <p:attrNameLst>
                                          <p:attrName>style.rotation</p:attrName>
                                        </p:attrNameLst>
                                      </p:cBhvr>
                                      <p:tavLst>
                                        <p:tav tm="0">
                                          <p:val>
                                            <p:fltVal val="-90"/>
                                          </p:val>
                                        </p:tav>
                                        <p:tav tm="100000">
                                          <p:val>
                                            <p:fltVal val="0"/>
                                          </p:val>
                                        </p:tav>
                                      </p:tavLst>
                                    </p:anim>
                                    <p:anim calcmode="lin" valueType="num">
                                      <p:cBhvr>
                                        <p:cTn id="9" dur="800" decel="100000" fill="hold"/>
                                        <p:tgtEl>
                                          <p:spTgt spid="878594"/>
                                        </p:tgtEl>
                                        <p:attrNameLst>
                                          <p:attrName>ppt_x</p:attrName>
                                        </p:attrNameLst>
                                      </p:cBhvr>
                                      <p:tavLst>
                                        <p:tav tm="0">
                                          <p:val>
                                            <p:strVal val="#ppt_x+0.4"/>
                                          </p:val>
                                        </p:tav>
                                        <p:tav tm="100000">
                                          <p:val>
                                            <p:strVal val="#ppt_x-0.05"/>
                                          </p:val>
                                        </p:tav>
                                      </p:tavLst>
                                    </p:anim>
                                    <p:anim calcmode="lin" valueType="num">
                                      <p:cBhvr>
                                        <p:cTn id="10" dur="800" decel="100000" fill="hold"/>
                                        <p:tgtEl>
                                          <p:spTgt spid="87859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7859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78594"/>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878596"/>
                                        </p:tgtEl>
                                        <p:attrNameLst>
                                          <p:attrName>style.visibility</p:attrName>
                                        </p:attrNameLst>
                                      </p:cBhvr>
                                      <p:to>
                                        <p:strVal val="visible"/>
                                      </p:to>
                                    </p:set>
                                    <p:animEffect transition="in" filter="fade">
                                      <p:cBhvr>
                                        <p:cTn id="15" dur="800" decel="100000"/>
                                        <p:tgtEl>
                                          <p:spTgt spid="878596"/>
                                        </p:tgtEl>
                                      </p:cBhvr>
                                    </p:animEffect>
                                    <p:anim calcmode="lin" valueType="num">
                                      <p:cBhvr>
                                        <p:cTn id="16" dur="800" decel="100000" fill="hold"/>
                                        <p:tgtEl>
                                          <p:spTgt spid="878596"/>
                                        </p:tgtEl>
                                        <p:attrNameLst>
                                          <p:attrName>style.rotation</p:attrName>
                                        </p:attrNameLst>
                                      </p:cBhvr>
                                      <p:tavLst>
                                        <p:tav tm="0">
                                          <p:val>
                                            <p:fltVal val="-90"/>
                                          </p:val>
                                        </p:tav>
                                        <p:tav tm="100000">
                                          <p:val>
                                            <p:fltVal val="0"/>
                                          </p:val>
                                        </p:tav>
                                      </p:tavLst>
                                    </p:anim>
                                    <p:anim calcmode="lin" valueType="num">
                                      <p:cBhvr>
                                        <p:cTn id="17" dur="800" decel="100000" fill="hold"/>
                                        <p:tgtEl>
                                          <p:spTgt spid="878596"/>
                                        </p:tgtEl>
                                        <p:attrNameLst>
                                          <p:attrName>ppt_x</p:attrName>
                                        </p:attrNameLst>
                                      </p:cBhvr>
                                      <p:tavLst>
                                        <p:tav tm="0">
                                          <p:val>
                                            <p:strVal val="#ppt_x+0.4"/>
                                          </p:val>
                                        </p:tav>
                                        <p:tav tm="100000">
                                          <p:val>
                                            <p:strVal val="#ppt_x-0.05"/>
                                          </p:val>
                                        </p:tav>
                                      </p:tavLst>
                                    </p:anim>
                                    <p:anim calcmode="lin" valueType="num">
                                      <p:cBhvr>
                                        <p:cTn id="18" dur="800" decel="100000" fill="hold"/>
                                        <p:tgtEl>
                                          <p:spTgt spid="878596"/>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878596"/>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878596"/>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nodePh="1">
                                  <p:stCondLst>
                                    <p:cond delay="0"/>
                                  </p:stCondLst>
                                  <p:endCondLst>
                                    <p:cond evt="begin" delay="0">
                                      <p:tn val="21"/>
                                    </p:cond>
                                  </p:endCondLst>
                                  <p:childTnLst>
                                    <p:set>
                                      <p:cBhvr>
                                        <p:cTn id="22" dur="1" fill="hold">
                                          <p:stCondLst>
                                            <p:cond delay="0"/>
                                          </p:stCondLst>
                                        </p:cTn>
                                        <p:tgtEl>
                                          <p:spTgt spid="878597"/>
                                        </p:tgtEl>
                                        <p:attrNameLst>
                                          <p:attrName>style.visibility</p:attrName>
                                        </p:attrNameLst>
                                      </p:cBhvr>
                                      <p:to>
                                        <p:strVal val="visible"/>
                                      </p:to>
                                    </p:set>
                                    <p:animEffect transition="in" filter="fade">
                                      <p:cBhvr>
                                        <p:cTn id="23" dur="800" decel="100000"/>
                                        <p:tgtEl>
                                          <p:spTgt spid="878597"/>
                                        </p:tgtEl>
                                      </p:cBhvr>
                                    </p:animEffect>
                                    <p:anim calcmode="lin" valueType="num">
                                      <p:cBhvr>
                                        <p:cTn id="24" dur="800" decel="100000" fill="hold"/>
                                        <p:tgtEl>
                                          <p:spTgt spid="878597"/>
                                        </p:tgtEl>
                                        <p:attrNameLst>
                                          <p:attrName>style.rotation</p:attrName>
                                        </p:attrNameLst>
                                      </p:cBhvr>
                                      <p:tavLst>
                                        <p:tav tm="0">
                                          <p:val>
                                            <p:fltVal val="-90"/>
                                          </p:val>
                                        </p:tav>
                                        <p:tav tm="100000">
                                          <p:val>
                                            <p:fltVal val="0"/>
                                          </p:val>
                                        </p:tav>
                                      </p:tavLst>
                                    </p:anim>
                                    <p:anim calcmode="lin" valueType="num">
                                      <p:cBhvr>
                                        <p:cTn id="25" dur="800" decel="100000" fill="hold"/>
                                        <p:tgtEl>
                                          <p:spTgt spid="878597"/>
                                        </p:tgtEl>
                                        <p:attrNameLst>
                                          <p:attrName>ppt_x</p:attrName>
                                        </p:attrNameLst>
                                      </p:cBhvr>
                                      <p:tavLst>
                                        <p:tav tm="0">
                                          <p:val>
                                            <p:strVal val="#ppt_x+0.4"/>
                                          </p:val>
                                        </p:tav>
                                        <p:tav tm="100000">
                                          <p:val>
                                            <p:strVal val="#ppt_x-0.05"/>
                                          </p:val>
                                        </p:tav>
                                      </p:tavLst>
                                    </p:anim>
                                    <p:anim calcmode="lin" valueType="num">
                                      <p:cBhvr>
                                        <p:cTn id="26" dur="800" decel="100000" fill="hold"/>
                                        <p:tgtEl>
                                          <p:spTgt spid="878597"/>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878597"/>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878597"/>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nodePh="1">
                                  <p:stCondLst>
                                    <p:cond delay="0"/>
                                  </p:stCondLst>
                                  <p:endCondLst>
                                    <p:cond evt="begin" delay="0">
                                      <p:tn val="29"/>
                                    </p:cond>
                                  </p:endCondLst>
                                  <p:childTnLst>
                                    <p:set>
                                      <p:cBhvr>
                                        <p:cTn id="30" dur="1" fill="hold">
                                          <p:stCondLst>
                                            <p:cond delay="0"/>
                                          </p:stCondLst>
                                        </p:cTn>
                                        <p:tgtEl>
                                          <p:spTgt spid="878598"/>
                                        </p:tgtEl>
                                        <p:attrNameLst>
                                          <p:attrName>style.visibility</p:attrName>
                                        </p:attrNameLst>
                                      </p:cBhvr>
                                      <p:to>
                                        <p:strVal val="visible"/>
                                      </p:to>
                                    </p:set>
                                    <p:animEffect transition="in" filter="fade">
                                      <p:cBhvr>
                                        <p:cTn id="31" dur="800" decel="100000"/>
                                        <p:tgtEl>
                                          <p:spTgt spid="878598"/>
                                        </p:tgtEl>
                                      </p:cBhvr>
                                    </p:animEffect>
                                    <p:anim calcmode="lin" valueType="num">
                                      <p:cBhvr>
                                        <p:cTn id="32" dur="800" decel="100000" fill="hold"/>
                                        <p:tgtEl>
                                          <p:spTgt spid="878598"/>
                                        </p:tgtEl>
                                        <p:attrNameLst>
                                          <p:attrName>style.rotation</p:attrName>
                                        </p:attrNameLst>
                                      </p:cBhvr>
                                      <p:tavLst>
                                        <p:tav tm="0">
                                          <p:val>
                                            <p:fltVal val="-90"/>
                                          </p:val>
                                        </p:tav>
                                        <p:tav tm="100000">
                                          <p:val>
                                            <p:fltVal val="0"/>
                                          </p:val>
                                        </p:tav>
                                      </p:tavLst>
                                    </p:anim>
                                    <p:anim calcmode="lin" valueType="num">
                                      <p:cBhvr>
                                        <p:cTn id="33" dur="800" decel="100000" fill="hold"/>
                                        <p:tgtEl>
                                          <p:spTgt spid="878598"/>
                                        </p:tgtEl>
                                        <p:attrNameLst>
                                          <p:attrName>ppt_x</p:attrName>
                                        </p:attrNameLst>
                                      </p:cBhvr>
                                      <p:tavLst>
                                        <p:tav tm="0">
                                          <p:val>
                                            <p:strVal val="#ppt_x+0.4"/>
                                          </p:val>
                                        </p:tav>
                                        <p:tav tm="100000">
                                          <p:val>
                                            <p:strVal val="#ppt_x-0.05"/>
                                          </p:val>
                                        </p:tav>
                                      </p:tavLst>
                                    </p:anim>
                                    <p:anim calcmode="lin" valueType="num">
                                      <p:cBhvr>
                                        <p:cTn id="34" dur="800" decel="100000" fill="hold"/>
                                        <p:tgtEl>
                                          <p:spTgt spid="878598"/>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878598"/>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878598"/>
                                        </p:tgtEl>
                                        <p:attrNameLst>
                                          <p:attrName>ppt_y</p:attrName>
                                        </p:attrNameLst>
                                      </p:cBhvr>
                                      <p:tavLst>
                                        <p:tav tm="0">
                                          <p:val>
                                            <p:strVal val="#ppt_y+0.1"/>
                                          </p:val>
                                        </p:tav>
                                        <p:tav tm="100000">
                                          <p:val>
                                            <p:strVal val="#ppt_y"/>
                                          </p:val>
                                        </p:tav>
                                      </p:tavLst>
                                    </p:anim>
                                  </p:childTnLst>
                                </p:cTn>
                              </p:par>
                              <p:par>
                                <p:cTn id="37" presetID="30" presetClass="entr" presetSubtype="0" fill="hold" grpId="0" nodeType="withEffect" nodePh="1">
                                  <p:stCondLst>
                                    <p:cond delay="0"/>
                                  </p:stCondLst>
                                  <p:endCondLst>
                                    <p:cond evt="begin" delay="0">
                                      <p:tn val="37"/>
                                    </p:cond>
                                  </p:endCondLst>
                                  <p:childTnLst>
                                    <p:set>
                                      <p:cBhvr>
                                        <p:cTn id="38" dur="1" fill="hold">
                                          <p:stCondLst>
                                            <p:cond delay="0"/>
                                          </p:stCondLst>
                                        </p:cTn>
                                        <p:tgtEl>
                                          <p:spTgt spid="878599"/>
                                        </p:tgtEl>
                                        <p:attrNameLst>
                                          <p:attrName>style.visibility</p:attrName>
                                        </p:attrNameLst>
                                      </p:cBhvr>
                                      <p:to>
                                        <p:strVal val="visible"/>
                                      </p:to>
                                    </p:set>
                                    <p:animEffect transition="in" filter="fade">
                                      <p:cBhvr>
                                        <p:cTn id="39" dur="800" decel="100000"/>
                                        <p:tgtEl>
                                          <p:spTgt spid="878599"/>
                                        </p:tgtEl>
                                      </p:cBhvr>
                                    </p:animEffect>
                                    <p:anim calcmode="lin" valueType="num">
                                      <p:cBhvr>
                                        <p:cTn id="40" dur="800" decel="100000" fill="hold"/>
                                        <p:tgtEl>
                                          <p:spTgt spid="878599"/>
                                        </p:tgtEl>
                                        <p:attrNameLst>
                                          <p:attrName>style.rotation</p:attrName>
                                        </p:attrNameLst>
                                      </p:cBhvr>
                                      <p:tavLst>
                                        <p:tav tm="0">
                                          <p:val>
                                            <p:fltVal val="-90"/>
                                          </p:val>
                                        </p:tav>
                                        <p:tav tm="100000">
                                          <p:val>
                                            <p:fltVal val="0"/>
                                          </p:val>
                                        </p:tav>
                                      </p:tavLst>
                                    </p:anim>
                                    <p:anim calcmode="lin" valueType="num">
                                      <p:cBhvr>
                                        <p:cTn id="41" dur="800" decel="100000" fill="hold"/>
                                        <p:tgtEl>
                                          <p:spTgt spid="878599"/>
                                        </p:tgtEl>
                                        <p:attrNameLst>
                                          <p:attrName>ppt_x</p:attrName>
                                        </p:attrNameLst>
                                      </p:cBhvr>
                                      <p:tavLst>
                                        <p:tav tm="0">
                                          <p:val>
                                            <p:strVal val="#ppt_x+0.4"/>
                                          </p:val>
                                        </p:tav>
                                        <p:tav tm="100000">
                                          <p:val>
                                            <p:strVal val="#ppt_x-0.05"/>
                                          </p:val>
                                        </p:tav>
                                      </p:tavLst>
                                    </p:anim>
                                    <p:anim calcmode="lin" valueType="num">
                                      <p:cBhvr>
                                        <p:cTn id="42" dur="800" decel="100000" fill="hold"/>
                                        <p:tgtEl>
                                          <p:spTgt spid="878599"/>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878599"/>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878599"/>
                                        </p:tgtEl>
                                        <p:attrNameLst>
                                          <p:attrName>ppt_y</p:attrName>
                                        </p:attrNameLst>
                                      </p:cBhvr>
                                      <p:tavLst>
                                        <p:tav tm="0">
                                          <p:val>
                                            <p:strVal val="#ppt_y+0.1"/>
                                          </p:val>
                                        </p:tav>
                                        <p:tav tm="100000">
                                          <p:val>
                                            <p:strVal val="#ppt_y"/>
                                          </p:val>
                                        </p:tav>
                                      </p:tavLst>
                                    </p:anim>
                                  </p:childTnLst>
                                </p:cTn>
                              </p:par>
                              <p:par>
                                <p:cTn id="45" presetID="30" presetClass="entr" presetSubtype="0" fill="hold" nodeType="withEffect">
                                  <p:stCondLst>
                                    <p:cond delay="0"/>
                                  </p:stCondLst>
                                  <p:childTnLst>
                                    <p:set>
                                      <p:cBhvr>
                                        <p:cTn id="46" dur="1" fill="hold">
                                          <p:stCondLst>
                                            <p:cond delay="0"/>
                                          </p:stCondLst>
                                        </p:cTn>
                                        <p:tgtEl>
                                          <p:spTgt spid="878600"/>
                                        </p:tgtEl>
                                        <p:attrNameLst>
                                          <p:attrName>style.visibility</p:attrName>
                                        </p:attrNameLst>
                                      </p:cBhvr>
                                      <p:to>
                                        <p:strVal val="visible"/>
                                      </p:to>
                                    </p:set>
                                    <p:animEffect transition="in" filter="fade">
                                      <p:cBhvr>
                                        <p:cTn id="47" dur="800" decel="100000"/>
                                        <p:tgtEl>
                                          <p:spTgt spid="878600"/>
                                        </p:tgtEl>
                                      </p:cBhvr>
                                    </p:animEffect>
                                    <p:anim calcmode="lin" valueType="num">
                                      <p:cBhvr>
                                        <p:cTn id="48" dur="800" decel="100000" fill="hold"/>
                                        <p:tgtEl>
                                          <p:spTgt spid="878600"/>
                                        </p:tgtEl>
                                        <p:attrNameLst>
                                          <p:attrName>style.rotation</p:attrName>
                                        </p:attrNameLst>
                                      </p:cBhvr>
                                      <p:tavLst>
                                        <p:tav tm="0">
                                          <p:val>
                                            <p:fltVal val="-90"/>
                                          </p:val>
                                        </p:tav>
                                        <p:tav tm="100000">
                                          <p:val>
                                            <p:fltVal val="0"/>
                                          </p:val>
                                        </p:tav>
                                      </p:tavLst>
                                    </p:anim>
                                    <p:anim calcmode="lin" valueType="num">
                                      <p:cBhvr>
                                        <p:cTn id="49" dur="800" decel="100000" fill="hold"/>
                                        <p:tgtEl>
                                          <p:spTgt spid="878600"/>
                                        </p:tgtEl>
                                        <p:attrNameLst>
                                          <p:attrName>ppt_x</p:attrName>
                                        </p:attrNameLst>
                                      </p:cBhvr>
                                      <p:tavLst>
                                        <p:tav tm="0">
                                          <p:val>
                                            <p:strVal val="#ppt_x+0.4"/>
                                          </p:val>
                                        </p:tav>
                                        <p:tav tm="100000">
                                          <p:val>
                                            <p:strVal val="#ppt_x-0.05"/>
                                          </p:val>
                                        </p:tav>
                                      </p:tavLst>
                                    </p:anim>
                                    <p:anim calcmode="lin" valueType="num">
                                      <p:cBhvr>
                                        <p:cTn id="50" dur="800" decel="100000" fill="hold"/>
                                        <p:tgtEl>
                                          <p:spTgt spid="878600"/>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878600"/>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87860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4" grpId="0"/>
      <p:bldP spid="878597" grpId="0" animBg="1"/>
      <p:bldP spid="878598" grpId="0" animBg="1"/>
      <p:bldP spid="878599"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41" name="Segnaposto numero diapositiva 3"/>
          <p:cNvSpPr>
            <a:spLocks noGrp="1"/>
          </p:cNvSpPr>
          <p:nvPr>
            <p:ph type="sldNum" sz="quarter" idx="13"/>
          </p:nvPr>
        </p:nvSpPr>
        <p:spPr>
          <a:noFill/>
        </p:spPr>
        <p:txBody>
          <a:bodyPr/>
          <a:lstStyle/>
          <a:p>
            <a:fld id="{19C0DA13-B525-4E74-A77C-356524406091}" type="slidenum">
              <a:rPr lang="it-IT" smtClean="0"/>
              <a:pPr/>
              <a:t>30</a:t>
            </a:fld>
            <a:endParaRPr lang="it-IT" smtClean="0"/>
          </a:p>
        </p:txBody>
      </p:sp>
      <p:pic>
        <p:nvPicPr>
          <p:cNvPr id="1211394" name="Picture 2"/>
          <p:cNvPicPr>
            <a:picLocks noChangeAspect="1" noChangeArrowheads="1"/>
          </p:cNvPicPr>
          <p:nvPr/>
        </p:nvPicPr>
        <p:blipFill>
          <a:blip r:embed="rId2"/>
          <a:srcRect/>
          <a:stretch>
            <a:fillRect/>
          </a:stretch>
        </p:blipFill>
        <p:spPr bwMode="auto">
          <a:xfrm>
            <a:off x="6010275" y="836613"/>
            <a:ext cx="3025775" cy="2027237"/>
          </a:xfrm>
          <a:prstGeom prst="rect">
            <a:avLst/>
          </a:prstGeom>
          <a:noFill/>
          <a:ln w="9525">
            <a:noFill/>
            <a:round/>
            <a:headEnd/>
            <a:tailEnd/>
          </a:ln>
        </p:spPr>
      </p:pic>
      <p:sp>
        <p:nvSpPr>
          <p:cNvPr id="1211395" name="Text Box 3"/>
          <p:cNvSpPr txBox="1">
            <a:spLocks noChangeArrowheads="1"/>
          </p:cNvSpPr>
          <p:nvPr/>
        </p:nvSpPr>
        <p:spPr bwMode="auto">
          <a:xfrm>
            <a:off x="6443663" y="2466975"/>
            <a:ext cx="2808287" cy="457200"/>
          </a:xfrm>
          <a:prstGeom prst="rect">
            <a:avLst/>
          </a:prstGeom>
          <a:noFill/>
          <a:ln w="9525">
            <a:noFill/>
            <a:round/>
            <a:headEnd/>
            <a:tailEnd/>
          </a:ln>
        </p:spPr>
        <p:txBody>
          <a:bodyPr lIns="90000" tIns="46800" rIns="90000" bIns="46800">
            <a:spAutoFit/>
          </a:bodyPr>
          <a:lstStyle/>
          <a:p>
            <a:pPr algn="ctr" eaLnBrk="0" hangingPunct="0">
              <a:spcBef>
                <a:spcPts val="20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400" b="1">
                <a:solidFill>
                  <a:srgbClr val="FFFF00"/>
                </a:solidFill>
              </a:rPr>
              <a:t>DIRITTI UMANI</a:t>
            </a:r>
          </a:p>
        </p:txBody>
      </p:sp>
      <p:sp>
        <p:nvSpPr>
          <p:cNvPr id="368644" name="Text Box 4"/>
          <p:cNvSpPr txBox="1">
            <a:spLocks noChangeArrowheads="1"/>
          </p:cNvSpPr>
          <p:nvPr/>
        </p:nvSpPr>
        <p:spPr bwMode="auto">
          <a:xfrm>
            <a:off x="6084888" y="260350"/>
            <a:ext cx="2665412" cy="519113"/>
          </a:xfrm>
          <a:prstGeom prst="rect">
            <a:avLst/>
          </a:prstGeom>
          <a:no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sz="2800" b="1">
                <a:solidFill>
                  <a:srgbClr val="FF0000"/>
                </a:solidFill>
              </a:rPr>
              <a:t>LE SFIDE…</a:t>
            </a:r>
          </a:p>
        </p:txBody>
      </p:sp>
      <p:pic>
        <p:nvPicPr>
          <p:cNvPr id="1211397" name="Picture 5"/>
          <p:cNvPicPr>
            <a:picLocks noChangeAspect="1" noChangeArrowheads="1"/>
          </p:cNvPicPr>
          <p:nvPr/>
        </p:nvPicPr>
        <p:blipFill>
          <a:blip r:embed="rId3"/>
          <a:srcRect/>
          <a:stretch>
            <a:fillRect/>
          </a:stretch>
        </p:blipFill>
        <p:spPr bwMode="auto">
          <a:xfrm>
            <a:off x="5435600" y="3141663"/>
            <a:ext cx="3600450" cy="1800225"/>
          </a:xfrm>
          <a:prstGeom prst="rect">
            <a:avLst/>
          </a:prstGeom>
          <a:noFill/>
          <a:ln w="9525">
            <a:noFill/>
            <a:round/>
            <a:headEnd/>
            <a:tailEnd/>
          </a:ln>
        </p:spPr>
      </p:pic>
      <p:sp>
        <p:nvSpPr>
          <p:cNvPr id="1211398" name="Text Box 6"/>
          <p:cNvSpPr txBox="1">
            <a:spLocks noChangeArrowheads="1"/>
          </p:cNvSpPr>
          <p:nvPr/>
        </p:nvSpPr>
        <p:spPr bwMode="auto">
          <a:xfrm>
            <a:off x="5867400" y="4484688"/>
            <a:ext cx="3095625" cy="457200"/>
          </a:xfrm>
          <a:prstGeom prst="rect">
            <a:avLst/>
          </a:prstGeom>
          <a:noFill/>
          <a:ln w="9525">
            <a:noFill/>
            <a:round/>
            <a:headEnd/>
            <a:tailEnd/>
          </a:ln>
        </p:spPr>
        <p:txBody>
          <a:bodyPr lIns="90000" tIns="46800" rIns="90000" bIns="46800">
            <a:spAutoFit/>
          </a:bodyPr>
          <a:lstStyle/>
          <a:p>
            <a:pPr algn="ctr" eaLnBrk="0" hangingPunct="0">
              <a:spcBef>
                <a:spcPts val="20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400" b="1">
                <a:solidFill>
                  <a:srgbClr val="FFFF00"/>
                </a:solidFill>
              </a:rPr>
              <a:t>POPOLI INDIGENI</a:t>
            </a:r>
          </a:p>
        </p:txBody>
      </p:sp>
      <p:pic>
        <p:nvPicPr>
          <p:cNvPr id="368647" name="Picture 7" descr="Risultati immagini per Sviluppo sostenibile"/>
          <p:cNvPicPr>
            <a:picLocks noChangeAspect="1" noChangeArrowheads="1"/>
          </p:cNvPicPr>
          <p:nvPr/>
        </p:nvPicPr>
        <p:blipFill>
          <a:blip r:embed="rId4"/>
          <a:srcRect/>
          <a:stretch>
            <a:fillRect/>
          </a:stretch>
        </p:blipFill>
        <p:spPr bwMode="auto">
          <a:xfrm>
            <a:off x="179388" y="333375"/>
            <a:ext cx="5580062" cy="2843213"/>
          </a:xfrm>
          <a:prstGeom prst="rect">
            <a:avLst/>
          </a:prstGeom>
          <a:noFill/>
          <a:ln w="9525">
            <a:noFill/>
            <a:miter lim="800000"/>
            <a:headEnd/>
            <a:tailEnd/>
          </a:ln>
        </p:spPr>
      </p:pic>
      <p:sp>
        <p:nvSpPr>
          <p:cNvPr id="368648" name="Text Box 8"/>
          <p:cNvSpPr txBox="1">
            <a:spLocks noChangeArrowheads="1"/>
          </p:cNvSpPr>
          <p:nvPr/>
        </p:nvSpPr>
        <p:spPr bwMode="auto">
          <a:xfrm>
            <a:off x="0" y="3357563"/>
            <a:ext cx="4826000" cy="2654300"/>
          </a:xfrm>
          <a:prstGeom prst="rect">
            <a:avLst/>
          </a:prstGeom>
          <a:no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sz="2800" b="1">
                <a:solidFill>
                  <a:schemeClr val="tx1"/>
                </a:solidFill>
              </a:rPr>
              <a:t>L’azione per limitare il riscaldamento globale è correlata con il raggiungimento degli </a:t>
            </a:r>
            <a:r>
              <a:rPr lang="it-IT" sz="2800" b="1">
                <a:solidFill>
                  <a:srgbClr val="FF0000"/>
                </a:solidFill>
              </a:rPr>
              <a:t>Obiettivi di Sviluppo Sostenibile</a:t>
            </a:r>
            <a:r>
              <a:rPr lang="it-IT" sz="2800" b="1">
                <a:solidFill>
                  <a:schemeClr val="tx1"/>
                </a:solidFill>
              </a:rPr>
              <a:t> (SDGs)</a:t>
            </a:r>
          </a:p>
        </p:txBody>
      </p:sp>
      <p:pic>
        <p:nvPicPr>
          <p:cNvPr id="1211401" name="Picture 9"/>
          <p:cNvPicPr>
            <a:picLocks noChangeAspect="1" noChangeArrowheads="1"/>
          </p:cNvPicPr>
          <p:nvPr/>
        </p:nvPicPr>
        <p:blipFill>
          <a:blip r:embed="rId5"/>
          <a:srcRect/>
          <a:stretch>
            <a:fillRect/>
          </a:stretch>
        </p:blipFill>
        <p:spPr bwMode="auto">
          <a:xfrm>
            <a:off x="3960813" y="5056188"/>
            <a:ext cx="4787900" cy="1698625"/>
          </a:xfrm>
          <a:prstGeom prst="rect">
            <a:avLst/>
          </a:prstGeom>
          <a:noFill/>
          <a:ln w="9525">
            <a:noFill/>
            <a:round/>
            <a:headEnd/>
            <a:tailEnd/>
          </a:ln>
        </p:spPr>
      </p:pic>
      <p:sp>
        <p:nvSpPr>
          <p:cNvPr id="1211402" name="Text Box 10"/>
          <p:cNvSpPr txBox="1">
            <a:spLocks noChangeArrowheads="1"/>
          </p:cNvSpPr>
          <p:nvPr/>
        </p:nvSpPr>
        <p:spPr bwMode="auto">
          <a:xfrm>
            <a:off x="4176713" y="6356350"/>
            <a:ext cx="4464050" cy="457200"/>
          </a:xfrm>
          <a:prstGeom prst="rect">
            <a:avLst/>
          </a:prstGeom>
          <a:noFill/>
          <a:ln w="9525">
            <a:noFill/>
            <a:round/>
            <a:headEnd/>
            <a:tailEnd/>
          </a:ln>
        </p:spPr>
        <p:txBody>
          <a:bodyPr lIns="90000" tIns="46800" rIns="90000" bIns="46800">
            <a:spAutoFit/>
          </a:bodyPr>
          <a:lstStyle/>
          <a:p>
            <a:pPr algn="ctr" eaLnBrk="0" hangingPunct="0">
              <a:spcBef>
                <a:spcPts val="20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400" b="1">
                <a:solidFill>
                  <a:srgbClr val="FFFF00"/>
                </a:solidFill>
              </a:rPr>
              <a:t>IL RUOLO DELLE DONNE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11394"/>
                                        </p:tgtEl>
                                        <p:attrNameLst>
                                          <p:attrName>style.visibility</p:attrName>
                                        </p:attrNameLst>
                                      </p:cBhvr>
                                      <p:to>
                                        <p:strVal val="visible"/>
                                      </p:to>
                                    </p:set>
                                    <p:anim calcmode="lin" valueType="num">
                                      <p:cBhvr additive="base">
                                        <p:cTn id="7" dur="500" fill="hold"/>
                                        <p:tgtEl>
                                          <p:spTgt spid="1211394"/>
                                        </p:tgtEl>
                                        <p:attrNameLst>
                                          <p:attrName>ppt_x</p:attrName>
                                        </p:attrNameLst>
                                      </p:cBhvr>
                                      <p:tavLst>
                                        <p:tav tm="0">
                                          <p:val>
                                            <p:strVal val="#ppt_x"/>
                                          </p:val>
                                        </p:tav>
                                        <p:tav tm="100000">
                                          <p:val>
                                            <p:strVal val="#ppt_x"/>
                                          </p:val>
                                        </p:tav>
                                      </p:tavLst>
                                    </p:anim>
                                    <p:anim calcmode="lin" valueType="num">
                                      <p:cBhvr additive="base">
                                        <p:cTn id="8" dur="500" fill="hold"/>
                                        <p:tgtEl>
                                          <p:spTgt spid="121139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11395"/>
                                        </p:tgtEl>
                                        <p:attrNameLst>
                                          <p:attrName>style.visibility</p:attrName>
                                        </p:attrNameLst>
                                      </p:cBhvr>
                                      <p:to>
                                        <p:strVal val="visible"/>
                                      </p:to>
                                    </p:set>
                                    <p:anim calcmode="lin" valueType="num">
                                      <p:cBhvr additive="base">
                                        <p:cTn id="11" dur="500" fill="hold"/>
                                        <p:tgtEl>
                                          <p:spTgt spid="1211395"/>
                                        </p:tgtEl>
                                        <p:attrNameLst>
                                          <p:attrName>ppt_x</p:attrName>
                                        </p:attrNameLst>
                                      </p:cBhvr>
                                      <p:tavLst>
                                        <p:tav tm="0">
                                          <p:val>
                                            <p:strVal val="#ppt_x"/>
                                          </p:val>
                                        </p:tav>
                                        <p:tav tm="100000">
                                          <p:val>
                                            <p:strVal val="#ppt_x"/>
                                          </p:val>
                                        </p:tav>
                                      </p:tavLst>
                                    </p:anim>
                                    <p:anim calcmode="lin" valueType="num">
                                      <p:cBhvr additive="base">
                                        <p:cTn id="12" dur="500" fill="hold"/>
                                        <p:tgtEl>
                                          <p:spTgt spid="121139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11397"/>
                                        </p:tgtEl>
                                        <p:attrNameLst>
                                          <p:attrName>style.visibility</p:attrName>
                                        </p:attrNameLst>
                                      </p:cBhvr>
                                      <p:to>
                                        <p:strVal val="visible"/>
                                      </p:to>
                                    </p:set>
                                    <p:anim calcmode="lin" valueType="num">
                                      <p:cBhvr additive="base">
                                        <p:cTn id="17" dur="500" fill="hold"/>
                                        <p:tgtEl>
                                          <p:spTgt spid="1211397"/>
                                        </p:tgtEl>
                                        <p:attrNameLst>
                                          <p:attrName>ppt_x</p:attrName>
                                        </p:attrNameLst>
                                      </p:cBhvr>
                                      <p:tavLst>
                                        <p:tav tm="0">
                                          <p:val>
                                            <p:strVal val="#ppt_x"/>
                                          </p:val>
                                        </p:tav>
                                        <p:tav tm="100000">
                                          <p:val>
                                            <p:strVal val="#ppt_x"/>
                                          </p:val>
                                        </p:tav>
                                      </p:tavLst>
                                    </p:anim>
                                    <p:anim calcmode="lin" valueType="num">
                                      <p:cBhvr additive="base">
                                        <p:cTn id="18" dur="500" fill="hold"/>
                                        <p:tgtEl>
                                          <p:spTgt spid="121139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11398"/>
                                        </p:tgtEl>
                                        <p:attrNameLst>
                                          <p:attrName>style.visibility</p:attrName>
                                        </p:attrNameLst>
                                      </p:cBhvr>
                                      <p:to>
                                        <p:strVal val="visible"/>
                                      </p:to>
                                    </p:set>
                                    <p:anim calcmode="lin" valueType="num">
                                      <p:cBhvr additive="base">
                                        <p:cTn id="21" dur="500" fill="hold"/>
                                        <p:tgtEl>
                                          <p:spTgt spid="1211398"/>
                                        </p:tgtEl>
                                        <p:attrNameLst>
                                          <p:attrName>ppt_x</p:attrName>
                                        </p:attrNameLst>
                                      </p:cBhvr>
                                      <p:tavLst>
                                        <p:tav tm="0">
                                          <p:val>
                                            <p:strVal val="#ppt_x"/>
                                          </p:val>
                                        </p:tav>
                                        <p:tav tm="100000">
                                          <p:val>
                                            <p:strVal val="#ppt_x"/>
                                          </p:val>
                                        </p:tav>
                                      </p:tavLst>
                                    </p:anim>
                                    <p:anim calcmode="lin" valueType="num">
                                      <p:cBhvr additive="base">
                                        <p:cTn id="22" dur="500" fill="hold"/>
                                        <p:tgtEl>
                                          <p:spTgt spid="121139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11401"/>
                                        </p:tgtEl>
                                        <p:attrNameLst>
                                          <p:attrName>style.visibility</p:attrName>
                                        </p:attrNameLst>
                                      </p:cBhvr>
                                      <p:to>
                                        <p:strVal val="visible"/>
                                      </p:to>
                                    </p:set>
                                    <p:anim calcmode="lin" valueType="num">
                                      <p:cBhvr additive="base">
                                        <p:cTn id="27" dur="500" fill="hold"/>
                                        <p:tgtEl>
                                          <p:spTgt spid="1211401"/>
                                        </p:tgtEl>
                                        <p:attrNameLst>
                                          <p:attrName>ppt_x</p:attrName>
                                        </p:attrNameLst>
                                      </p:cBhvr>
                                      <p:tavLst>
                                        <p:tav tm="0">
                                          <p:val>
                                            <p:strVal val="#ppt_x"/>
                                          </p:val>
                                        </p:tav>
                                        <p:tav tm="100000">
                                          <p:val>
                                            <p:strVal val="#ppt_x"/>
                                          </p:val>
                                        </p:tav>
                                      </p:tavLst>
                                    </p:anim>
                                    <p:anim calcmode="lin" valueType="num">
                                      <p:cBhvr additive="base">
                                        <p:cTn id="28" dur="500" fill="hold"/>
                                        <p:tgtEl>
                                          <p:spTgt spid="121140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11402"/>
                                        </p:tgtEl>
                                        <p:attrNameLst>
                                          <p:attrName>style.visibility</p:attrName>
                                        </p:attrNameLst>
                                      </p:cBhvr>
                                      <p:to>
                                        <p:strVal val="visible"/>
                                      </p:to>
                                    </p:set>
                                    <p:anim calcmode="lin" valueType="num">
                                      <p:cBhvr additive="base">
                                        <p:cTn id="31" dur="500" fill="hold"/>
                                        <p:tgtEl>
                                          <p:spTgt spid="1211402"/>
                                        </p:tgtEl>
                                        <p:attrNameLst>
                                          <p:attrName>ppt_x</p:attrName>
                                        </p:attrNameLst>
                                      </p:cBhvr>
                                      <p:tavLst>
                                        <p:tav tm="0">
                                          <p:val>
                                            <p:strVal val="#ppt_x"/>
                                          </p:val>
                                        </p:tav>
                                        <p:tav tm="100000">
                                          <p:val>
                                            <p:strVal val="#ppt_x"/>
                                          </p:val>
                                        </p:tav>
                                      </p:tavLst>
                                    </p:anim>
                                    <p:anim calcmode="lin" valueType="num">
                                      <p:cBhvr additive="base">
                                        <p:cTn id="32" dur="500" fill="hold"/>
                                        <p:tgtEl>
                                          <p:spTgt spid="12114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1395" grpId="0"/>
      <p:bldP spid="1211398" grpId="0"/>
      <p:bldP spid="121140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Segnaposto numero diapositiva 3"/>
          <p:cNvSpPr>
            <a:spLocks noGrp="1"/>
          </p:cNvSpPr>
          <p:nvPr>
            <p:ph type="sldNum" sz="quarter" idx="13"/>
          </p:nvPr>
        </p:nvSpPr>
        <p:spPr>
          <a:noFill/>
        </p:spPr>
        <p:txBody>
          <a:bodyPr/>
          <a:lstStyle/>
          <a:p>
            <a:fld id="{47989885-2A7D-47A1-B59B-DDE6639E2BE5}" type="slidenum">
              <a:rPr lang="it-IT" smtClean="0"/>
              <a:pPr/>
              <a:t>31</a:t>
            </a:fld>
            <a:endParaRPr lang="it-IT" smtClean="0"/>
          </a:p>
        </p:txBody>
      </p:sp>
      <p:pic>
        <p:nvPicPr>
          <p:cNvPr id="369666" name="Picture 9"/>
          <p:cNvPicPr>
            <a:picLocks noChangeAspect="1" noChangeArrowheads="1"/>
          </p:cNvPicPr>
          <p:nvPr/>
        </p:nvPicPr>
        <p:blipFill>
          <a:blip r:embed="rId3"/>
          <a:srcRect l="12726" r="13116"/>
          <a:stretch>
            <a:fillRect/>
          </a:stretch>
        </p:blipFill>
        <p:spPr bwMode="auto">
          <a:xfrm>
            <a:off x="34925" y="0"/>
            <a:ext cx="9109075" cy="6796088"/>
          </a:xfrm>
          <a:prstGeom prst="rect">
            <a:avLst/>
          </a:prstGeom>
          <a:noFill/>
          <a:ln w="9525">
            <a:noFill/>
            <a:miter lim="800000"/>
            <a:headEnd/>
            <a:tailEnd/>
          </a:ln>
        </p:spPr>
      </p:pic>
      <p:sp>
        <p:nvSpPr>
          <p:cNvPr id="369667" name="Text Box 10"/>
          <p:cNvSpPr txBox="1">
            <a:spLocks noChangeArrowheads="1"/>
          </p:cNvSpPr>
          <p:nvPr/>
        </p:nvSpPr>
        <p:spPr bwMode="auto">
          <a:xfrm>
            <a:off x="1835150" y="188913"/>
            <a:ext cx="7129463" cy="457200"/>
          </a:xfrm>
          <a:prstGeom prst="rect">
            <a:avLst/>
          </a:prstGeom>
          <a:solidFill>
            <a:schemeClr val="bg1"/>
          </a:solidFill>
          <a:ln w="9525">
            <a:noFill/>
            <a:round/>
            <a:headEnd/>
            <a:tailEnd/>
          </a:ln>
        </p:spPr>
        <p:txBody>
          <a:bodyPr lIns="90000" tIns="46800" rIns="90000" bIns="46800">
            <a:spAutoFit/>
          </a:bodyPr>
          <a:lstStyle/>
          <a:p>
            <a:pPr algn="ctr" eaLnBrk="0" hangingPunct="0">
              <a:spcBef>
                <a:spcPts val="15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400" b="1">
                <a:solidFill>
                  <a:srgbClr val="333399"/>
                </a:solidFill>
              </a:rPr>
              <a:t>Emissioni globali di CO2 da combustibili fossili</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Segnaposto numero diapositiva 3"/>
          <p:cNvSpPr>
            <a:spLocks noGrp="1"/>
          </p:cNvSpPr>
          <p:nvPr>
            <p:ph type="sldNum" sz="quarter" idx="13"/>
          </p:nvPr>
        </p:nvSpPr>
        <p:spPr>
          <a:noFill/>
        </p:spPr>
        <p:txBody>
          <a:bodyPr/>
          <a:lstStyle/>
          <a:p>
            <a:fld id="{69653B45-22E5-45FE-B981-2121E7156BCF}" type="slidenum">
              <a:rPr lang="it-IT" smtClean="0"/>
              <a:pPr/>
              <a:t>32</a:t>
            </a:fld>
            <a:endParaRPr lang="it-IT" smtClean="0"/>
          </a:p>
        </p:txBody>
      </p:sp>
      <p:pic>
        <p:nvPicPr>
          <p:cNvPr id="371714" name="Picture 2"/>
          <p:cNvPicPr>
            <a:picLocks noChangeAspect="1" noChangeArrowheads="1"/>
          </p:cNvPicPr>
          <p:nvPr/>
        </p:nvPicPr>
        <p:blipFill>
          <a:blip r:embed="rId2"/>
          <a:srcRect l="13007" t="-977" r="13116"/>
          <a:stretch>
            <a:fillRect/>
          </a:stretch>
        </p:blipFill>
        <p:spPr bwMode="auto">
          <a:xfrm>
            <a:off x="0" y="0"/>
            <a:ext cx="9144000" cy="6834188"/>
          </a:xfrm>
          <a:prstGeom prst="rect">
            <a:avLst/>
          </a:prstGeom>
          <a:noFill/>
          <a:ln w="9525">
            <a:noFill/>
            <a:miter lim="800000"/>
            <a:headEnd/>
            <a:tailEnd/>
          </a:ln>
        </p:spPr>
      </p:pic>
      <p:sp>
        <p:nvSpPr>
          <p:cNvPr id="371715" name="Text Box 3"/>
          <p:cNvSpPr txBox="1">
            <a:spLocks noChangeArrowheads="1"/>
          </p:cNvSpPr>
          <p:nvPr/>
        </p:nvSpPr>
        <p:spPr bwMode="auto">
          <a:xfrm>
            <a:off x="1908175" y="223838"/>
            <a:ext cx="6480175" cy="396875"/>
          </a:xfrm>
          <a:prstGeom prst="rect">
            <a:avLst/>
          </a:prstGeom>
          <a:solidFill>
            <a:schemeClr val="bg1"/>
          </a:solidFill>
          <a:ln w="9525">
            <a:noFill/>
            <a:round/>
            <a:headEnd/>
            <a:tailEnd/>
          </a:ln>
        </p:spPr>
        <p:txBody>
          <a:bodyPr lIns="90000" tIns="46800" rIns="90000" bIns="46800">
            <a:spAutoFit/>
          </a:bodyPr>
          <a:lstStyle/>
          <a:p>
            <a:pPr algn="ctr" eaLnBrk="0" hangingPunct="0">
              <a:spcBef>
                <a:spcPts val="15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333399"/>
                </a:solidFill>
              </a:rPr>
              <a:t>Principali emettitori di CO2 da combustibili fossili</a:t>
            </a:r>
          </a:p>
        </p:txBody>
      </p:sp>
      <p:sp>
        <p:nvSpPr>
          <p:cNvPr id="371716" name="Text Box 4"/>
          <p:cNvSpPr txBox="1">
            <a:spLocks noChangeArrowheads="1"/>
          </p:cNvSpPr>
          <p:nvPr/>
        </p:nvSpPr>
        <p:spPr bwMode="auto">
          <a:xfrm>
            <a:off x="539750" y="836613"/>
            <a:ext cx="8351838" cy="785812"/>
          </a:xfrm>
          <a:prstGeom prst="rect">
            <a:avLst/>
          </a:prstGeom>
          <a:solidFill>
            <a:schemeClr val="bg1"/>
          </a:solidFill>
          <a:ln w="9525">
            <a:noFill/>
            <a:round/>
            <a:headEnd/>
            <a:tailEnd/>
          </a:ln>
        </p:spPr>
        <p:txBody>
          <a:bodyPr lIns="90000" tIns="46800" rIns="90000" bIns="46800">
            <a:spAutoFit/>
          </a:bodyPr>
          <a:lstStyle/>
          <a:p>
            <a:pPr algn="ct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a:solidFill>
                  <a:srgbClr val="000000"/>
                </a:solidFill>
              </a:rPr>
              <a:t>I primi quattro emettitori nel 2017 coprivano il </a:t>
            </a:r>
            <a:r>
              <a:rPr lang="it-IT" b="1">
                <a:solidFill>
                  <a:schemeClr val="accent2"/>
                </a:solidFill>
              </a:rPr>
              <a:t>58%</a:t>
            </a:r>
            <a:r>
              <a:rPr lang="it-IT" b="1">
                <a:solidFill>
                  <a:srgbClr val="000000"/>
                </a:solidFill>
              </a:rPr>
              <a:t> delle emissioni totali:</a:t>
            </a:r>
          </a:p>
          <a:p>
            <a:pPr algn="ct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a:solidFill>
                  <a:srgbClr val="000000"/>
                </a:solidFill>
              </a:rPr>
              <a:t>Cina (27%), Stati Uniti (15%), Europa (10%), India (7%)</a:t>
            </a:r>
          </a:p>
        </p:txBody>
      </p:sp>
      <p:sp>
        <p:nvSpPr>
          <p:cNvPr id="371717" name="Text Box 5"/>
          <p:cNvSpPr txBox="1">
            <a:spLocks noChangeArrowheads="1"/>
          </p:cNvSpPr>
          <p:nvPr/>
        </p:nvSpPr>
        <p:spPr bwMode="auto">
          <a:xfrm>
            <a:off x="7812088" y="1773238"/>
            <a:ext cx="1116012" cy="336550"/>
          </a:xfrm>
          <a:prstGeom prst="rect">
            <a:avLst/>
          </a:prstGeom>
          <a:noFill/>
          <a:ln w="9525">
            <a:noFill/>
            <a:round/>
            <a:headEnd/>
            <a:tailEnd/>
          </a:ln>
        </p:spPr>
        <p:txBody>
          <a:bodyPr lIns="90000" tIns="46800" rIns="90000" bIns="46800">
            <a:spAutoFit/>
          </a:bodyPr>
          <a:lstStyle/>
          <a:p>
            <a:pPr algn="ctr" eaLnBrk="0" hangingPunct="0">
              <a:spcBef>
                <a:spcPts val="10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b="1">
                <a:solidFill>
                  <a:srgbClr val="FF6600"/>
                </a:solidFill>
              </a:rPr>
              <a:t>CINA</a:t>
            </a:r>
          </a:p>
        </p:txBody>
      </p:sp>
      <p:sp>
        <p:nvSpPr>
          <p:cNvPr id="371718" name="Text Box 6"/>
          <p:cNvSpPr txBox="1">
            <a:spLocks noChangeArrowheads="1"/>
          </p:cNvSpPr>
          <p:nvPr/>
        </p:nvSpPr>
        <p:spPr bwMode="auto">
          <a:xfrm>
            <a:off x="8027988" y="4005263"/>
            <a:ext cx="1116012" cy="336550"/>
          </a:xfrm>
          <a:prstGeom prst="rect">
            <a:avLst/>
          </a:prstGeom>
          <a:noFill/>
          <a:ln w="9525">
            <a:noFill/>
            <a:round/>
            <a:headEnd/>
            <a:tailEnd/>
          </a:ln>
        </p:spPr>
        <p:txBody>
          <a:bodyPr lIns="90000" tIns="46800" rIns="90000" bIns="46800">
            <a:spAutoFit/>
          </a:bodyPr>
          <a:lstStyle/>
          <a:p>
            <a:pPr algn="ctr" eaLnBrk="0" hangingPunct="0">
              <a:spcBef>
                <a:spcPts val="10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b="1">
                <a:solidFill>
                  <a:srgbClr val="0033CC"/>
                </a:solidFill>
              </a:rPr>
              <a:t>EUROPA</a:t>
            </a:r>
          </a:p>
        </p:txBody>
      </p:sp>
      <p:sp>
        <p:nvSpPr>
          <p:cNvPr id="371719" name="Text Box 7"/>
          <p:cNvSpPr txBox="1">
            <a:spLocks noChangeArrowheads="1"/>
          </p:cNvSpPr>
          <p:nvPr/>
        </p:nvSpPr>
        <p:spPr bwMode="auto">
          <a:xfrm>
            <a:off x="7812088" y="3357563"/>
            <a:ext cx="1116012" cy="336550"/>
          </a:xfrm>
          <a:prstGeom prst="rect">
            <a:avLst/>
          </a:prstGeom>
          <a:noFill/>
          <a:ln w="9525">
            <a:noFill/>
            <a:round/>
            <a:headEnd/>
            <a:tailEnd/>
          </a:ln>
        </p:spPr>
        <p:txBody>
          <a:bodyPr lIns="90000" tIns="46800" rIns="90000" bIns="46800">
            <a:spAutoFit/>
          </a:bodyPr>
          <a:lstStyle/>
          <a:p>
            <a:pPr algn="ctr" eaLnBrk="0" hangingPunct="0">
              <a:spcBef>
                <a:spcPts val="10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b="1">
                <a:solidFill>
                  <a:srgbClr val="99CC00"/>
                </a:solidFill>
              </a:rPr>
              <a:t>USA</a:t>
            </a:r>
          </a:p>
        </p:txBody>
      </p:sp>
      <p:sp>
        <p:nvSpPr>
          <p:cNvPr id="371720" name="Text Box 8"/>
          <p:cNvSpPr txBox="1">
            <a:spLocks noChangeArrowheads="1"/>
          </p:cNvSpPr>
          <p:nvPr/>
        </p:nvSpPr>
        <p:spPr bwMode="auto">
          <a:xfrm>
            <a:off x="7885113" y="4508500"/>
            <a:ext cx="1116012" cy="336550"/>
          </a:xfrm>
          <a:prstGeom prst="rect">
            <a:avLst/>
          </a:prstGeom>
          <a:noFill/>
          <a:ln w="9525">
            <a:noFill/>
            <a:round/>
            <a:headEnd/>
            <a:tailEnd/>
          </a:ln>
        </p:spPr>
        <p:txBody>
          <a:bodyPr lIns="90000" tIns="46800" rIns="90000" bIns="46800">
            <a:spAutoFit/>
          </a:bodyPr>
          <a:lstStyle/>
          <a:p>
            <a:pPr algn="ctr" eaLnBrk="0" hangingPunct="0">
              <a:spcBef>
                <a:spcPts val="10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b="1">
                <a:solidFill>
                  <a:srgbClr val="CC3399"/>
                </a:solidFill>
              </a:rPr>
              <a:t>INDIA</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Segnaposto numero diapositiva 3"/>
          <p:cNvSpPr>
            <a:spLocks noGrp="1"/>
          </p:cNvSpPr>
          <p:nvPr>
            <p:ph type="sldNum" sz="quarter" idx="13"/>
          </p:nvPr>
        </p:nvSpPr>
        <p:spPr>
          <a:noFill/>
        </p:spPr>
        <p:txBody>
          <a:bodyPr/>
          <a:lstStyle/>
          <a:p>
            <a:fld id="{8A037AE3-8182-410D-B384-FEAC99EECACC}" type="slidenum">
              <a:rPr lang="it-IT" smtClean="0"/>
              <a:pPr/>
              <a:t>33</a:t>
            </a:fld>
            <a:endParaRPr lang="it-IT" smtClean="0"/>
          </a:p>
        </p:txBody>
      </p:sp>
      <p:pic>
        <p:nvPicPr>
          <p:cNvPr id="372738" name="Picture 2"/>
          <p:cNvPicPr>
            <a:picLocks noChangeAspect="1" noChangeArrowheads="1"/>
          </p:cNvPicPr>
          <p:nvPr/>
        </p:nvPicPr>
        <p:blipFill>
          <a:blip r:embed="rId2"/>
          <a:srcRect l="12726" r="13947"/>
          <a:stretch>
            <a:fillRect/>
          </a:stretch>
        </p:blipFill>
        <p:spPr bwMode="auto">
          <a:xfrm>
            <a:off x="0" y="0"/>
            <a:ext cx="9144000" cy="6858000"/>
          </a:xfrm>
          <a:prstGeom prst="rect">
            <a:avLst/>
          </a:prstGeom>
          <a:noFill/>
          <a:ln w="9525">
            <a:noFill/>
            <a:miter lim="800000"/>
            <a:headEnd/>
            <a:tailEnd/>
          </a:ln>
        </p:spPr>
      </p:pic>
      <p:sp>
        <p:nvSpPr>
          <p:cNvPr id="372739" name="Text Box 3"/>
          <p:cNvSpPr txBox="1">
            <a:spLocks noChangeArrowheads="1"/>
          </p:cNvSpPr>
          <p:nvPr/>
        </p:nvSpPr>
        <p:spPr bwMode="auto">
          <a:xfrm>
            <a:off x="1908175" y="223838"/>
            <a:ext cx="7056438" cy="396875"/>
          </a:xfrm>
          <a:prstGeom prst="rect">
            <a:avLst/>
          </a:prstGeom>
          <a:solidFill>
            <a:schemeClr val="bg1"/>
          </a:solid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sz="2000" b="1">
                <a:solidFill>
                  <a:schemeClr val="accent2"/>
                </a:solidFill>
              </a:rPr>
              <a:t>I più grandi emettitori: da combustibili fossili (pro capite)</a:t>
            </a:r>
          </a:p>
        </p:txBody>
      </p:sp>
      <p:sp>
        <p:nvSpPr>
          <p:cNvPr id="372740" name="Text Box 5"/>
          <p:cNvSpPr txBox="1">
            <a:spLocks noChangeArrowheads="1"/>
          </p:cNvSpPr>
          <p:nvPr/>
        </p:nvSpPr>
        <p:spPr bwMode="auto">
          <a:xfrm>
            <a:off x="7524750" y="4149725"/>
            <a:ext cx="1116013" cy="336550"/>
          </a:xfrm>
          <a:prstGeom prst="rect">
            <a:avLst/>
          </a:prstGeom>
          <a:noFill/>
          <a:ln w="9525">
            <a:noFill/>
            <a:round/>
            <a:headEnd/>
            <a:tailEnd/>
          </a:ln>
        </p:spPr>
        <p:txBody>
          <a:bodyPr lIns="90000" tIns="46800" rIns="90000" bIns="46800">
            <a:spAutoFit/>
          </a:bodyPr>
          <a:lstStyle/>
          <a:p>
            <a:pPr algn="ctr" eaLnBrk="0" hangingPunct="0">
              <a:spcBef>
                <a:spcPts val="10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b="1">
                <a:solidFill>
                  <a:srgbClr val="FF6600"/>
                </a:solidFill>
              </a:rPr>
              <a:t>CINA</a:t>
            </a:r>
          </a:p>
        </p:txBody>
      </p:sp>
      <p:sp>
        <p:nvSpPr>
          <p:cNvPr id="372741" name="Text Box 6"/>
          <p:cNvSpPr txBox="1">
            <a:spLocks noChangeArrowheads="1"/>
          </p:cNvSpPr>
          <p:nvPr/>
        </p:nvSpPr>
        <p:spPr bwMode="auto">
          <a:xfrm>
            <a:off x="7704138" y="4365625"/>
            <a:ext cx="1116012" cy="336550"/>
          </a:xfrm>
          <a:prstGeom prst="rect">
            <a:avLst/>
          </a:prstGeom>
          <a:noFill/>
          <a:ln w="9525">
            <a:noFill/>
            <a:round/>
            <a:headEnd/>
            <a:tailEnd/>
          </a:ln>
        </p:spPr>
        <p:txBody>
          <a:bodyPr lIns="90000" tIns="46800" rIns="90000" bIns="46800">
            <a:spAutoFit/>
          </a:bodyPr>
          <a:lstStyle/>
          <a:p>
            <a:pPr algn="ctr" eaLnBrk="0" hangingPunct="0">
              <a:spcBef>
                <a:spcPts val="10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b="1">
                <a:solidFill>
                  <a:srgbClr val="0033CC"/>
                </a:solidFill>
              </a:rPr>
              <a:t>EUROPA</a:t>
            </a:r>
          </a:p>
        </p:txBody>
      </p:sp>
      <p:sp>
        <p:nvSpPr>
          <p:cNvPr id="372742" name="Text Box 7"/>
          <p:cNvSpPr txBox="1">
            <a:spLocks noChangeArrowheads="1"/>
          </p:cNvSpPr>
          <p:nvPr/>
        </p:nvSpPr>
        <p:spPr bwMode="auto">
          <a:xfrm>
            <a:off x="7451725" y="2708275"/>
            <a:ext cx="1116013" cy="336550"/>
          </a:xfrm>
          <a:prstGeom prst="rect">
            <a:avLst/>
          </a:prstGeom>
          <a:noFill/>
          <a:ln w="9525">
            <a:noFill/>
            <a:round/>
            <a:headEnd/>
            <a:tailEnd/>
          </a:ln>
        </p:spPr>
        <p:txBody>
          <a:bodyPr lIns="90000" tIns="46800" rIns="90000" bIns="46800">
            <a:spAutoFit/>
          </a:bodyPr>
          <a:lstStyle/>
          <a:p>
            <a:pPr algn="ctr" eaLnBrk="0" hangingPunct="0">
              <a:spcBef>
                <a:spcPts val="10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b="1">
                <a:solidFill>
                  <a:srgbClr val="99CC00"/>
                </a:solidFill>
              </a:rPr>
              <a:t>USA</a:t>
            </a:r>
          </a:p>
        </p:txBody>
      </p:sp>
      <p:sp>
        <p:nvSpPr>
          <p:cNvPr id="372743" name="Text Box 8"/>
          <p:cNvSpPr txBox="1">
            <a:spLocks noChangeArrowheads="1"/>
          </p:cNvSpPr>
          <p:nvPr/>
        </p:nvSpPr>
        <p:spPr bwMode="auto">
          <a:xfrm>
            <a:off x="7524750" y="5037138"/>
            <a:ext cx="1116013" cy="336550"/>
          </a:xfrm>
          <a:prstGeom prst="rect">
            <a:avLst/>
          </a:prstGeom>
          <a:noFill/>
          <a:ln w="9525">
            <a:noFill/>
            <a:round/>
            <a:headEnd/>
            <a:tailEnd/>
          </a:ln>
        </p:spPr>
        <p:txBody>
          <a:bodyPr lIns="90000" tIns="46800" rIns="90000" bIns="46800">
            <a:spAutoFit/>
          </a:bodyPr>
          <a:lstStyle/>
          <a:p>
            <a:pPr algn="ctr" eaLnBrk="0" hangingPunct="0">
              <a:spcBef>
                <a:spcPts val="10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b="1">
                <a:solidFill>
                  <a:srgbClr val="CC3399"/>
                </a:solidFill>
              </a:rPr>
              <a:t>INDIA</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60" name="Segnaposto numero diapositiva 3"/>
          <p:cNvSpPr>
            <a:spLocks noGrp="1"/>
          </p:cNvSpPr>
          <p:nvPr>
            <p:ph type="sldNum" sz="quarter" idx="13"/>
          </p:nvPr>
        </p:nvSpPr>
        <p:spPr>
          <a:noFill/>
        </p:spPr>
        <p:txBody>
          <a:bodyPr/>
          <a:lstStyle/>
          <a:p>
            <a:fld id="{FCB4D0CC-C16D-478E-8ED9-C8B1FFCF44BC}" type="slidenum">
              <a:rPr lang="it-IT" smtClean="0"/>
              <a:pPr/>
              <a:t>34</a:t>
            </a:fld>
            <a:endParaRPr lang="it-IT" smtClean="0"/>
          </a:p>
        </p:txBody>
      </p:sp>
      <p:sp>
        <p:nvSpPr>
          <p:cNvPr id="992261" name="Text Box 2"/>
          <p:cNvSpPr txBox="1">
            <a:spLocks noChangeArrowheads="1"/>
          </p:cNvSpPr>
          <p:nvPr/>
        </p:nvSpPr>
        <p:spPr bwMode="auto">
          <a:xfrm>
            <a:off x="0" y="1022350"/>
            <a:ext cx="8964613" cy="822325"/>
          </a:xfrm>
          <a:prstGeom prst="rect">
            <a:avLst/>
          </a:prstGeom>
          <a:solidFill>
            <a:srgbClr val="CCECFF"/>
          </a:solidFill>
          <a:ln w="9525">
            <a:noFill/>
            <a:round/>
            <a:headEnd/>
            <a:tailEnd/>
          </a:ln>
        </p:spPr>
        <p:txBody>
          <a:bodyPr lIns="90000" tIns="46800" rIns="90000" bIns="46800">
            <a:spAutoFit/>
          </a:bodyPr>
          <a:lstStyle/>
          <a:p>
            <a:pPr algn="ct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400" b="1">
                <a:solidFill>
                  <a:srgbClr val="333399"/>
                </a:solidFill>
              </a:rPr>
              <a:t>Somma delle emissioni storiche per ciascun Paese da combustibili fossili e cemento (1870 – 2017)</a:t>
            </a:r>
          </a:p>
        </p:txBody>
      </p:sp>
      <p:graphicFrame>
        <p:nvGraphicFramePr>
          <p:cNvPr id="992259" name="Object 3"/>
          <p:cNvGraphicFramePr>
            <a:graphicFrameLocks noChangeAspect="1"/>
          </p:cNvGraphicFramePr>
          <p:nvPr/>
        </p:nvGraphicFramePr>
        <p:xfrm>
          <a:off x="684213" y="1225550"/>
          <a:ext cx="9072562" cy="5632450"/>
        </p:xfrm>
        <a:graphic>
          <a:graphicData uri="http://schemas.openxmlformats.org/presentationml/2006/ole">
            <mc:AlternateContent xmlns:mc="http://schemas.openxmlformats.org/markup-compatibility/2006">
              <mc:Choice xmlns:v="urn:schemas-microsoft-com:vml" Requires="v">
                <p:oleObj spid="_x0000_s992260" name="Grafico" r:id="rId4" imgW="6391390" imgH="3971803" progId="MSGraph.Chart.8">
                  <p:embed followColorScheme="full"/>
                </p:oleObj>
              </mc:Choice>
              <mc:Fallback>
                <p:oleObj name="Grafico" r:id="rId4" imgW="6391390" imgH="3971803" progId="MSGraph.Chart.8">
                  <p:embed followColorScheme="full"/>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1225550"/>
                        <a:ext cx="9072562" cy="563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92262" name="Picture 4"/>
          <p:cNvPicPr>
            <a:picLocks noChangeAspect="1" noChangeArrowheads="1"/>
          </p:cNvPicPr>
          <p:nvPr/>
        </p:nvPicPr>
        <p:blipFill>
          <a:blip r:embed="rId6"/>
          <a:srcRect l="12726" r="73131" b="89908"/>
          <a:stretch>
            <a:fillRect/>
          </a:stretch>
        </p:blipFill>
        <p:spPr bwMode="auto">
          <a:xfrm>
            <a:off x="107950" y="60325"/>
            <a:ext cx="2160588" cy="847725"/>
          </a:xfrm>
          <a:prstGeom prst="rect">
            <a:avLst/>
          </a:prstGeom>
          <a:noFill/>
          <a:ln w="9525">
            <a:noFill/>
            <a:miter lim="800000"/>
            <a:headEnd/>
            <a:tailEnd/>
          </a:ln>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992259"/>
                                        </p:tgtEl>
                                        <p:attrNameLst>
                                          <p:attrName>style.visibility</p:attrName>
                                        </p:attrNameLst>
                                      </p:cBhvr>
                                      <p:to>
                                        <p:strVal val="visible"/>
                                      </p:to>
                                    </p:set>
                                    <p:animEffect transition="in" filter="fade">
                                      <p:cBhvr>
                                        <p:cTn id="7" dur="800" decel="100000"/>
                                        <p:tgtEl>
                                          <p:spTgt spid="992259"/>
                                        </p:tgtEl>
                                      </p:cBhvr>
                                    </p:animEffect>
                                    <p:anim calcmode="lin" valueType="num">
                                      <p:cBhvr>
                                        <p:cTn id="8" dur="800" decel="100000" fill="hold"/>
                                        <p:tgtEl>
                                          <p:spTgt spid="992259"/>
                                        </p:tgtEl>
                                        <p:attrNameLst>
                                          <p:attrName>style.rotation</p:attrName>
                                        </p:attrNameLst>
                                      </p:cBhvr>
                                      <p:tavLst>
                                        <p:tav tm="0">
                                          <p:val>
                                            <p:fltVal val="-90"/>
                                          </p:val>
                                        </p:tav>
                                        <p:tav tm="100000">
                                          <p:val>
                                            <p:fltVal val="0"/>
                                          </p:val>
                                        </p:tav>
                                      </p:tavLst>
                                    </p:anim>
                                    <p:anim calcmode="lin" valueType="num">
                                      <p:cBhvr>
                                        <p:cTn id="9" dur="800" decel="100000" fill="hold"/>
                                        <p:tgtEl>
                                          <p:spTgt spid="992259"/>
                                        </p:tgtEl>
                                        <p:attrNameLst>
                                          <p:attrName>ppt_x</p:attrName>
                                        </p:attrNameLst>
                                      </p:cBhvr>
                                      <p:tavLst>
                                        <p:tav tm="0">
                                          <p:val>
                                            <p:strVal val="#ppt_x+0.4"/>
                                          </p:val>
                                        </p:tav>
                                        <p:tav tm="100000">
                                          <p:val>
                                            <p:strVal val="#ppt_x-0.05"/>
                                          </p:val>
                                        </p:tav>
                                      </p:tavLst>
                                    </p:anim>
                                    <p:anim calcmode="lin" valueType="num">
                                      <p:cBhvr>
                                        <p:cTn id="10" dur="800" decel="100000" fill="hold"/>
                                        <p:tgtEl>
                                          <p:spTgt spid="99225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9225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9225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99225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5" name="Segnaposto numero diapositiva 3"/>
          <p:cNvSpPr>
            <a:spLocks noGrp="1"/>
          </p:cNvSpPr>
          <p:nvPr>
            <p:ph type="sldNum" sz="quarter" idx="13"/>
          </p:nvPr>
        </p:nvSpPr>
        <p:spPr>
          <a:noFill/>
        </p:spPr>
        <p:txBody>
          <a:bodyPr/>
          <a:lstStyle/>
          <a:p>
            <a:fld id="{752D7EE4-009C-484A-9FA1-A49CCA47FEE2}" type="slidenum">
              <a:rPr lang="it-IT" smtClean="0"/>
              <a:pPr/>
              <a:t>35</a:t>
            </a:fld>
            <a:endParaRPr lang="it-IT" smtClean="0"/>
          </a:p>
        </p:txBody>
      </p:sp>
      <p:pic>
        <p:nvPicPr>
          <p:cNvPr id="994306" name="Picture 2"/>
          <p:cNvPicPr>
            <a:picLocks noChangeAspect="1" noChangeArrowheads="1"/>
          </p:cNvPicPr>
          <p:nvPr/>
        </p:nvPicPr>
        <p:blipFill>
          <a:blip r:embed="rId3"/>
          <a:srcRect/>
          <a:stretch>
            <a:fillRect/>
          </a:stretch>
        </p:blipFill>
        <p:spPr bwMode="auto">
          <a:xfrm>
            <a:off x="0" y="0"/>
            <a:ext cx="8820150" cy="6580188"/>
          </a:xfrm>
          <a:prstGeom prst="rect">
            <a:avLst/>
          </a:prstGeom>
          <a:noFill/>
          <a:ln w="9525">
            <a:noFill/>
            <a:round/>
            <a:headEnd/>
            <a:tailEnd/>
          </a:ln>
        </p:spPr>
      </p:pic>
      <p:sp>
        <p:nvSpPr>
          <p:cNvPr id="994307" name="Rectangle 3"/>
          <p:cNvSpPr>
            <a:spLocks noChangeArrowheads="1"/>
          </p:cNvSpPr>
          <p:nvPr/>
        </p:nvSpPr>
        <p:spPr bwMode="auto">
          <a:xfrm>
            <a:off x="1187450" y="981075"/>
            <a:ext cx="7632700" cy="431800"/>
          </a:xfrm>
          <a:prstGeom prst="rect">
            <a:avLst/>
          </a:prstGeom>
          <a:solidFill>
            <a:srgbClr val="FFFFFF"/>
          </a:solidFill>
          <a:ln w="9525">
            <a:noFill/>
            <a:round/>
            <a:headEnd/>
            <a:tailEnd/>
          </a:ln>
        </p:spPr>
        <p:txBody>
          <a:bodyPr wrap="none" anchor="ctr"/>
          <a:lstStyle/>
          <a:p>
            <a:pPr eaLnBrk="0" hangingPunct="0">
              <a:buClr>
                <a:srgbClr val="000000"/>
              </a:buClr>
              <a:buSzPct val="100000"/>
              <a:buFont typeface="Times New Roman" pitchFamily="18" charset="0"/>
              <a:buNone/>
            </a:pPr>
            <a:endParaRPr lang="it-IT"/>
          </a:p>
        </p:txBody>
      </p:sp>
      <p:sp>
        <p:nvSpPr>
          <p:cNvPr id="994308" name="Text Box 4"/>
          <p:cNvSpPr txBox="1">
            <a:spLocks noChangeArrowheads="1"/>
          </p:cNvSpPr>
          <p:nvPr/>
        </p:nvSpPr>
        <p:spPr bwMode="auto">
          <a:xfrm>
            <a:off x="250825" y="4503738"/>
            <a:ext cx="1800225" cy="1190625"/>
          </a:xfrm>
          <a:prstGeom prst="rect">
            <a:avLst/>
          </a:prstGeom>
          <a:noFill/>
          <a:ln w="9525">
            <a:noFill/>
            <a:round/>
            <a:headEnd/>
            <a:tailEnd/>
          </a:ln>
        </p:spPr>
        <p:txBody>
          <a:bodyPr lIns="90000" tIns="46800" rIns="90000" bIns="46800">
            <a:spAutoFit/>
          </a:bodyPr>
          <a:lstStyle/>
          <a:p>
            <a:pPr algn="ctr" eaLnBrk="0" hangingPunct="0">
              <a:spcBef>
                <a:spcPts val="15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400" b="1">
                <a:solidFill>
                  <a:srgbClr val="000000"/>
                </a:solidFill>
              </a:rPr>
              <a:t>I primi 16 flussi in MtCO2</a:t>
            </a:r>
          </a:p>
        </p:txBody>
      </p:sp>
      <p:sp>
        <p:nvSpPr>
          <p:cNvPr id="917509" name="Text Box 5"/>
          <p:cNvSpPr txBox="1">
            <a:spLocks noChangeArrowheads="1"/>
          </p:cNvSpPr>
          <p:nvPr/>
        </p:nvSpPr>
        <p:spPr bwMode="auto">
          <a:xfrm>
            <a:off x="1116013" y="3644900"/>
            <a:ext cx="6985000" cy="825500"/>
          </a:xfrm>
          <a:prstGeom prst="rect">
            <a:avLst/>
          </a:prstGeom>
          <a:solidFill>
            <a:srgbClr val="FF3300"/>
          </a:solidFill>
          <a:ln w="9525">
            <a:noFill/>
            <a:round/>
            <a:headEnd/>
            <a:tailEnd/>
          </a:ln>
        </p:spPr>
        <p:txBody>
          <a:bodyPr lIns="90000" tIns="46800" rIns="90000" bIns="46800">
            <a:spAutoFit/>
          </a:bodyPr>
          <a:lstStyle/>
          <a:p>
            <a:pPr algn="ctr" eaLnBrk="0" hangingPunct="0">
              <a:spcBef>
                <a:spcPts val="15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400" b="1">
                <a:solidFill>
                  <a:srgbClr val="000000"/>
                </a:solidFill>
              </a:rPr>
              <a:t>La Cina emette la maggior parte della CO2 per prodotti consumati negli USA e in Europa …</a:t>
            </a:r>
          </a:p>
        </p:txBody>
      </p:sp>
      <p:pic>
        <p:nvPicPr>
          <p:cNvPr id="917510" name="Picture 6"/>
          <p:cNvPicPr>
            <a:picLocks noChangeAspect="1" noChangeArrowheads="1"/>
          </p:cNvPicPr>
          <p:nvPr/>
        </p:nvPicPr>
        <p:blipFill>
          <a:blip r:embed="rId4"/>
          <a:srcRect/>
          <a:stretch>
            <a:fillRect/>
          </a:stretch>
        </p:blipFill>
        <p:spPr bwMode="auto">
          <a:xfrm>
            <a:off x="7092950" y="4797425"/>
            <a:ext cx="1800225" cy="949325"/>
          </a:xfrm>
          <a:prstGeom prst="rect">
            <a:avLst/>
          </a:prstGeom>
          <a:noFill/>
          <a:ln w="9525">
            <a:noFill/>
            <a:round/>
            <a:headEnd/>
            <a:tailEnd/>
          </a:ln>
        </p:spPr>
      </p:pic>
      <p:sp>
        <p:nvSpPr>
          <p:cNvPr id="994311" name="Text Box 7"/>
          <p:cNvSpPr txBox="1">
            <a:spLocks noChangeArrowheads="1"/>
          </p:cNvSpPr>
          <p:nvPr/>
        </p:nvSpPr>
        <p:spPr bwMode="auto">
          <a:xfrm>
            <a:off x="1619250" y="188913"/>
            <a:ext cx="7235825" cy="1190625"/>
          </a:xfrm>
          <a:prstGeom prst="rect">
            <a:avLst/>
          </a:prstGeom>
          <a:solidFill>
            <a:srgbClr val="FFFFFF"/>
          </a:solidFill>
          <a:ln w="9525">
            <a:noFill/>
            <a:round/>
            <a:headEnd/>
            <a:tailEnd/>
          </a:ln>
        </p:spPr>
        <p:txBody>
          <a:bodyPr lIns="90000" tIns="46800" rIns="90000" bIns="46800">
            <a:spAutoFit/>
          </a:bodyPr>
          <a:lstStyle/>
          <a:p>
            <a:pPr algn="ctr" eaLnBrk="0" hangingPunct="0">
              <a:spcBef>
                <a:spcPts val="15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400" b="1">
                <a:solidFill>
                  <a:srgbClr val="333399"/>
                </a:solidFill>
              </a:rPr>
              <a:t>Confronto tra i maggiori flussi di emissione di CO2 dal </a:t>
            </a:r>
            <a:r>
              <a:rPr lang="it-IT" sz="2400" b="1">
                <a:solidFill>
                  <a:srgbClr val="FF3300"/>
                </a:solidFill>
              </a:rPr>
              <a:t>luogo di produzione</a:t>
            </a:r>
            <a:r>
              <a:rPr lang="it-IT" sz="2400" b="1">
                <a:solidFill>
                  <a:srgbClr val="333399"/>
                </a:solidFill>
              </a:rPr>
              <a:t> a quello di </a:t>
            </a:r>
            <a:r>
              <a:rPr lang="it-IT" sz="2400" b="1">
                <a:solidFill>
                  <a:srgbClr val="FF3300"/>
                </a:solidFill>
              </a:rPr>
              <a:t>consumo di beni e servizi</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fill="hold" nodeType="clickEffect">
                                  <p:stCondLst>
                                    <p:cond delay="0"/>
                                  </p:stCondLst>
                                  <p:childTnLst>
                                    <p:set>
                                      <p:cBhvr additive="repl">
                                        <p:cTn id="6" dur="1" fill="hold">
                                          <p:stCondLst>
                                            <p:cond delay="0"/>
                                          </p:stCondLst>
                                        </p:cTn>
                                        <p:tgtEl>
                                          <p:spTgt spid="917509"/>
                                        </p:tgtEl>
                                        <p:attrNameLst>
                                          <p:attrName>style.visibility</p:attrName>
                                        </p:attrNameLst>
                                      </p:cBhvr>
                                      <p:to>
                                        <p:strVal val="visible"/>
                                      </p:to>
                                    </p:set>
                                    <p:animEffect transition="in" filter="fade">
                                      <p:cBhvr additive="repl">
                                        <p:cTn id="7" dur="800" decel="100000"/>
                                        <p:tgtEl>
                                          <p:spTgt spid="917509"/>
                                        </p:tgtEl>
                                      </p:cBhvr>
                                    </p:animEffect>
                                    <p:anim calcmode="lin" valueType="num">
                                      <p:cBhvr additive="repl">
                                        <p:cTn id="8" dur="800" decel="100000" fill="hold"/>
                                        <p:tgtEl>
                                          <p:spTgt spid="917509"/>
                                        </p:tgtEl>
                                        <p:attrNameLst>
                                          <p:attrName>r</p:attrName>
                                        </p:attrNameLst>
                                      </p:cBhvr>
                                      <p:tavLst>
                                        <p:tav tm="100000">
                                          <p:val>
                                            <p:strVal val="-90"/>
                                          </p:val>
                                        </p:tav>
                                        <p:tav tm="100000">
                                          <p:val>
                                            <p:strVal val="0"/>
                                          </p:val>
                                        </p:tav>
                                      </p:tavLst>
                                    </p:anim>
                                    <p:anim calcmode="lin" valueType="num">
                                      <p:cBhvr additive="repl">
                                        <p:cTn id="9" dur="800" decel="100000" fill="hold"/>
                                        <p:tgtEl>
                                          <p:spTgt spid="917509"/>
                                        </p:tgtEl>
                                        <p:attrNameLst>
                                          <p:attrName>ppt_x</p:attrName>
                                        </p:attrNameLst>
                                      </p:cBhvr>
                                      <p:tavLst>
                                        <p:tav tm="100000">
                                          <p:val>
                                            <p:strVal val="#ppt_x+0.4"/>
                                          </p:val>
                                        </p:tav>
                                        <p:tav tm="100000">
                                          <p:val>
                                            <p:strVal val="#ppt_x-0.05"/>
                                          </p:val>
                                        </p:tav>
                                      </p:tavLst>
                                    </p:anim>
                                    <p:anim calcmode="lin" valueType="num">
                                      <p:cBhvr additive="repl">
                                        <p:cTn id="10" dur="800" decel="100000" fill="hold"/>
                                        <p:tgtEl>
                                          <p:spTgt spid="917509"/>
                                        </p:tgtEl>
                                        <p:attrNameLst>
                                          <p:attrName>ppt_y</p:attrName>
                                        </p:attrNameLst>
                                      </p:cBhvr>
                                      <p:tavLst>
                                        <p:tav tm="100000">
                                          <p:val>
                                            <p:strVal val="#ppt_y-0.4"/>
                                          </p:val>
                                        </p:tav>
                                        <p:tav tm="100000">
                                          <p:val>
                                            <p:strVal val="#ppt_y+0.1"/>
                                          </p:val>
                                        </p:tav>
                                      </p:tavLst>
                                    </p:anim>
                                    <p:anim calcmode="lin" valueType="num">
                                      <p:cBhvr additive="repl">
                                        <p:cTn id="11" dur="200" accel="100000" fill="hold">
                                          <p:stCondLst>
                                            <p:cond delay="800"/>
                                          </p:stCondLst>
                                        </p:cTn>
                                        <p:tgtEl>
                                          <p:spTgt spid="917509"/>
                                        </p:tgtEl>
                                        <p:attrNameLst>
                                          <p:attrName>ppt_x</p:attrName>
                                        </p:attrNameLst>
                                      </p:cBhvr>
                                      <p:tavLst>
                                        <p:tav tm="100000">
                                          <p:val>
                                            <p:strVal val="#ppt_x-0.05"/>
                                          </p:val>
                                        </p:tav>
                                        <p:tav tm="100000">
                                          <p:val>
                                            <p:strVal val="#ppt_x"/>
                                          </p:val>
                                        </p:tav>
                                      </p:tavLst>
                                    </p:anim>
                                    <p:anim calcmode="lin" valueType="num">
                                      <p:cBhvr additive="repl">
                                        <p:cTn id="12" dur="200" accel="100000" fill="hold">
                                          <p:stCondLst>
                                            <p:cond delay="800"/>
                                          </p:stCondLst>
                                        </p:cTn>
                                        <p:tgtEl>
                                          <p:spTgt spid="917509"/>
                                        </p:tgtEl>
                                        <p:attrNameLst>
                                          <p:attrName>ppt_y</p:attrName>
                                        </p:attrNameLst>
                                      </p:cBhvr>
                                      <p:tavLst>
                                        <p:tav tm="100000">
                                          <p:val>
                                            <p:strVal val="#ppt_y+0.1"/>
                                          </p:val>
                                        </p:tav>
                                        <p:tav tm="100000">
                                          <p:val>
                                            <p:strVal val="#ppt_y"/>
                                          </p:val>
                                        </p:tav>
                                      </p:tavLst>
                                    </p:anim>
                                  </p:childTnLst>
                                </p:cTn>
                              </p:par>
                              <p:par>
                                <p:cTn id="13" presetID="30" presetClass="entr" fill="hold" nodeType="withEffect">
                                  <p:stCondLst>
                                    <p:cond delay="0"/>
                                  </p:stCondLst>
                                  <p:childTnLst>
                                    <p:set>
                                      <p:cBhvr additive="repl">
                                        <p:cTn id="14" dur="1" fill="hold">
                                          <p:stCondLst>
                                            <p:cond delay="0"/>
                                          </p:stCondLst>
                                        </p:cTn>
                                        <p:tgtEl>
                                          <p:spTgt spid="917510"/>
                                        </p:tgtEl>
                                        <p:attrNameLst>
                                          <p:attrName>style.visibility</p:attrName>
                                        </p:attrNameLst>
                                      </p:cBhvr>
                                      <p:to>
                                        <p:strVal val="visible"/>
                                      </p:to>
                                    </p:set>
                                    <p:animEffect transition="in" filter="fade">
                                      <p:cBhvr additive="repl">
                                        <p:cTn id="15" dur="800" decel="100000"/>
                                        <p:tgtEl>
                                          <p:spTgt spid="917510"/>
                                        </p:tgtEl>
                                      </p:cBhvr>
                                    </p:animEffect>
                                    <p:anim calcmode="lin" valueType="num">
                                      <p:cBhvr additive="repl">
                                        <p:cTn id="16" dur="800" decel="100000" fill="hold"/>
                                        <p:tgtEl>
                                          <p:spTgt spid="917510"/>
                                        </p:tgtEl>
                                        <p:attrNameLst>
                                          <p:attrName>r</p:attrName>
                                        </p:attrNameLst>
                                      </p:cBhvr>
                                      <p:tavLst>
                                        <p:tav tm="100000">
                                          <p:val>
                                            <p:strVal val="-90"/>
                                          </p:val>
                                        </p:tav>
                                        <p:tav tm="100000">
                                          <p:val>
                                            <p:strVal val="0"/>
                                          </p:val>
                                        </p:tav>
                                      </p:tavLst>
                                    </p:anim>
                                    <p:anim calcmode="lin" valueType="num">
                                      <p:cBhvr additive="repl">
                                        <p:cTn id="17" dur="800" decel="100000" fill="hold"/>
                                        <p:tgtEl>
                                          <p:spTgt spid="917510"/>
                                        </p:tgtEl>
                                        <p:attrNameLst>
                                          <p:attrName>ppt_x</p:attrName>
                                        </p:attrNameLst>
                                      </p:cBhvr>
                                      <p:tavLst>
                                        <p:tav tm="100000">
                                          <p:val>
                                            <p:strVal val="#ppt_x+0.4"/>
                                          </p:val>
                                        </p:tav>
                                        <p:tav tm="100000">
                                          <p:val>
                                            <p:strVal val="#ppt_x-0.05"/>
                                          </p:val>
                                        </p:tav>
                                      </p:tavLst>
                                    </p:anim>
                                    <p:anim calcmode="lin" valueType="num">
                                      <p:cBhvr additive="repl">
                                        <p:cTn id="18" dur="800" decel="100000" fill="hold"/>
                                        <p:tgtEl>
                                          <p:spTgt spid="917510"/>
                                        </p:tgtEl>
                                        <p:attrNameLst>
                                          <p:attrName>ppt_y</p:attrName>
                                        </p:attrNameLst>
                                      </p:cBhvr>
                                      <p:tavLst>
                                        <p:tav tm="100000">
                                          <p:val>
                                            <p:strVal val="#ppt_y-0.4"/>
                                          </p:val>
                                        </p:tav>
                                        <p:tav tm="100000">
                                          <p:val>
                                            <p:strVal val="#ppt_y+0.1"/>
                                          </p:val>
                                        </p:tav>
                                      </p:tavLst>
                                    </p:anim>
                                    <p:anim calcmode="lin" valueType="num">
                                      <p:cBhvr additive="repl">
                                        <p:cTn id="19" dur="200" accel="100000" fill="hold">
                                          <p:stCondLst>
                                            <p:cond delay="800"/>
                                          </p:stCondLst>
                                        </p:cTn>
                                        <p:tgtEl>
                                          <p:spTgt spid="917510"/>
                                        </p:tgtEl>
                                        <p:attrNameLst>
                                          <p:attrName>ppt_x</p:attrName>
                                        </p:attrNameLst>
                                      </p:cBhvr>
                                      <p:tavLst>
                                        <p:tav tm="100000">
                                          <p:val>
                                            <p:strVal val="#ppt_x-0.05"/>
                                          </p:val>
                                        </p:tav>
                                        <p:tav tm="100000">
                                          <p:val>
                                            <p:strVal val="#ppt_x"/>
                                          </p:val>
                                        </p:tav>
                                      </p:tavLst>
                                    </p:anim>
                                    <p:anim calcmode="lin" valueType="num">
                                      <p:cBhvr additive="repl">
                                        <p:cTn id="20" dur="200" accel="100000" fill="hold">
                                          <p:stCondLst>
                                            <p:cond delay="800"/>
                                          </p:stCondLst>
                                        </p:cTn>
                                        <p:tgtEl>
                                          <p:spTgt spid="917510"/>
                                        </p:tgtEl>
                                        <p:attrNameLst>
                                          <p:attrName>ppt_y</p:attrName>
                                        </p:attrNameLst>
                                      </p:cBhvr>
                                      <p:tavLst>
                                        <p:tav tm="10000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FF"/>
            </a:gs>
          </a:gsLst>
          <a:lin ang="5400000" scaled="1"/>
        </a:gradFill>
        <a:effectLst/>
      </p:bgPr>
    </p:bg>
    <p:spTree>
      <p:nvGrpSpPr>
        <p:cNvPr id="1" name=""/>
        <p:cNvGrpSpPr/>
        <p:nvPr/>
      </p:nvGrpSpPr>
      <p:grpSpPr>
        <a:xfrm>
          <a:off x="0" y="0"/>
          <a:ext cx="0" cy="0"/>
          <a:chOff x="0" y="0"/>
          <a:chExt cx="0" cy="0"/>
        </a:xfrm>
      </p:grpSpPr>
      <p:sp>
        <p:nvSpPr>
          <p:cNvPr id="996354" name="Segnaposto numero diapositiva 3"/>
          <p:cNvSpPr>
            <a:spLocks noGrp="1"/>
          </p:cNvSpPr>
          <p:nvPr>
            <p:ph type="sldNum" sz="quarter" idx="13"/>
          </p:nvPr>
        </p:nvSpPr>
        <p:spPr>
          <a:noFill/>
        </p:spPr>
        <p:txBody>
          <a:bodyPr/>
          <a:lstStyle/>
          <a:p>
            <a:fld id="{198612BF-4050-471A-969D-BE97A17CB88B}" type="slidenum">
              <a:rPr lang="it-IT" smtClean="0"/>
              <a:pPr/>
              <a:t>36</a:t>
            </a:fld>
            <a:endParaRPr lang="it-IT" smtClean="0"/>
          </a:p>
        </p:txBody>
      </p:sp>
      <p:sp>
        <p:nvSpPr>
          <p:cNvPr id="996355" name="Text Box 1"/>
          <p:cNvSpPr txBox="1">
            <a:spLocks noChangeArrowheads="1"/>
          </p:cNvSpPr>
          <p:nvPr/>
        </p:nvSpPr>
        <p:spPr bwMode="auto">
          <a:xfrm>
            <a:off x="539750" y="908050"/>
            <a:ext cx="8153400" cy="1555750"/>
          </a:xfrm>
          <a:prstGeom prst="rect">
            <a:avLst/>
          </a:prstGeom>
          <a:noFill/>
          <a:ln w="9525">
            <a:noFill/>
            <a:round/>
            <a:headEnd/>
            <a:tailEnd/>
          </a:ln>
        </p:spPr>
        <p:txBody>
          <a:bodyPr lIns="90000" tIns="46800" rIns="90000" bIns="46800">
            <a:spAutoFit/>
          </a:bodyPr>
          <a:lstStyle/>
          <a:p>
            <a:pPr algn="ct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800" b="1">
                <a:solidFill>
                  <a:schemeClr val="tx1"/>
                </a:solidFill>
              </a:rPr>
              <a:t>Cosa ci aspetta per il futuro?</a:t>
            </a:r>
          </a:p>
        </p:txBody>
      </p:sp>
      <p:pic>
        <p:nvPicPr>
          <p:cNvPr id="996356" name="Picture 2"/>
          <p:cNvPicPr>
            <a:picLocks noChangeAspect="1" noChangeArrowheads="1"/>
          </p:cNvPicPr>
          <p:nvPr/>
        </p:nvPicPr>
        <p:blipFill>
          <a:blip r:embed="rId3"/>
          <a:srcRect/>
          <a:stretch>
            <a:fillRect/>
          </a:stretch>
        </p:blipFill>
        <p:spPr bwMode="auto">
          <a:xfrm>
            <a:off x="2195513" y="2636838"/>
            <a:ext cx="4608512" cy="3455987"/>
          </a:xfrm>
          <a:prstGeom prst="rect">
            <a:avLst/>
          </a:prstGeom>
          <a:noFill/>
          <a:ln w="9525">
            <a:noFill/>
            <a:round/>
            <a:headEnd/>
            <a:tailEnd/>
          </a:ln>
        </p:spPr>
      </p:pic>
    </p:spTree>
  </p:cSld>
  <p:clrMapOvr>
    <a:masterClrMapping/>
  </p:clrMapOvr>
  <p:transition>
    <p:zoom dir="in"/>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Segnaposto numero diapositiva 3"/>
          <p:cNvSpPr>
            <a:spLocks noGrp="1"/>
          </p:cNvSpPr>
          <p:nvPr>
            <p:ph type="sldNum" sz="quarter" idx="13"/>
          </p:nvPr>
        </p:nvSpPr>
        <p:spPr>
          <a:noFill/>
        </p:spPr>
        <p:txBody>
          <a:bodyPr/>
          <a:lstStyle/>
          <a:p>
            <a:fld id="{B3E60712-2F97-44B0-AD65-1AFFBCEFEB3F}" type="slidenum">
              <a:rPr lang="it-IT" smtClean="0"/>
              <a:pPr/>
              <a:t>37</a:t>
            </a:fld>
            <a:endParaRPr lang="it-IT" smtClean="0"/>
          </a:p>
        </p:txBody>
      </p:sp>
      <p:pic>
        <p:nvPicPr>
          <p:cNvPr id="998402" name="Picture 4"/>
          <p:cNvPicPr>
            <a:picLocks noChangeAspect="1" noChangeArrowheads="1"/>
          </p:cNvPicPr>
          <p:nvPr/>
        </p:nvPicPr>
        <p:blipFill>
          <a:blip r:embed="rId2"/>
          <a:srcRect t="3377" r="23228" b="13008"/>
          <a:stretch>
            <a:fillRect/>
          </a:stretch>
        </p:blipFill>
        <p:spPr bwMode="auto">
          <a:xfrm>
            <a:off x="0" y="1588"/>
            <a:ext cx="7993063" cy="6856412"/>
          </a:xfrm>
          <a:prstGeom prst="rect">
            <a:avLst/>
          </a:prstGeom>
          <a:noFill/>
          <a:ln w="9525">
            <a:noFill/>
            <a:miter lim="800000"/>
            <a:headEnd/>
            <a:tailEnd/>
          </a:ln>
        </p:spPr>
      </p:pic>
      <p:pic>
        <p:nvPicPr>
          <p:cNvPr id="998403" name="Picture 5"/>
          <p:cNvPicPr>
            <a:picLocks noChangeAspect="1" noChangeArrowheads="1"/>
          </p:cNvPicPr>
          <p:nvPr/>
        </p:nvPicPr>
        <p:blipFill>
          <a:blip r:embed="rId3"/>
          <a:srcRect/>
          <a:stretch>
            <a:fillRect/>
          </a:stretch>
        </p:blipFill>
        <p:spPr bwMode="auto">
          <a:xfrm>
            <a:off x="7885113" y="1557338"/>
            <a:ext cx="1079500" cy="1584325"/>
          </a:xfrm>
          <a:prstGeom prst="rect">
            <a:avLst/>
          </a:prstGeom>
          <a:noFill/>
          <a:ln w="9525">
            <a:noFill/>
            <a:round/>
            <a:headEnd/>
            <a:tailEnd/>
          </a:ln>
        </p:spPr>
      </p:pic>
      <p:pic>
        <p:nvPicPr>
          <p:cNvPr id="998404" name="Picture 6"/>
          <p:cNvPicPr>
            <a:picLocks noChangeAspect="1" noChangeArrowheads="1"/>
          </p:cNvPicPr>
          <p:nvPr/>
        </p:nvPicPr>
        <p:blipFill>
          <a:blip r:embed="rId4"/>
          <a:srcRect/>
          <a:stretch>
            <a:fillRect/>
          </a:stretch>
        </p:blipFill>
        <p:spPr bwMode="auto">
          <a:xfrm>
            <a:off x="7956550" y="4076700"/>
            <a:ext cx="1095375" cy="1296988"/>
          </a:xfrm>
          <a:prstGeom prst="rect">
            <a:avLst/>
          </a:prstGeom>
          <a:noFill/>
          <a:ln w="9525">
            <a:noFill/>
            <a:round/>
            <a:headEnd/>
            <a:tailEnd/>
          </a:ln>
        </p:spPr>
      </p:pic>
      <p:sp>
        <p:nvSpPr>
          <p:cNvPr id="794631" name="Text Box 7"/>
          <p:cNvSpPr txBox="1">
            <a:spLocks noChangeArrowheads="1"/>
          </p:cNvSpPr>
          <p:nvPr/>
        </p:nvSpPr>
        <p:spPr bwMode="auto">
          <a:xfrm>
            <a:off x="7883525" y="5149850"/>
            <a:ext cx="720725" cy="366713"/>
          </a:xfrm>
          <a:prstGeom prst="rect">
            <a:avLst/>
          </a:prstGeom>
          <a:solidFill>
            <a:schemeClr val="bg1"/>
          </a:solid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b="1">
                <a:solidFill>
                  <a:srgbClr val="FF0000"/>
                </a:solidFill>
              </a:rPr>
              <a:t>+2°C</a:t>
            </a:r>
          </a:p>
        </p:txBody>
      </p:sp>
      <p:sp>
        <p:nvSpPr>
          <p:cNvPr id="998406" name="Text Box 8"/>
          <p:cNvSpPr txBox="1">
            <a:spLocks noChangeArrowheads="1"/>
          </p:cNvSpPr>
          <p:nvPr/>
        </p:nvSpPr>
        <p:spPr bwMode="auto">
          <a:xfrm>
            <a:off x="3348038" y="4508500"/>
            <a:ext cx="647700" cy="304800"/>
          </a:xfrm>
          <a:prstGeom prst="rect">
            <a:avLst/>
          </a:prstGeom>
          <a:solidFill>
            <a:schemeClr val="bg1"/>
          </a:solidFill>
          <a:ln w="9525">
            <a:noFill/>
            <a:miter lim="800000"/>
            <a:headEnd/>
            <a:tailEnd/>
          </a:ln>
        </p:spPr>
        <p:txBody>
          <a:bodyPr>
            <a:spAutoFit/>
          </a:bodyPr>
          <a:lstStyle/>
          <a:p>
            <a:pPr algn="r" eaLnBrk="0" hangingPunct="0">
              <a:spcBef>
                <a:spcPct val="50000"/>
              </a:spcBef>
              <a:buClr>
                <a:srgbClr val="000000"/>
              </a:buClr>
              <a:buSzPct val="100000"/>
              <a:buFont typeface="Times New Roman" pitchFamily="18" charset="0"/>
              <a:buNone/>
            </a:pPr>
            <a:r>
              <a:rPr lang="it-IT" sz="1400" b="1">
                <a:solidFill>
                  <a:schemeClr val="tx1"/>
                </a:solidFill>
              </a:rPr>
              <a:t>2017</a:t>
            </a:r>
          </a:p>
        </p:txBody>
      </p:sp>
      <p:sp>
        <p:nvSpPr>
          <p:cNvPr id="998407" name="Text Box 13"/>
          <p:cNvSpPr txBox="1">
            <a:spLocks noChangeArrowheads="1"/>
          </p:cNvSpPr>
          <p:nvPr/>
        </p:nvSpPr>
        <p:spPr bwMode="auto">
          <a:xfrm>
            <a:off x="2195513" y="0"/>
            <a:ext cx="6948487" cy="1004888"/>
          </a:xfrm>
          <a:prstGeom prst="rect">
            <a:avLst/>
          </a:prstGeom>
          <a:solidFill>
            <a:schemeClr val="bg1"/>
          </a:solid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sz="2400" b="1">
                <a:solidFill>
                  <a:schemeClr val="accent2"/>
                </a:solidFill>
              </a:rPr>
              <a:t>Emissioni osservate di CO2 e scenari futuri</a:t>
            </a:r>
          </a:p>
          <a:p>
            <a:pPr eaLnBrk="0" hangingPunct="0">
              <a:spcBef>
                <a:spcPct val="50000"/>
              </a:spcBef>
              <a:buClr>
                <a:srgbClr val="000000"/>
              </a:buClr>
              <a:buSzPct val="100000"/>
              <a:buFont typeface="Times New Roman" pitchFamily="18" charset="0"/>
              <a:buNone/>
            </a:pPr>
            <a:endParaRPr lang="it-IT" sz="2400" b="1">
              <a:solidFill>
                <a:schemeClr val="accent2"/>
              </a:solidFill>
            </a:endParaRPr>
          </a:p>
        </p:txBody>
      </p:sp>
      <p:sp>
        <p:nvSpPr>
          <p:cNvPr id="998408" name="Text Box 14"/>
          <p:cNvSpPr txBox="1">
            <a:spLocks noChangeArrowheads="1"/>
          </p:cNvSpPr>
          <p:nvPr/>
        </p:nvSpPr>
        <p:spPr bwMode="auto">
          <a:xfrm>
            <a:off x="179388" y="855663"/>
            <a:ext cx="8820150" cy="701675"/>
          </a:xfrm>
          <a:prstGeom prst="rect">
            <a:avLst/>
          </a:prstGeom>
          <a:solidFill>
            <a:schemeClr val="bg1"/>
          </a:solidFill>
          <a:ln w="9525">
            <a:noFill/>
            <a:miter lim="800000"/>
            <a:headEnd/>
            <a:tailEnd/>
          </a:ln>
        </p:spPr>
        <p:txBody>
          <a:bodyPr>
            <a:spAutoFit/>
          </a:bodyPr>
          <a:lstStyle/>
          <a:p>
            <a:pPr algn="ctr" eaLnBrk="0" hangingPunct="0">
              <a:spcBef>
                <a:spcPct val="50000"/>
              </a:spcBef>
              <a:buClr>
                <a:srgbClr val="000000"/>
              </a:buClr>
              <a:buSzPct val="100000"/>
              <a:buFont typeface="Times New Roman" pitchFamily="18" charset="0"/>
              <a:buNone/>
            </a:pPr>
            <a:r>
              <a:rPr lang="it-IT" sz="2000" b="1">
                <a:solidFill>
                  <a:schemeClr val="accent2"/>
                </a:solidFill>
              </a:rPr>
              <a:t>Stima degli aumenti di temperatura in funzione degli scenari di emissioni attesi</a:t>
            </a:r>
          </a:p>
        </p:txBody>
      </p:sp>
      <p:sp>
        <p:nvSpPr>
          <p:cNvPr id="794639" name="AutoShape 15"/>
          <p:cNvSpPr>
            <a:spLocks noChangeArrowheads="1"/>
          </p:cNvSpPr>
          <p:nvPr/>
        </p:nvSpPr>
        <p:spPr bwMode="auto">
          <a:xfrm rot="1482904">
            <a:off x="4572000" y="4652963"/>
            <a:ext cx="1295400" cy="288925"/>
          </a:xfrm>
          <a:prstGeom prst="rightArrow">
            <a:avLst>
              <a:gd name="adj1" fmla="val 50000"/>
              <a:gd name="adj2" fmla="val 112088"/>
            </a:avLst>
          </a:prstGeom>
          <a:solidFill>
            <a:srgbClr val="FF0000"/>
          </a:solidFill>
          <a:ln w="9525">
            <a:solidFill>
              <a:schemeClr val="tx1"/>
            </a:solidFill>
            <a:miter lim="800000"/>
            <a:headEnd/>
            <a:tailEnd/>
          </a:ln>
        </p:spPr>
        <p:txBody>
          <a:bodyPr wrap="none" anchor="ctr"/>
          <a:lstStyle/>
          <a:p>
            <a:pPr eaLnBrk="0" hangingPunct="0">
              <a:buClr>
                <a:srgbClr val="000000"/>
              </a:buClr>
              <a:buSzPct val="100000"/>
              <a:buFont typeface="Times New Roman" pitchFamily="18" charset="0"/>
              <a:buNone/>
            </a:pPr>
            <a:endParaRPr lang="it-IT"/>
          </a:p>
        </p:txBody>
      </p:sp>
      <p:sp>
        <p:nvSpPr>
          <p:cNvPr id="794640" name="Text Box 16"/>
          <p:cNvSpPr txBox="1">
            <a:spLocks noChangeArrowheads="1"/>
          </p:cNvSpPr>
          <p:nvPr/>
        </p:nvSpPr>
        <p:spPr bwMode="auto">
          <a:xfrm>
            <a:off x="7812088" y="5654675"/>
            <a:ext cx="1081087" cy="366713"/>
          </a:xfrm>
          <a:prstGeom prst="rect">
            <a:avLst/>
          </a:prstGeom>
          <a:solidFill>
            <a:schemeClr val="bg1"/>
          </a:solid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b="1">
                <a:solidFill>
                  <a:srgbClr val="FF0000"/>
                </a:solidFill>
              </a:rPr>
              <a:t>+1,5°C</a:t>
            </a:r>
          </a:p>
        </p:txBody>
      </p:sp>
      <p:sp>
        <p:nvSpPr>
          <p:cNvPr id="998411" name="Rectangle 17"/>
          <p:cNvSpPr>
            <a:spLocks noChangeArrowheads="1"/>
          </p:cNvSpPr>
          <p:nvPr/>
        </p:nvSpPr>
        <p:spPr bwMode="auto">
          <a:xfrm>
            <a:off x="2195513" y="2060575"/>
            <a:ext cx="1800225" cy="1873250"/>
          </a:xfrm>
          <a:prstGeom prst="rect">
            <a:avLst/>
          </a:prstGeom>
          <a:solidFill>
            <a:schemeClr val="bg1"/>
          </a:solidFill>
          <a:ln w="9525">
            <a:solidFill>
              <a:schemeClr val="bg1"/>
            </a:solidFill>
            <a:miter lim="800000"/>
            <a:headEnd/>
            <a:tailEnd/>
          </a:ln>
        </p:spPr>
        <p:txBody>
          <a:bodyPr wrap="none" anchor="ctr"/>
          <a:lstStyle/>
          <a:p>
            <a:pPr algn="ctr" eaLnBrk="0" hangingPunct="0">
              <a:buClr>
                <a:srgbClr val="000000"/>
              </a:buClr>
              <a:buSzPct val="100000"/>
              <a:buFont typeface="Times New Roman" pitchFamily="18" charset="0"/>
              <a:buNone/>
            </a:pPr>
            <a:endParaRPr lang="it-IT"/>
          </a:p>
        </p:txBody>
      </p:sp>
      <p:sp>
        <p:nvSpPr>
          <p:cNvPr id="998412" name="Rectangle 18"/>
          <p:cNvSpPr>
            <a:spLocks noChangeArrowheads="1"/>
          </p:cNvSpPr>
          <p:nvPr/>
        </p:nvSpPr>
        <p:spPr bwMode="auto">
          <a:xfrm>
            <a:off x="3779838" y="2133600"/>
            <a:ext cx="1512887" cy="503238"/>
          </a:xfrm>
          <a:prstGeom prst="rect">
            <a:avLst/>
          </a:prstGeom>
          <a:solidFill>
            <a:schemeClr val="bg1"/>
          </a:solidFill>
          <a:ln w="9525">
            <a:solidFill>
              <a:schemeClr val="bg1"/>
            </a:solidFill>
            <a:miter lim="800000"/>
            <a:headEnd/>
            <a:tailEnd/>
          </a:ln>
        </p:spPr>
        <p:txBody>
          <a:bodyPr wrap="none" anchor="ctr"/>
          <a:lstStyle/>
          <a:p>
            <a:pPr eaLnBrk="0" hangingPunct="0">
              <a:buClr>
                <a:srgbClr val="000000"/>
              </a:buClr>
              <a:buSzPct val="100000"/>
              <a:buFont typeface="Times New Roman" pitchFamily="18" charset="0"/>
              <a:buNone/>
            </a:pP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794631"/>
                                        </p:tgtEl>
                                        <p:attrNameLst>
                                          <p:attrName>style.visibility</p:attrName>
                                        </p:attrNameLst>
                                      </p:cBhvr>
                                      <p:to>
                                        <p:strVal val="visible"/>
                                      </p:to>
                                    </p:set>
                                    <p:animEffect transition="in" filter="fade">
                                      <p:cBhvr>
                                        <p:cTn id="7" dur="800" decel="100000"/>
                                        <p:tgtEl>
                                          <p:spTgt spid="794631"/>
                                        </p:tgtEl>
                                      </p:cBhvr>
                                    </p:animEffect>
                                    <p:anim calcmode="lin" valueType="num">
                                      <p:cBhvr>
                                        <p:cTn id="8" dur="800" decel="100000" fill="hold"/>
                                        <p:tgtEl>
                                          <p:spTgt spid="794631"/>
                                        </p:tgtEl>
                                        <p:attrNameLst>
                                          <p:attrName>style.rotation</p:attrName>
                                        </p:attrNameLst>
                                      </p:cBhvr>
                                      <p:tavLst>
                                        <p:tav tm="0">
                                          <p:val>
                                            <p:fltVal val="-90"/>
                                          </p:val>
                                        </p:tav>
                                        <p:tav tm="100000">
                                          <p:val>
                                            <p:fltVal val="0"/>
                                          </p:val>
                                        </p:tav>
                                      </p:tavLst>
                                    </p:anim>
                                    <p:anim calcmode="lin" valueType="num">
                                      <p:cBhvr>
                                        <p:cTn id="9" dur="800" decel="100000" fill="hold"/>
                                        <p:tgtEl>
                                          <p:spTgt spid="794631"/>
                                        </p:tgtEl>
                                        <p:attrNameLst>
                                          <p:attrName>ppt_x</p:attrName>
                                        </p:attrNameLst>
                                      </p:cBhvr>
                                      <p:tavLst>
                                        <p:tav tm="0">
                                          <p:val>
                                            <p:strVal val="#ppt_x+0.4"/>
                                          </p:val>
                                        </p:tav>
                                        <p:tav tm="100000">
                                          <p:val>
                                            <p:strVal val="#ppt_x-0.05"/>
                                          </p:val>
                                        </p:tav>
                                      </p:tavLst>
                                    </p:anim>
                                    <p:anim calcmode="lin" valueType="num">
                                      <p:cBhvr>
                                        <p:cTn id="10" dur="800" decel="100000" fill="hold"/>
                                        <p:tgtEl>
                                          <p:spTgt spid="79463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9463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94631"/>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94639"/>
                                        </p:tgtEl>
                                        <p:attrNameLst>
                                          <p:attrName>style.visibility</p:attrName>
                                        </p:attrNameLst>
                                      </p:cBhvr>
                                      <p:to>
                                        <p:strVal val="visible"/>
                                      </p:to>
                                    </p:set>
                                    <p:anim calcmode="lin" valueType="num">
                                      <p:cBhvr additive="base">
                                        <p:cTn id="17" dur="500" fill="hold"/>
                                        <p:tgtEl>
                                          <p:spTgt spid="794639"/>
                                        </p:tgtEl>
                                        <p:attrNameLst>
                                          <p:attrName>ppt_x</p:attrName>
                                        </p:attrNameLst>
                                      </p:cBhvr>
                                      <p:tavLst>
                                        <p:tav tm="0">
                                          <p:val>
                                            <p:strVal val="#ppt_x"/>
                                          </p:val>
                                        </p:tav>
                                        <p:tav tm="100000">
                                          <p:val>
                                            <p:strVal val="#ppt_x"/>
                                          </p:val>
                                        </p:tav>
                                      </p:tavLst>
                                    </p:anim>
                                    <p:anim calcmode="lin" valueType="num">
                                      <p:cBhvr additive="base">
                                        <p:cTn id="18" dur="500" fill="hold"/>
                                        <p:tgtEl>
                                          <p:spTgt spid="79463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0" presetClass="entr" presetSubtype="0" fill="hold" grpId="0" nodeType="clickEffect">
                                  <p:stCondLst>
                                    <p:cond delay="0"/>
                                  </p:stCondLst>
                                  <p:childTnLst>
                                    <p:set>
                                      <p:cBhvr>
                                        <p:cTn id="22" dur="1" fill="hold">
                                          <p:stCondLst>
                                            <p:cond delay="0"/>
                                          </p:stCondLst>
                                        </p:cTn>
                                        <p:tgtEl>
                                          <p:spTgt spid="794640"/>
                                        </p:tgtEl>
                                        <p:attrNameLst>
                                          <p:attrName>style.visibility</p:attrName>
                                        </p:attrNameLst>
                                      </p:cBhvr>
                                      <p:to>
                                        <p:strVal val="visible"/>
                                      </p:to>
                                    </p:set>
                                    <p:animEffect transition="in" filter="fade">
                                      <p:cBhvr>
                                        <p:cTn id="23" dur="800" decel="100000"/>
                                        <p:tgtEl>
                                          <p:spTgt spid="794640"/>
                                        </p:tgtEl>
                                      </p:cBhvr>
                                    </p:animEffect>
                                    <p:anim calcmode="lin" valueType="num">
                                      <p:cBhvr>
                                        <p:cTn id="24" dur="800" decel="100000" fill="hold"/>
                                        <p:tgtEl>
                                          <p:spTgt spid="794640"/>
                                        </p:tgtEl>
                                        <p:attrNameLst>
                                          <p:attrName>style.rotation</p:attrName>
                                        </p:attrNameLst>
                                      </p:cBhvr>
                                      <p:tavLst>
                                        <p:tav tm="0">
                                          <p:val>
                                            <p:fltVal val="-90"/>
                                          </p:val>
                                        </p:tav>
                                        <p:tav tm="100000">
                                          <p:val>
                                            <p:fltVal val="0"/>
                                          </p:val>
                                        </p:tav>
                                      </p:tavLst>
                                    </p:anim>
                                    <p:anim calcmode="lin" valueType="num">
                                      <p:cBhvr>
                                        <p:cTn id="25" dur="800" decel="100000" fill="hold"/>
                                        <p:tgtEl>
                                          <p:spTgt spid="794640"/>
                                        </p:tgtEl>
                                        <p:attrNameLst>
                                          <p:attrName>ppt_x</p:attrName>
                                        </p:attrNameLst>
                                      </p:cBhvr>
                                      <p:tavLst>
                                        <p:tav tm="0">
                                          <p:val>
                                            <p:strVal val="#ppt_x+0.4"/>
                                          </p:val>
                                        </p:tav>
                                        <p:tav tm="100000">
                                          <p:val>
                                            <p:strVal val="#ppt_x-0.05"/>
                                          </p:val>
                                        </p:tav>
                                      </p:tavLst>
                                    </p:anim>
                                    <p:anim calcmode="lin" valueType="num">
                                      <p:cBhvr>
                                        <p:cTn id="26" dur="800" decel="100000" fill="hold"/>
                                        <p:tgtEl>
                                          <p:spTgt spid="794640"/>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794640"/>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79464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4631" grpId="0" animBg="1"/>
      <p:bldP spid="794639" grpId="0" animBg="1"/>
      <p:bldP spid="79464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FF"/>
            </a:gs>
          </a:gsLst>
          <a:lin ang="5400000" scaled="1"/>
        </a:gradFill>
        <a:effectLst/>
      </p:bgPr>
    </p:bg>
    <p:spTree>
      <p:nvGrpSpPr>
        <p:cNvPr id="1" name=""/>
        <p:cNvGrpSpPr/>
        <p:nvPr/>
      </p:nvGrpSpPr>
      <p:grpSpPr>
        <a:xfrm>
          <a:off x="0" y="0"/>
          <a:ext cx="0" cy="0"/>
          <a:chOff x="0" y="0"/>
          <a:chExt cx="0" cy="0"/>
        </a:xfrm>
      </p:grpSpPr>
      <p:sp>
        <p:nvSpPr>
          <p:cNvPr id="999426" name="Segnaposto numero diapositiva 3"/>
          <p:cNvSpPr>
            <a:spLocks noGrp="1"/>
          </p:cNvSpPr>
          <p:nvPr>
            <p:ph type="sldNum" sz="quarter" idx="13"/>
          </p:nvPr>
        </p:nvSpPr>
        <p:spPr>
          <a:noFill/>
        </p:spPr>
        <p:txBody>
          <a:bodyPr/>
          <a:lstStyle/>
          <a:p>
            <a:fld id="{AF2816DC-9F7F-46B4-AF5A-EE130CA833C0}" type="slidenum">
              <a:rPr lang="it-IT" smtClean="0"/>
              <a:pPr/>
              <a:t>38</a:t>
            </a:fld>
            <a:endParaRPr lang="it-IT" smtClean="0"/>
          </a:p>
        </p:txBody>
      </p:sp>
      <p:pic>
        <p:nvPicPr>
          <p:cNvPr id="999427" name="Picture 1"/>
          <p:cNvPicPr>
            <a:picLocks noChangeAspect="1" noChangeArrowheads="1"/>
          </p:cNvPicPr>
          <p:nvPr/>
        </p:nvPicPr>
        <p:blipFill>
          <a:blip r:embed="rId3"/>
          <a:srcRect/>
          <a:stretch>
            <a:fillRect/>
          </a:stretch>
        </p:blipFill>
        <p:spPr bwMode="auto">
          <a:xfrm>
            <a:off x="2051050" y="3068638"/>
            <a:ext cx="5184775" cy="3398837"/>
          </a:xfrm>
          <a:prstGeom prst="rect">
            <a:avLst/>
          </a:prstGeom>
          <a:noFill/>
          <a:ln w="9525">
            <a:noFill/>
            <a:round/>
            <a:headEnd/>
            <a:tailEnd/>
          </a:ln>
        </p:spPr>
      </p:pic>
      <p:sp>
        <p:nvSpPr>
          <p:cNvPr id="999428" name="Text Box 2"/>
          <p:cNvSpPr txBox="1">
            <a:spLocks noChangeArrowheads="1"/>
          </p:cNvSpPr>
          <p:nvPr/>
        </p:nvSpPr>
        <p:spPr bwMode="auto">
          <a:xfrm>
            <a:off x="2268538" y="1125538"/>
            <a:ext cx="4857750" cy="763587"/>
          </a:xfrm>
          <a:prstGeom prst="rect">
            <a:avLst/>
          </a:prstGeom>
          <a:noFill/>
          <a:ln w="9525">
            <a:noFill/>
            <a:round/>
            <a:headEnd/>
            <a:tailEnd/>
          </a:ln>
        </p:spPr>
        <p:txBody>
          <a:bodyPr lIns="90000" tIns="46800" rIns="90000" bIns="46800">
            <a:spAutoFit/>
          </a:bodyPr>
          <a:lstStyle/>
          <a:p>
            <a:pPr algn="ct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b="1">
                <a:solidFill>
                  <a:srgbClr val="000000"/>
                </a:solidFill>
              </a:rPr>
              <a:t>Cosa fare?</a:t>
            </a:r>
          </a:p>
        </p:txBody>
      </p:sp>
    </p:spTree>
  </p:cSld>
  <p:clrMapOvr>
    <a:masterClrMapping/>
  </p:clrMapOvr>
  <p:transition>
    <p:zoom dir="in"/>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3" name="Segnaposto numero diapositiva 3"/>
          <p:cNvSpPr>
            <a:spLocks noGrp="1"/>
          </p:cNvSpPr>
          <p:nvPr>
            <p:ph type="sldNum" sz="quarter" idx="13"/>
          </p:nvPr>
        </p:nvSpPr>
        <p:spPr>
          <a:noFill/>
        </p:spPr>
        <p:txBody>
          <a:bodyPr/>
          <a:lstStyle/>
          <a:p>
            <a:fld id="{C2C664F4-B31C-492D-8E9D-65117B73A3FE}" type="slidenum">
              <a:rPr lang="it-IT" smtClean="0"/>
              <a:pPr/>
              <a:t>39</a:t>
            </a:fld>
            <a:endParaRPr lang="it-IT" smtClean="0"/>
          </a:p>
        </p:txBody>
      </p:sp>
      <p:grpSp>
        <p:nvGrpSpPr>
          <p:cNvPr id="1001474" name="Group 2"/>
          <p:cNvGrpSpPr>
            <a:grpSpLocks/>
          </p:cNvGrpSpPr>
          <p:nvPr/>
        </p:nvGrpSpPr>
        <p:grpSpPr bwMode="auto">
          <a:xfrm>
            <a:off x="179388" y="0"/>
            <a:ext cx="8963025" cy="1698625"/>
            <a:chOff x="113" y="0"/>
            <a:chExt cx="5646" cy="1070"/>
          </a:xfrm>
        </p:grpSpPr>
        <p:pic>
          <p:nvPicPr>
            <p:cNvPr id="1001489" name="Picture 3"/>
            <p:cNvPicPr>
              <a:picLocks noChangeAspect="1" noChangeArrowheads="1"/>
            </p:cNvPicPr>
            <p:nvPr/>
          </p:nvPicPr>
          <p:blipFill>
            <a:blip r:embed="rId3"/>
            <a:srcRect/>
            <a:stretch>
              <a:fillRect/>
            </a:stretch>
          </p:blipFill>
          <p:spPr bwMode="auto">
            <a:xfrm>
              <a:off x="113" y="0"/>
              <a:ext cx="5646" cy="1070"/>
            </a:xfrm>
            <a:prstGeom prst="rect">
              <a:avLst/>
            </a:prstGeom>
            <a:noFill/>
            <a:ln w="9525">
              <a:noFill/>
              <a:round/>
              <a:headEnd/>
              <a:tailEnd/>
            </a:ln>
          </p:spPr>
        </p:pic>
        <p:sp>
          <p:nvSpPr>
            <p:cNvPr id="442372" name="Text Box 4"/>
            <p:cNvSpPr txBox="1">
              <a:spLocks noChangeArrowheads="1"/>
            </p:cNvSpPr>
            <p:nvPr/>
          </p:nvSpPr>
          <p:spPr bwMode="auto">
            <a:xfrm>
              <a:off x="174" y="71"/>
              <a:ext cx="5487" cy="861"/>
            </a:xfrm>
            <a:prstGeom prst="rect">
              <a:avLst/>
            </a:prstGeom>
            <a:noFill/>
            <a:ln w="9525">
              <a:noFill/>
              <a:round/>
              <a:headEnd/>
              <a:tailEnd/>
            </a:ln>
            <a:effectLst/>
          </p:spPr>
          <p:txBody>
            <a:bodyPr lIns="90000" tIns="46800" rIns="90000" bIns="46800" anchor="ctr"/>
            <a:lstStyle/>
            <a:p>
              <a:pPr algn="ct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200" b="1">
                  <a:solidFill>
                    <a:srgbClr val="FFFFFF"/>
                  </a:solidFill>
                  <a:effectLst>
                    <a:outerShdw blurRad="38100" dist="38100" dir="2700000" algn="tl">
                      <a:srgbClr val="C0C0C0"/>
                    </a:outerShdw>
                  </a:effectLst>
                  <a:latin typeface="Verdana" pitchFamily="34" charset="0"/>
                  <a:ea typeface="ＭＳ Ｐゴシック" pitchFamily="34" charset="-128"/>
                  <a:cs typeface="+mn-cs"/>
                </a:rPr>
                <a:t>Le due parole “magiche”</a:t>
              </a:r>
            </a:p>
          </p:txBody>
        </p:sp>
      </p:grpSp>
      <p:grpSp>
        <p:nvGrpSpPr>
          <p:cNvPr id="1001475" name="Group 5"/>
          <p:cNvGrpSpPr>
            <a:grpSpLocks/>
          </p:cNvGrpSpPr>
          <p:nvPr/>
        </p:nvGrpSpPr>
        <p:grpSpPr bwMode="auto">
          <a:xfrm>
            <a:off x="2843213" y="1700213"/>
            <a:ext cx="3571875" cy="4462462"/>
            <a:chOff x="1383" y="1162"/>
            <a:chExt cx="2250" cy="2811"/>
          </a:xfrm>
        </p:grpSpPr>
        <p:sp>
          <p:nvSpPr>
            <p:cNvPr id="1001485" name="AutoShape 6"/>
            <p:cNvSpPr>
              <a:spLocks noChangeArrowheads="1"/>
            </p:cNvSpPr>
            <p:nvPr/>
          </p:nvSpPr>
          <p:spPr bwMode="auto">
            <a:xfrm>
              <a:off x="1383" y="2296"/>
              <a:ext cx="562" cy="724"/>
            </a:xfrm>
            <a:prstGeom prst="rightArrow">
              <a:avLst>
                <a:gd name="adj1" fmla="val 50000"/>
                <a:gd name="adj2" fmla="val 25000"/>
              </a:avLst>
            </a:prstGeom>
            <a:solidFill>
              <a:srgbClr val="FFFFFF"/>
            </a:solidFill>
            <a:ln w="9360" cap="sq">
              <a:solidFill>
                <a:srgbClr val="FFFFFF"/>
              </a:solidFill>
              <a:miter lim="800000"/>
              <a:headEnd/>
              <a:tailEnd/>
            </a:ln>
          </p:spPr>
          <p:txBody>
            <a:bodyPr wrap="none" anchor="ctr"/>
            <a:lstStyle/>
            <a:p>
              <a:pPr eaLnBrk="0" hangingPunct="0">
                <a:buClr>
                  <a:srgbClr val="000000"/>
                </a:buClr>
                <a:buSzPct val="100000"/>
                <a:buFont typeface="Times New Roman" pitchFamily="18" charset="0"/>
                <a:buNone/>
              </a:pPr>
              <a:endParaRPr lang="it-IT"/>
            </a:p>
          </p:txBody>
        </p:sp>
        <p:sp>
          <p:nvSpPr>
            <p:cNvPr id="442375" name="Oval 7"/>
            <p:cNvSpPr>
              <a:spLocks noChangeArrowheads="1"/>
            </p:cNvSpPr>
            <p:nvPr/>
          </p:nvSpPr>
          <p:spPr bwMode="auto">
            <a:xfrm>
              <a:off x="1852" y="1162"/>
              <a:ext cx="1728" cy="906"/>
            </a:xfrm>
            <a:prstGeom prst="ellipse">
              <a:avLst/>
            </a:prstGeom>
            <a:solidFill>
              <a:srgbClr val="FFCC00"/>
            </a:solidFill>
            <a:ln w="9360" cap="sq">
              <a:solidFill>
                <a:srgbClr val="000000"/>
              </a:solidFill>
              <a:miter lim="800000"/>
              <a:headEnd/>
              <a:tailEnd/>
            </a:ln>
            <a:effectLst/>
          </p:spPr>
          <p:txBody>
            <a:bodyPr wrap="none" lIns="90000" tIns="46800" rIns="90000" bIns="46800" anchor="ctr"/>
            <a:lstStyle/>
            <a:p>
              <a:pPr algn="ct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a:solidFill>
                    <a:srgbClr val="FF0000"/>
                  </a:solidFill>
                  <a:effectLst>
                    <a:outerShdw blurRad="38100" dist="38100" dir="2700000" algn="tl">
                      <a:srgbClr val="000000"/>
                    </a:outerShdw>
                  </a:effectLst>
                  <a:cs typeface="+mn-cs"/>
                </a:rPr>
                <a:t>MITIGAZIONE</a:t>
              </a:r>
            </a:p>
          </p:txBody>
        </p:sp>
        <p:sp>
          <p:nvSpPr>
            <p:cNvPr id="442376" name="Oval 8"/>
            <p:cNvSpPr>
              <a:spLocks noChangeArrowheads="1"/>
            </p:cNvSpPr>
            <p:nvPr/>
          </p:nvSpPr>
          <p:spPr bwMode="auto">
            <a:xfrm>
              <a:off x="1899" y="3067"/>
              <a:ext cx="1734" cy="906"/>
            </a:xfrm>
            <a:prstGeom prst="ellipse">
              <a:avLst/>
            </a:prstGeom>
            <a:solidFill>
              <a:srgbClr val="BBE0E3"/>
            </a:solidFill>
            <a:ln w="9360" cap="sq">
              <a:solidFill>
                <a:srgbClr val="000000"/>
              </a:solidFill>
              <a:miter lim="800000"/>
              <a:headEnd/>
              <a:tailEnd/>
            </a:ln>
            <a:effectLst/>
          </p:spPr>
          <p:txBody>
            <a:bodyPr wrap="none" lIns="90000" tIns="46800" rIns="90000" bIns="46800" anchor="ctr"/>
            <a:lstStyle/>
            <a:p>
              <a:pPr algn="ct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a:solidFill>
                    <a:srgbClr val="FF0000"/>
                  </a:solidFill>
                  <a:effectLst>
                    <a:outerShdw blurRad="38100" dist="38100" dir="2700000" algn="tl">
                      <a:srgbClr val="000000"/>
                    </a:outerShdw>
                  </a:effectLst>
                  <a:cs typeface="+mn-cs"/>
                </a:rPr>
                <a:t>ADATTAMENTO</a:t>
              </a:r>
            </a:p>
          </p:txBody>
        </p:sp>
        <p:sp>
          <p:nvSpPr>
            <p:cNvPr id="442377" name="AutoShape 9"/>
            <p:cNvSpPr>
              <a:spLocks noChangeArrowheads="1"/>
            </p:cNvSpPr>
            <p:nvPr/>
          </p:nvSpPr>
          <p:spPr bwMode="auto">
            <a:xfrm>
              <a:off x="2463" y="2250"/>
              <a:ext cx="561" cy="575"/>
            </a:xfrm>
            <a:custGeom>
              <a:avLst/>
              <a:gdLst>
                <a:gd name="G0" fmla="+- 1 0 0"/>
                <a:gd name="G1" fmla="+- 54736 0 0"/>
                <a:gd name="G2" fmla="+- 1 0 0"/>
                <a:gd name="G3" fmla="+- 1 0 0"/>
                <a:gd name="G4" fmla="+- 1 0 0"/>
                <a:gd name="G5" fmla="+- 1 0 0"/>
                <a:gd name="G6" fmla="+- 49170 0 0"/>
                <a:gd name="G7" fmla="+- 1 0 0"/>
                <a:gd name="G8" fmla="+- 1 0 0"/>
                <a:gd name="G9" fmla="*/ 1 2543 44192"/>
                <a:gd name="G10" fmla="+- 1 0 0"/>
                <a:gd name="G11" fmla="+- 0 0 0"/>
                <a:gd name="T0" fmla="*/ 272 w 21600"/>
                <a:gd name="T1" fmla="*/ 0 h 21600"/>
                <a:gd name="T2" fmla="*/ 0 w 21600"/>
                <a:gd name="T3" fmla="*/ 288 h 21600"/>
                <a:gd name="T4" fmla="*/ 272 w 21600"/>
                <a:gd name="T5" fmla="*/ 576 h 21600"/>
                <a:gd name="T6" fmla="*/ 544 w 21600"/>
                <a:gd name="T7" fmla="*/ 288 h 21600"/>
                <a:gd name="T8" fmla="*/ 5400 w 21600"/>
                <a:gd name="T9" fmla="*/ 5400 h 21600"/>
                <a:gd name="T10" fmla="*/ 16200 w 21600"/>
                <a:gd name="T11" fmla="*/ 16200 h 21600"/>
              </a:gdLst>
              <a:ahLst/>
              <a:cxnLst>
                <a:cxn ang="0">
                  <a:pos x="T0" y="T1"/>
                </a:cxn>
                <a:cxn ang="0">
                  <a:pos x="T2" y="T3"/>
                </a:cxn>
                <a:cxn ang="0">
                  <a:pos x="T4" y="T5"/>
                </a:cxn>
                <a:cxn ang="0">
                  <a:pos x="T6" y="T7"/>
                </a:cxn>
              </a:cxnLst>
              <a:rect l="T8" t="T9" r="T10" b="T11"/>
              <a:pathLst>
                <a:path w="21600" h="21600">
                  <a:moveTo>
                    <a:pt x="5400" y="0"/>
                  </a:moveTo>
                  <a:lnTo>
                    <a:pt x="5400" y="5400"/>
                  </a:lnTo>
                  <a:lnTo>
                    <a:pt x="0" y="5400"/>
                  </a:lnTo>
                  <a:lnTo>
                    <a:pt x="0" y="16200"/>
                  </a:lnTo>
                  <a:lnTo>
                    <a:pt x="5400" y="16200"/>
                  </a:lnTo>
                  <a:lnTo>
                    <a:pt x="5400" y="21600"/>
                  </a:lnTo>
                  <a:lnTo>
                    <a:pt x="16200" y="21600"/>
                  </a:lnTo>
                  <a:lnTo>
                    <a:pt x="16200" y="16200"/>
                  </a:lnTo>
                  <a:lnTo>
                    <a:pt x="21600" y="16200"/>
                  </a:lnTo>
                  <a:lnTo>
                    <a:pt x="21600" y="5400"/>
                  </a:lnTo>
                  <a:lnTo>
                    <a:pt x="16200" y="5400"/>
                  </a:lnTo>
                  <a:lnTo>
                    <a:pt x="16200" y="0"/>
                  </a:lnTo>
                  <a:close/>
                </a:path>
              </a:pathLst>
            </a:custGeom>
            <a:solidFill>
              <a:srgbClr val="D8EBB3"/>
            </a:solidFill>
            <a:ln w="9360" cap="sq">
              <a:solidFill>
                <a:srgbClr val="000000"/>
              </a:solidFill>
              <a:miter lim="800000"/>
              <a:headEnd/>
              <a:tailEnd/>
            </a:ln>
            <a:effectLst>
              <a:outerShdw dist="107933" dir="2700000" algn="ctr" rotWithShape="0">
                <a:srgbClr val="808080"/>
              </a:outerShdw>
            </a:effectLst>
          </p:spPr>
          <p:txBody>
            <a:bodyPr wrap="none" anchor="ctr"/>
            <a:lstStyle/>
            <a:p>
              <a:pPr eaLnBrk="0" hangingPunct="0">
                <a:buClr>
                  <a:srgbClr val="000000"/>
                </a:buClr>
                <a:buSzPct val="100000"/>
                <a:buFont typeface="Times New Roman" pitchFamily="18" charset="0"/>
                <a:buNone/>
                <a:defRPr/>
              </a:pPr>
              <a:endParaRPr lang="it-IT">
                <a:cs typeface="+mn-cs"/>
              </a:endParaRPr>
            </a:p>
          </p:txBody>
        </p:sp>
      </p:grpSp>
      <p:pic>
        <p:nvPicPr>
          <p:cNvPr id="1001476" name="Picture 10"/>
          <p:cNvPicPr>
            <a:picLocks noChangeAspect="1" noChangeArrowheads="1"/>
          </p:cNvPicPr>
          <p:nvPr/>
        </p:nvPicPr>
        <p:blipFill>
          <a:blip r:embed="rId4"/>
          <a:srcRect/>
          <a:stretch>
            <a:fillRect/>
          </a:stretch>
        </p:blipFill>
        <p:spPr bwMode="auto">
          <a:xfrm>
            <a:off x="179388" y="2276475"/>
            <a:ext cx="1944687" cy="1458913"/>
          </a:xfrm>
          <a:prstGeom prst="rect">
            <a:avLst/>
          </a:prstGeom>
          <a:noFill/>
          <a:ln w="9525">
            <a:noFill/>
            <a:round/>
            <a:headEnd/>
            <a:tailEnd/>
          </a:ln>
        </p:spPr>
      </p:pic>
      <p:pic>
        <p:nvPicPr>
          <p:cNvPr id="1001477" name="Picture 11"/>
          <p:cNvPicPr>
            <a:picLocks noChangeAspect="1" noChangeArrowheads="1"/>
          </p:cNvPicPr>
          <p:nvPr/>
        </p:nvPicPr>
        <p:blipFill>
          <a:blip r:embed="rId5"/>
          <a:srcRect/>
          <a:stretch>
            <a:fillRect/>
          </a:stretch>
        </p:blipFill>
        <p:spPr bwMode="auto">
          <a:xfrm>
            <a:off x="179388" y="4851400"/>
            <a:ext cx="2160587" cy="1620838"/>
          </a:xfrm>
          <a:prstGeom prst="rect">
            <a:avLst/>
          </a:prstGeom>
          <a:noFill/>
          <a:ln w="9525">
            <a:noFill/>
            <a:round/>
            <a:headEnd/>
            <a:tailEnd/>
          </a:ln>
        </p:spPr>
      </p:pic>
      <p:sp>
        <p:nvSpPr>
          <p:cNvPr id="1001478" name="Text Box 12"/>
          <p:cNvSpPr txBox="1">
            <a:spLocks noChangeArrowheads="1"/>
          </p:cNvSpPr>
          <p:nvPr/>
        </p:nvSpPr>
        <p:spPr bwMode="auto">
          <a:xfrm>
            <a:off x="179388" y="3284538"/>
            <a:ext cx="2016125" cy="396875"/>
          </a:xfrm>
          <a:prstGeom prst="rect">
            <a:avLst/>
          </a:prstGeom>
          <a:noFill/>
          <a:ln w="9525">
            <a:noFill/>
            <a:round/>
            <a:headEnd/>
            <a:tailEnd/>
          </a:ln>
        </p:spPr>
        <p:txBody>
          <a:bodyPr lIns="90000" tIns="46800" rIns="90000" bIns="46800">
            <a:spAutoFit/>
          </a:bodyPr>
          <a:lstStyle/>
          <a:p>
            <a:pPr algn="ct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FFFF66"/>
                </a:solidFill>
              </a:rPr>
              <a:t>Mobilità</a:t>
            </a:r>
          </a:p>
        </p:txBody>
      </p:sp>
      <p:sp>
        <p:nvSpPr>
          <p:cNvPr id="1001479" name="Text Box 13"/>
          <p:cNvSpPr txBox="1">
            <a:spLocks noChangeArrowheads="1"/>
          </p:cNvSpPr>
          <p:nvPr/>
        </p:nvSpPr>
        <p:spPr bwMode="auto">
          <a:xfrm>
            <a:off x="179388" y="6156325"/>
            <a:ext cx="2087562" cy="368300"/>
          </a:xfrm>
          <a:prstGeom prst="rect">
            <a:avLst/>
          </a:prstGeom>
          <a:noFill/>
          <a:ln w="9525">
            <a:noFill/>
            <a:round/>
            <a:headEnd/>
            <a:tailEnd/>
          </a:ln>
        </p:spPr>
        <p:txBody>
          <a:bodyPr lIns="90000" tIns="46800" rIns="90000" bIns="46800">
            <a:spAutoFit/>
          </a:bodyPr>
          <a:lstStyle/>
          <a:p>
            <a:pPr algn="ct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a:solidFill>
                  <a:srgbClr val="FFFF66"/>
                </a:solidFill>
              </a:rPr>
              <a:t>Risparmio acqua</a:t>
            </a:r>
          </a:p>
        </p:txBody>
      </p:sp>
      <p:pic>
        <p:nvPicPr>
          <p:cNvPr id="1001480" name="Picture 14"/>
          <p:cNvPicPr>
            <a:picLocks noChangeAspect="1" noChangeArrowheads="1"/>
          </p:cNvPicPr>
          <p:nvPr/>
        </p:nvPicPr>
        <p:blipFill>
          <a:blip r:embed="rId6"/>
          <a:srcRect/>
          <a:stretch>
            <a:fillRect/>
          </a:stretch>
        </p:blipFill>
        <p:spPr bwMode="auto">
          <a:xfrm>
            <a:off x="1403350" y="1654175"/>
            <a:ext cx="1944688" cy="1293813"/>
          </a:xfrm>
          <a:prstGeom prst="rect">
            <a:avLst/>
          </a:prstGeom>
          <a:noFill/>
          <a:ln w="9525">
            <a:noFill/>
            <a:round/>
            <a:headEnd/>
            <a:tailEnd/>
          </a:ln>
        </p:spPr>
      </p:pic>
      <p:sp>
        <p:nvSpPr>
          <p:cNvPr id="1001481" name="Text Box 15"/>
          <p:cNvSpPr txBox="1">
            <a:spLocks noChangeArrowheads="1"/>
          </p:cNvSpPr>
          <p:nvPr/>
        </p:nvSpPr>
        <p:spPr bwMode="auto">
          <a:xfrm>
            <a:off x="1908175" y="2349500"/>
            <a:ext cx="1584325" cy="642938"/>
          </a:xfrm>
          <a:prstGeom prst="rect">
            <a:avLst/>
          </a:prstGeom>
          <a:noFill/>
          <a:ln w="9525">
            <a:noFill/>
            <a:round/>
            <a:headEnd/>
            <a:tailEnd/>
          </a:ln>
        </p:spPr>
        <p:txBody>
          <a:bodyPr lIns="90000" tIns="46800" rIns="90000" bIns="46800">
            <a:spAutoFit/>
          </a:bodyPr>
          <a:lstStyle/>
          <a:p>
            <a:pPr algn="ct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a:solidFill>
                  <a:srgbClr val="FFFF66"/>
                </a:solidFill>
              </a:rPr>
              <a:t>Energia rinnovabile</a:t>
            </a:r>
          </a:p>
        </p:txBody>
      </p:sp>
      <p:sp>
        <p:nvSpPr>
          <p:cNvPr id="1001482" name="Text Box 16"/>
          <p:cNvSpPr txBox="1">
            <a:spLocks noChangeArrowheads="1"/>
          </p:cNvSpPr>
          <p:nvPr/>
        </p:nvSpPr>
        <p:spPr bwMode="auto">
          <a:xfrm>
            <a:off x="6588125" y="1878013"/>
            <a:ext cx="2232025" cy="1190625"/>
          </a:xfrm>
          <a:prstGeom prst="rect">
            <a:avLst/>
          </a:prstGeom>
          <a:noFill/>
          <a:ln w="9525">
            <a:noFill/>
            <a:miter lim="800000"/>
            <a:headEnd/>
            <a:tailEnd/>
          </a:ln>
        </p:spPr>
        <p:txBody>
          <a:bodyPr>
            <a:spAutoFit/>
          </a:bodyPr>
          <a:lstStyle/>
          <a:p>
            <a:pPr algn="just">
              <a:spcBef>
                <a:spcPct val="50000"/>
              </a:spcBef>
            </a:pPr>
            <a:r>
              <a:rPr lang="it-IT" b="1">
                <a:solidFill>
                  <a:schemeClr val="tx1"/>
                </a:solidFill>
              </a:rPr>
              <a:t>Interventi per ridurre le fonti e le emissioni dei gas ad effetto serra</a:t>
            </a:r>
          </a:p>
        </p:txBody>
      </p:sp>
      <p:pic>
        <p:nvPicPr>
          <p:cNvPr id="1001483" name="Picture 17"/>
          <p:cNvPicPr>
            <a:picLocks noChangeAspect="1" noChangeArrowheads="1"/>
          </p:cNvPicPr>
          <p:nvPr/>
        </p:nvPicPr>
        <p:blipFill>
          <a:blip r:embed="rId7"/>
          <a:srcRect/>
          <a:stretch>
            <a:fillRect/>
          </a:stretch>
        </p:blipFill>
        <p:spPr bwMode="auto">
          <a:xfrm>
            <a:off x="1979613" y="4076700"/>
            <a:ext cx="1587500" cy="1800225"/>
          </a:xfrm>
          <a:prstGeom prst="rect">
            <a:avLst/>
          </a:prstGeom>
          <a:noFill/>
          <a:ln w="9360" cap="sq">
            <a:solidFill>
              <a:srgbClr val="FF3300"/>
            </a:solidFill>
            <a:miter lim="800000"/>
            <a:headEnd/>
            <a:tailEnd/>
          </a:ln>
        </p:spPr>
      </p:pic>
      <p:sp>
        <p:nvSpPr>
          <p:cNvPr id="1001484" name="Text Box 18"/>
          <p:cNvSpPr txBox="1">
            <a:spLocks noChangeArrowheads="1"/>
          </p:cNvSpPr>
          <p:nvPr/>
        </p:nvSpPr>
        <p:spPr bwMode="auto">
          <a:xfrm>
            <a:off x="6516688" y="4221163"/>
            <a:ext cx="2520950" cy="2289175"/>
          </a:xfrm>
          <a:prstGeom prst="rect">
            <a:avLst/>
          </a:prstGeom>
          <a:solidFill>
            <a:schemeClr val="bg1"/>
          </a:solidFill>
          <a:ln w="9525">
            <a:noFill/>
            <a:miter lim="800000"/>
            <a:headEnd/>
            <a:tailEnd/>
          </a:ln>
        </p:spPr>
        <p:txBody>
          <a:bodyPr>
            <a:spAutoFit/>
          </a:bodyPr>
          <a:lstStyle/>
          <a:p>
            <a:pPr>
              <a:spcBef>
                <a:spcPct val="50000"/>
              </a:spcBef>
            </a:pPr>
            <a:r>
              <a:rPr lang="it-IT" b="1">
                <a:solidFill>
                  <a:schemeClr val="tx1"/>
                </a:solidFill>
              </a:rPr>
              <a:t>Azioni per affrontare gli impatti dei cambiamenti climatici sia per ridurre gli effetti indesiderati sia per cogliere nuove opportunità.</a:t>
            </a:r>
          </a:p>
        </p:txBody>
      </p:sp>
    </p:spTree>
  </p:cSld>
  <p:clrMapOvr>
    <a:masterClrMapping/>
  </p:clrMapOvr>
  <p:transition>
    <p:zoom dir="in"/>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egnaposto numero diapositiva 3"/>
          <p:cNvSpPr>
            <a:spLocks noGrp="1"/>
          </p:cNvSpPr>
          <p:nvPr>
            <p:ph type="sldNum" sz="quarter" idx="13"/>
          </p:nvPr>
        </p:nvSpPr>
        <p:spPr>
          <a:noFill/>
        </p:spPr>
        <p:txBody>
          <a:bodyPr/>
          <a:lstStyle/>
          <a:p>
            <a:fld id="{7B797D52-57C9-4EA1-9E4F-DB910EAE3FB8}" type="slidenum">
              <a:rPr lang="it-IT" smtClean="0"/>
              <a:pPr/>
              <a:t>4</a:t>
            </a:fld>
            <a:endParaRPr lang="it-IT" smtClean="0"/>
          </a:p>
        </p:txBody>
      </p:sp>
      <p:pic>
        <p:nvPicPr>
          <p:cNvPr id="20482" name="Picture 2" descr="era_annual_temperatures_all_years_7_branded"/>
          <p:cNvPicPr>
            <a:picLocks noChangeAspect="1" noChangeArrowheads="1"/>
          </p:cNvPicPr>
          <p:nvPr/>
        </p:nvPicPr>
        <p:blipFill>
          <a:blip r:embed="rId2"/>
          <a:srcRect t="12863"/>
          <a:stretch>
            <a:fillRect/>
          </a:stretch>
        </p:blipFill>
        <p:spPr bwMode="auto">
          <a:xfrm>
            <a:off x="0" y="1341438"/>
            <a:ext cx="9144000" cy="3903662"/>
          </a:xfrm>
          <a:prstGeom prst="rect">
            <a:avLst/>
          </a:prstGeom>
          <a:noFill/>
          <a:ln w="9525">
            <a:noFill/>
            <a:miter lim="800000"/>
            <a:headEnd/>
            <a:tailEnd/>
          </a:ln>
        </p:spPr>
      </p:pic>
      <p:sp>
        <p:nvSpPr>
          <p:cNvPr id="20483" name="Text Box 3"/>
          <p:cNvSpPr txBox="1">
            <a:spLocks noChangeArrowheads="1"/>
          </p:cNvSpPr>
          <p:nvPr/>
        </p:nvSpPr>
        <p:spPr bwMode="auto">
          <a:xfrm>
            <a:off x="-36513" y="0"/>
            <a:ext cx="9180513" cy="1370013"/>
          </a:xfrm>
          <a:prstGeom prst="rect">
            <a:avLst/>
          </a:prstGeom>
          <a:solidFill>
            <a:schemeClr val="bg1"/>
          </a:solidFill>
          <a:ln w="9525">
            <a:noFill/>
            <a:miter lim="800000"/>
            <a:headEnd/>
            <a:tailEnd/>
          </a:ln>
        </p:spPr>
        <p:txBody>
          <a:bodyPr>
            <a:spAutoFit/>
          </a:bodyPr>
          <a:lstStyle/>
          <a:p>
            <a:pPr algn="ctr" eaLnBrk="0" hangingPunct="0">
              <a:spcBef>
                <a:spcPct val="50000"/>
              </a:spcBef>
            </a:pPr>
            <a:endParaRPr lang="it-IT" sz="2400" b="1">
              <a:solidFill>
                <a:srgbClr val="0033CC"/>
              </a:solidFill>
            </a:endParaRPr>
          </a:p>
          <a:p>
            <a:pPr algn="ctr" eaLnBrk="0" hangingPunct="0">
              <a:spcBef>
                <a:spcPct val="50000"/>
              </a:spcBef>
            </a:pPr>
            <a:r>
              <a:rPr lang="it-IT" sz="2400" b="1">
                <a:solidFill>
                  <a:srgbClr val="0033CC"/>
                </a:solidFill>
              </a:rPr>
              <a:t>L’aumento della temperatura globale rispetto ai livelli pre-industriali (1850-1900) è stimato di circa </a:t>
            </a:r>
            <a:r>
              <a:rPr lang="it-IT" sz="2400" b="1">
                <a:solidFill>
                  <a:srgbClr val="FF3300"/>
                </a:solidFill>
              </a:rPr>
              <a:t>1.1°C</a:t>
            </a:r>
            <a:r>
              <a:rPr lang="it-IT" sz="2400" b="1">
                <a:solidFill>
                  <a:srgbClr val="0033CC"/>
                </a:solidFill>
              </a:rPr>
              <a:t> </a:t>
            </a:r>
          </a:p>
        </p:txBody>
      </p:sp>
      <p:sp>
        <p:nvSpPr>
          <p:cNvPr id="20484" name="Text Box 4"/>
          <p:cNvSpPr txBox="1">
            <a:spLocks noChangeArrowheads="1"/>
          </p:cNvSpPr>
          <p:nvPr/>
        </p:nvSpPr>
        <p:spPr bwMode="auto">
          <a:xfrm>
            <a:off x="0" y="5702300"/>
            <a:ext cx="9144000" cy="822325"/>
          </a:xfrm>
          <a:prstGeom prst="rect">
            <a:avLst/>
          </a:prstGeom>
          <a:solidFill>
            <a:schemeClr val="bg1"/>
          </a:solidFill>
          <a:ln w="9525">
            <a:noFill/>
            <a:miter lim="800000"/>
            <a:headEnd/>
            <a:tailEnd/>
          </a:ln>
        </p:spPr>
        <p:txBody>
          <a:bodyPr>
            <a:spAutoFit/>
          </a:bodyPr>
          <a:lstStyle/>
          <a:p>
            <a:pPr algn="ctr" eaLnBrk="0" hangingPunct="0">
              <a:spcBef>
                <a:spcPct val="50000"/>
              </a:spcBef>
            </a:pPr>
            <a:r>
              <a:rPr lang="it-IT" sz="1200" b="1" i="1">
                <a:solidFill>
                  <a:schemeClr val="tx1"/>
                </a:solidFill>
              </a:rPr>
              <a:t>Running 60-month averages of global air temperature at a height of two metres (left-hand axis) and estimated change from the beginning of the industrial era (right-hand axis) according to different datasets: ERA-Interim (Copernicus Climate Change Service, ECMWF); GISTEMP (NASA); HadCRUT4 (Met Office Hadley Centre), NOAAGlobalTemp (NOAA); and JRA-55 (JMA). Credit: Copernicus Climate Change Service/ECMWF</a:t>
            </a:r>
            <a:r>
              <a:rPr lang="it-IT" sz="1200" b="1">
                <a:solidFill>
                  <a:schemeClr val="tx1"/>
                </a:solidFill>
              </a:rPr>
              <a:t> </a:t>
            </a:r>
          </a:p>
        </p:txBody>
      </p:sp>
      <p:pic>
        <p:nvPicPr>
          <p:cNvPr id="1179653" name="Picture 5" descr="Immagine correlata"/>
          <p:cNvPicPr>
            <a:picLocks noChangeAspect="1" noChangeArrowheads="1"/>
          </p:cNvPicPr>
          <p:nvPr/>
        </p:nvPicPr>
        <p:blipFill>
          <a:blip r:embed="rId3"/>
          <a:srcRect/>
          <a:stretch>
            <a:fillRect/>
          </a:stretch>
        </p:blipFill>
        <p:spPr bwMode="auto">
          <a:xfrm>
            <a:off x="250825" y="4365625"/>
            <a:ext cx="3313113" cy="2351088"/>
          </a:xfrm>
          <a:prstGeom prst="rect">
            <a:avLst/>
          </a:prstGeom>
          <a:noFill/>
          <a:ln w="9525">
            <a:solidFill>
              <a:srgbClr val="FF0000"/>
            </a:solidFill>
            <a:miter lim="800000"/>
            <a:headEnd/>
            <a:tailEnd/>
          </a:ln>
        </p:spPr>
      </p:pic>
      <p:pic>
        <p:nvPicPr>
          <p:cNvPr id="1179654" name="Picture 6" descr="Risultati immagini per mezzi di trasporto nel 2018"/>
          <p:cNvPicPr>
            <a:picLocks noChangeAspect="1" noChangeArrowheads="1"/>
          </p:cNvPicPr>
          <p:nvPr/>
        </p:nvPicPr>
        <p:blipFill>
          <a:blip r:embed="rId4"/>
          <a:srcRect/>
          <a:stretch>
            <a:fillRect/>
          </a:stretch>
        </p:blipFill>
        <p:spPr bwMode="auto">
          <a:xfrm>
            <a:off x="5435600" y="4365625"/>
            <a:ext cx="3529013" cy="2349500"/>
          </a:xfrm>
          <a:prstGeom prst="rect">
            <a:avLst/>
          </a:prstGeom>
          <a:noFill/>
          <a:ln w="9525">
            <a:solidFill>
              <a:srgbClr val="FF0000"/>
            </a:solidFill>
            <a:miter lim="800000"/>
            <a:headEnd/>
            <a:tailEnd/>
          </a:ln>
        </p:spPr>
      </p:pic>
      <p:sp>
        <p:nvSpPr>
          <p:cNvPr id="30728" name="Text Box 3"/>
          <p:cNvSpPr txBox="1">
            <a:spLocks noChangeArrowheads="1"/>
          </p:cNvSpPr>
          <p:nvPr/>
        </p:nvSpPr>
        <p:spPr bwMode="auto">
          <a:xfrm>
            <a:off x="755650" y="1946275"/>
            <a:ext cx="7561263" cy="762000"/>
          </a:xfrm>
          <a:prstGeom prst="rect">
            <a:avLst/>
          </a:prstGeom>
          <a:noFill/>
          <a:ln w="9525">
            <a:noFill/>
            <a:miter lim="800000"/>
            <a:headEnd/>
            <a:tailEnd/>
          </a:ln>
        </p:spPr>
        <p:txBody>
          <a:bodyPr>
            <a:spAutoFit/>
          </a:bodyPr>
          <a:lstStyle/>
          <a:p>
            <a:pPr algn="ctr" eaLnBrk="0" hangingPunct="0">
              <a:spcBef>
                <a:spcPct val="50000"/>
              </a:spcBef>
            </a:pPr>
            <a:r>
              <a:rPr lang="it-IT" sz="4400" b="1">
                <a:solidFill>
                  <a:srgbClr val="FF3300"/>
                </a:solidFill>
              </a:rPr>
              <a:t>1,1°C</a:t>
            </a:r>
            <a:r>
              <a:rPr lang="it-IT" sz="4400" b="1">
                <a:solidFill>
                  <a:schemeClr val="tx1"/>
                </a:solidFill>
              </a:rPr>
              <a:t>: è poco o tanto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79653"/>
                                        </p:tgtEl>
                                        <p:attrNameLst>
                                          <p:attrName>style.visibility</p:attrName>
                                        </p:attrNameLst>
                                      </p:cBhvr>
                                      <p:to>
                                        <p:strVal val="visible"/>
                                      </p:to>
                                    </p:set>
                                    <p:anim calcmode="lin" valueType="num">
                                      <p:cBhvr additive="base">
                                        <p:cTn id="7" dur="500" fill="hold"/>
                                        <p:tgtEl>
                                          <p:spTgt spid="1179653"/>
                                        </p:tgtEl>
                                        <p:attrNameLst>
                                          <p:attrName>ppt_x</p:attrName>
                                        </p:attrNameLst>
                                      </p:cBhvr>
                                      <p:tavLst>
                                        <p:tav tm="0">
                                          <p:val>
                                            <p:strVal val="#ppt_x"/>
                                          </p:val>
                                        </p:tav>
                                        <p:tav tm="100000">
                                          <p:val>
                                            <p:strVal val="#ppt_x"/>
                                          </p:val>
                                        </p:tav>
                                      </p:tavLst>
                                    </p:anim>
                                    <p:anim calcmode="lin" valueType="num">
                                      <p:cBhvr additive="base">
                                        <p:cTn id="8" dur="500" fill="hold"/>
                                        <p:tgtEl>
                                          <p:spTgt spid="117965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79654"/>
                                        </p:tgtEl>
                                        <p:attrNameLst>
                                          <p:attrName>style.visibility</p:attrName>
                                        </p:attrNameLst>
                                      </p:cBhvr>
                                      <p:to>
                                        <p:strVal val="visible"/>
                                      </p:to>
                                    </p:set>
                                    <p:anim calcmode="lin" valueType="num">
                                      <p:cBhvr additive="base">
                                        <p:cTn id="13" dur="500" fill="hold"/>
                                        <p:tgtEl>
                                          <p:spTgt spid="1179654"/>
                                        </p:tgtEl>
                                        <p:attrNameLst>
                                          <p:attrName>ppt_x</p:attrName>
                                        </p:attrNameLst>
                                      </p:cBhvr>
                                      <p:tavLst>
                                        <p:tav tm="0">
                                          <p:val>
                                            <p:strVal val="#ppt_x"/>
                                          </p:val>
                                        </p:tav>
                                        <p:tav tm="100000">
                                          <p:val>
                                            <p:strVal val="#ppt_x"/>
                                          </p:val>
                                        </p:tav>
                                      </p:tavLst>
                                    </p:anim>
                                    <p:anim calcmode="lin" valueType="num">
                                      <p:cBhvr additive="base">
                                        <p:cTn id="14" dur="500" fill="hold"/>
                                        <p:tgtEl>
                                          <p:spTgt spid="117965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28"/>
                                        </p:tgtEl>
                                        <p:attrNameLst>
                                          <p:attrName>style.visibility</p:attrName>
                                        </p:attrNameLst>
                                      </p:cBhvr>
                                      <p:to>
                                        <p:strVal val="visible"/>
                                      </p:to>
                                    </p:set>
                                    <p:anim calcmode="lin" valueType="num">
                                      <p:cBhvr additive="base">
                                        <p:cTn id="19" dur="500" fill="hold"/>
                                        <p:tgtEl>
                                          <p:spTgt spid="30728"/>
                                        </p:tgtEl>
                                        <p:attrNameLst>
                                          <p:attrName>ppt_x</p:attrName>
                                        </p:attrNameLst>
                                      </p:cBhvr>
                                      <p:tavLst>
                                        <p:tav tm="0">
                                          <p:val>
                                            <p:strVal val="#ppt_x"/>
                                          </p:val>
                                        </p:tav>
                                        <p:tav tm="100000">
                                          <p:val>
                                            <p:strVal val="#ppt_x"/>
                                          </p:val>
                                        </p:tav>
                                      </p:tavLst>
                                    </p:anim>
                                    <p:anim calcmode="lin" valueType="num">
                                      <p:cBhvr additive="base">
                                        <p:cTn id="20" dur="500" fill="hold"/>
                                        <p:tgtEl>
                                          <p:spTgt spid="307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21" name="Segnaposto numero diapositiva 3"/>
          <p:cNvSpPr>
            <a:spLocks noGrp="1"/>
          </p:cNvSpPr>
          <p:nvPr>
            <p:ph type="sldNum" sz="quarter" idx="13"/>
          </p:nvPr>
        </p:nvSpPr>
        <p:spPr>
          <a:noFill/>
        </p:spPr>
        <p:txBody>
          <a:bodyPr/>
          <a:lstStyle/>
          <a:p>
            <a:fld id="{A8A88747-7A38-47A5-8817-F1191C0E0CD5}" type="slidenum">
              <a:rPr lang="it-IT" smtClean="0"/>
              <a:pPr/>
              <a:t>40</a:t>
            </a:fld>
            <a:endParaRPr lang="it-IT" smtClean="0"/>
          </a:p>
        </p:txBody>
      </p:sp>
      <p:sp>
        <p:nvSpPr>
          <p:cNvPr id="1003522" name="Text Box 2"/>
          <p:cNvSpPr txBox="1">
            <a:spLocks noChangeArrowheads="1"/>
          </p:cNvSpPr>
          <p:nvPr/>
        </p:nvSpPr>
        <p:spPr bwMode="auto">
          <a:xfrm>
            <a:off x="179388" y="404813"/>
            <a:ext cx="8208962" cy="581025"/>
          </a:xfrm>
          <a:prstGeom prst="rect">
            <a:avLst/>
          </a:prstGeom>
          <a:noFill/>
          <a:ln w="9525">
            <a:noFill/>
            <a:round/>
            <a:headEnd/>
            <a:tailEnd/>
          </a:ln>
        </p:spPr>
        <p:txBody>
          <a:bodyPr lIns="90000" tIns="46800" rIns="90000" bIns="46800">
            <a:spAutoFit/>
          </a:bodyPr>
          <a:lstStyle/>
          <a:p>
            <a:pPr algn="ctr" eaLnBrk="0" hangingPunct="0">
              <a:spcBef>
                <a:spcPts val="20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200" b="1">
                <a:solidFill>
                  <a:srgbClr val="FF3300"/>
                </a:solidFill>
              </a:rPr>
              <a:t>Mitigazione… </a:t>
            </a:r>
            <a:r>
              <a:rPr lang="en-GB" sz="3200" b="1">
                <a:solidFill>
                  <a:srgbClr val="FF3300"/>
                </a:solidFill>
              </a:rPr>
              <a:t>una sfida globale</a:t>
            </a:r>
          </a:p>
        </p:txBody>
      </p:sp>
      <p:sp>
        <p:nvSpPr>
          <p:cNvPr id="1003523" name="Text Box 3"/>
          <p:cNvSpPr txBox="1">
            <a:spLocks noChangeArrowheads="1"/>
          </p:cNvSpPr>
          <p:nvPr/>
        </p:nvSpPr>
        <p:spPr bwMode="auto">
          <a:xfrm>
            <a:off x="0" y="1052513"/>
            <a:ext cx="9144000" cy="1008062"/>
          </a:xfrm>
          <a:prstGeom prst="rect">
            <a:avLst/>
          </a:prstGeom>
          <a:noFill/>
          <a:ln w="9525">
            <a:noFill/>
            <a:round/>
            <a:headEnd/>
            <a:tailEnd/>
          </a:ln>
        </p:spPr>
        <p:txBody>
          <a:bodyPr lIns="90000" tIns="46800" rIns="90000" bIns="46800">
            <a:spAutoFit/>
          </a:bodyPr>
          <a:lstStyle/>
          <a:p>
            <a:pPr algn="just" eaLnBrk="0" hangingPunct="0">
              <a:spcBef>
                <a:spcPts val="1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a:solidFill>
                  <a:srgbClr val="000000"/>
                </a:solidFill>
              </a:rPr>
              <a:t>I negoziati a livello internazionale nell’ambito della</a:t>
            </a:r>
            <a:r>
              <a:rPr lang="it-IT" sz="2000" b="1">
                <a:solidFill>
                  <a:srgbClr val="000000"/>
                </a:solidFill>
              </a:rPr>
              <a:t> “Convenzione Quadro delle Nazioni Unite sui Cambiamenti Climatici” (UNFCCC, 199</a:t>
            </a:r>
            <a:r>
              <a:rPr lang="en-US" sz="2000" b="1">
                <a:solidFill>
                  <a:srgbClr val="000000"/>
                </a:solidFill>
              </a:rPr>
              <a:t>4</a:t>
            </a:r>
            <a:r>
              <a:rPr lang="it-IT" sz="2000" b="1">
                <a:solidFill>
                  <a:srgbClr val="000000"/>
                </a:solidFill>
              </a:rPr>
              <a:t>) </a:t>
            </a:r>
            <a:r>
              <a:rPr lang="en-US" sz="2000" b="1">
                <a:solidFill>
                  <a:srgbClr val="000000"/>
                </a:solidFill>
              </a:rPr>
              <a:t>al fine di raggiungere un </a:t>
            </a:r>
            <a:r>
              <a:rPr lang="en-US" sz="2000" b="1">
                <a:solidFill>
                  <a:srgbClr val="0033CC"/>
                </a:solidFill>
              </a:rPr>
              <a:t>Accordo sul clima</a:t>
            </a:r>
            <a:r>
              <a:rPr lang="en-US" sz="2000" b="1">
                <a:solidFill>
                  <a:srgbClr val="000000"/>
                </a:solidFill>
              </a:rPr>
              <a:t> vincolante tra tutte le nazioni</a:t>
            </a:r>
          </a:p>
        </p:txBody>
      </p:sp>
      <p:pic>
        <p:nvPicPr>
          <p:cNvPr id="1003524" name="Picture 6"/>
          <p:cNvPicPr>
            <a:picLocks noChangeAspect="1" noChangeArrowheads="1"/>
          </p:cNvPicPr>
          <p:nvPr/>
        </p:nvPicPr>
        <p:blipFill>
          <a:blip r:embed="rId3"/>
          <a:srcRect l="15495" t="14360" b="13834"/>
          <a:stretch>
            <a:fillRect/>
          </a:stretch>
        </p:blipFill>
        <p:spPr bwMode="auto">
          <a:xfrm>
            <a:off x="1547813" y="2276475"/>
            <a:ext cx="4319587" cy="1079500"/>
          </a:xfrm>
          <a:prstGeom prst="rect">
            <a:avLst/>
          </a:prstGeom>
          <a:noFill/>
          <a:ln w="9525">
            <a:noFill/>
            <a:round/>
            <a:headEnd/>
            <a:tailEnd/>
          </a:ln>
        </p:spPr>
      </p:pic>
      <p:sp>
        <p:nvSpPr>
          <p:cNvPr id="1003525" name="Text Box 7"/>
          <p:cNvSpPr txBox="1">
            <a:spLocks noChangeArrowheads="1"/>
          </p:cNvSpPr>
          <p:nvPr/>
        </p:nvSpPr>
        <p:spPr bwMode="auto">
          <a:xfrm>
            <a:off x="5867400" y="2276475"/>
            <a:ext cx="1800225" cy="460375"/>
          </a:xfrm>
          <a:prstGeom prst="rect">
            <a:avLst/>
          </a:prstGeom>
          <a:solidFill>
            <a:srgbClr val="FFFFFF"/>
          </a:solidFill>
          <a:ln w="9525">
            <a:noFill/>
            <a:round/>
            <a:headEnd/>
            <a:tailEnd/>
          </a:ln>
        </p:spPr>
        <p:txBody>
          <a:bodyPr lIns="90000" tIns="46800" rIns="90000" bIns="46800">
            <a:spAutoFit/>
          </a:bodyPr>
          <a:lstStyle/>
          <a:p>
            <a:pPr algn="ctr" eaLnBrk="0" hangingPunct="0">
              <a:spcBef>
                <a:spcPts val="15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400" b="1">
                <a:solidFill>
                  <a:srgbClr val="000000"/>
                </a:solidFill>
              </a:rPr>
              <a:t>UNFCCC</a:t>
            </a:r>
          </a:p>
        </p:txBody>
      </p:sp>
      <p:sp>
        <p:nvSpPr>
          <p:cNvPr id="1003526" name="Rectangle 8"/>
          <p:cNvSpPr>
            <a:spLocks noChangeArrowheads="1"/>
          </p:cNvSpPr>
          <p:nvPr/>
        </p:nvSpPr>
        <p:spPr bwMode="auto">
          <a:xfrm>
            <a:off x="5867400" y="2708275"/>
            <a:ext cx="1800225" cy="649288"/>
          </a:xfrm>
          <a:prstGeom prst="rect">
            <a:avLst/>
          </a:prstGeom>
          <a:solidFill>
            <a:srgbClr val="FFFFFF"/>
          </a:solidFill>
          <a:ln w="9525">
            <a:noFill/>
            <a:round/>
            <a:headEnd/>
            <a:tailEnd/>
          </a:ln>
        </p:spPr>
        <p:txBody>
          <a:bodyPr wrap="none" anchor="ctr"/>
          <a:lstStyle/>
          <a:p>
            <a:pPr eaLnBrk="0" hangingPunct="0">
              <a:buClr>
                <a:srgbClr val="000000"/>
              </a:buClr>
              <a:buSzPct val="100000"/>
              <a:buFont typeface="Times New Roman" pitchFamily="18" charset="0"/>
              <a:buNone/>
            </a:pPr>
            <a:endParaRPr lang="it-IT"/>
          </a:p>
        </p:txBody>
      </p:sp>
      <p:sp>
        <p:nvSpPr>
          <p:cNvPr id="1003527" name="AutoShape 10" descr="Risultati immagini per UNFCCC"/>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buClr>
                <a:srgbClr val="000000"/>
              </a:buClr>
              <a:buSzPct val="100000"/>
              <a:buFont typeface="Times New Roman" pitchFamily="18" charset="0"/>
              <a:buNone/>
            </a:pPr>
            <a:endParaRPr lang="it-IT"/>
          </a:p>
        </p:txBody>
      </p:sp>
      <p:sp>
        <p:nvSpPr>
          <p:cNvPr id="1003528" name="AutoShape 12" descr="Risultati immagini per UNFCCC"/>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buClr>
                <a:srgbClr val="000000"/>
              </a:buClr>
              <a:buSzPct val="100000"/>
              <a:buFont typeface="Times New Roman" pitchFamily="18" charset="0"/>
              <a:buNone/>
            </a:pPr>
            <a:endParaRPr lang="it-IT"/>
          </a:p>
        </p:txBody>
      </p:sp>
      <p:sp>
        <p:nvSpPr>
          <p:cNvPr id="1003529" name="AutoShape 14" descr="meeting.jpg"/>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buClr>
                <a:srgbClr val="000000"/>
              </a:buClr>
              <a:buSzPct val="100000"/>
              <a:buFont typeface="Times New Roman" pitchFamily="18" charset="0"/>
              <a:buNone/>
            </a:pPr>
            <a:endParaRPr lang="it-IT"/>
          </a:p>
        </p:txBody>
      </p:sp>
      <p:pic>
        <p:nvPicPr>
          <p:cNvPr id="1003530" name="Picture 15"/>
          <p:cNvPicPr>
            <a:picLocks noChangeAspect="1" noChangeArrowheads="1"/>
          </p:cNvPicPr>
          <p:nvPr/>
        </p:nvPicPr>
        <p:blipFill>
          <a:blip r:embed="rId4"/>
          <a:srcRect l="59947" t="29962" r="4024" b="38550"/>
          <a:stretch>
            <a:fillRect/>
          </a:stretch>
        </p:blipFill>
        <p:spPr bwMode="auto">
          <a:xfrm>
            <a:off x="4716463" y="3695700"/>
            <a:ext cx="4211637" cy="2828925"/>
          </a:xfrm>
          <a:prstGeom prst="rect">
            <a:avLst/>
          </a:prstGeom>
          <a:noFill/>
          <a:ln w="9525">
            <a:noFill/>
            <a:miter lim="800000"/>
            <a:headEnd/>
            <a:tailEnd/>
          </a:ln>
        </p:spPr>
      </p:pic>
      <p:sp>
        <p:nvSpPr>
          <p:cNvPr id="1003531" name="AutoShape 17" descr="Risultati immagini per UNFCCC"/>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buClr>
                <a:srgbClr val="000000"/>
              </a:buClr>
              <a:buSzPct val="100000"/>
              <a:buFont typeface="Times New Roman" pitchFamily="18" charset="0"/>
              <a:buNone/>
            </a:pPr>
            <a:endParaRPr lang="it-IT"/>
          </a:p>
        </p:txBody>
      </p:sp>
      <p:sp>
        <p:nvSpPr>
          <p:cNvPr id="1003532" name="AutoShape 19" descr="Risultati immagini per UNFCCC"/>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buClr>
                <a:srgbClr val="000000"/>
              </a:buClr>
              <a:buSzPct val="100000"/>
              <a:buFont typeface="Times New Roman" pitchFamily="18" charset="0"/>
              <a:buNone/>
            </a:pPr>
            <a:endParaRPr lang="it-IT"/>
          </a:p>
        </p:txBody>
      </p:sp>
      <p:sp>
        <p:nvSpPr>
          <p:cNvPr id="1003533" name="AutoShape 21" descr="file-20181217-185249-gw3r7p"/>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buClr>
                <a:srgbClr val="000000"/>
              </a:buClr>
              <a:buSzPct val="100000"/>
              <a:buFont typeface="Times New Roman" pitchFamily="18" charset="0"/>
              <a:buNone/>
            </a:pPr>
            <a:endParaRPr lang="it-IT"/>
          </a:p>
        </p:txBody>
      </p:sp>
      <p:pic>
        <p:nvPicPr>
          <p:cNvPr id="1003534" name="Picture 24" descr="Risultati immagini per COP21 parigi"/>
          <p:cNvPicPr>
            <a:picLocks noChangeAspect="1" noChangeArrowheads="1"/>
          </p:cNvPicPr>
          <p:nvPr/>
        </p:nvPicPr>
        <p:blipFill>
          <a:blip r:embed="rId5"/>
          <a:srcRect/>
          <a:stretch>
            <a:fillRect/>
          </a:stretch>
        </p:blipFill>
        <p:spPr bwMode="auto">
          <a:xfrm>
            <a:off x="42863" y="3573463"/>
            <a:ext cx="4457700" cy="2965450"/>
          </a:xfrm>
          <a:prstGeom prst="rect">
            <a:avLst/>
          </a:prstGeom>
          <a:noFill/>
          <a:ln w="9525">
            <a:noFill/>
            <a:miter lim="800000"/>
            <a:headEnd/>
            <a:tailEnd/>
          </a:ln>
        </p:spPr>
      </p:pic>
    </p:spTree>
  </p:cSld>
  <p:clrMapOvr>
    <a:masterClrMapping/>
  </p:clrMapOvr>
  <p:transition>
    <p:zoom dir="in"/>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569" name="Segnaposto numero diapositiva 3"/>
          <p:cNvSpPr>
            <a:spLocks noGrp="1"/>
          </p:cNvSpPr>
          <p:nvPr>
            <p:ph type="sldNum" sz="quarter" idx="13"/>
          </p:nvPr>
        </p:nvSpPr>
        <p:spPr>
          <a:noFill/>
        </p:spPr>
        <p:txBody>
          <a:bodyPr/>
          <a:lstStyle/>
          <a:p>
            <a:fld id="{172BD47F-A5F5-46EC-B9DE-D513C6CF08E6}" type="slidenum">
              <a:rPr lang="it-IT" smtClean="0"/>
              <a:pPr/>
              <a:t>41</a:t>
            </a:fld>
            <a:endParaRPr lang="it-IT" smtClean="0"/>
          </a:p>
        </p:txBody>
      </p:sp>
      <p:pic>
        <p:nvPicPr>
          <p:cNvPr id="1005570" name="Picture 2"/>
          <p:cNvPicPr>
            <a:picLocks noChangeAspect="1" noChangeArrowheads="1"/>
          </p:cNvPicPr>
          <p:nvPr/>
        </p:nvPicPr>
        <p:blipFill>
          <a:blip r:embed="rId3"/>
          <a:srcRect l="15495" t="14360" b="13834"/>
          <a:stretch>
            <a:fillRect/>
          </a:stretch>
        </p:blipFill>
        <p:spPr bwMode="auto">
          <a:xfrm>
            <a:off x="1908175" y="188913"/>
            <a:ext cx="4319588" cy="1079500"/>
          </a:xfrm>
          <a:prstGeom prst="rect">
            <a:avLst/>
          </a:prstGeom>
          <a:noFill/>
          <a:ln w="9525">
            <a:noFill/>
            <a:round/>
            <a:headEnd/>
            <a:tailEnd/>
          </a:ln>
        </p:spPr>
      </p:pic>
      <p:sp>
        <p:nvSpPr>
          <p:cNvPr id="1005571" name="Text Box 3"/>
          <p:cNvSpPr txBox="1">
            <a:spLocks noChangeArrowheads="1"/>
          </p:cNvSpPr>
          <p:nvPr/>
        </p:nvSpPr>
        <p:spPr bwMode="auto">
          <a:xfrm>
            <a:off x="179388" y="2943225"/>
            <a:ext cx="8640762" cy="703263"/>
          </a:xfrm>
          <a:prstGeom prst="rect">
            <a:avLst/>
          </a:prstGeom>
          <a:noFill/>
          <a:ln w="9525">
            <a:noFill/>
            <a:round/>
            <a:headEnd/>
            <a:tailEnd/>
          </a:ln>
        </p:spPr>
        <p:txBody>
          <a:bodyPr lIns="90000" tIns="46800" rIns="90000" bIns="46800">
            <a:spAutoFit/>
          </a:bodyPr>
          <a:lstStyle/>
          <a:p>
            <a:pPr algn="just" eaLnBrk="0" hangingPunct="0">
              <a:spcBef>
                <a:spcPts val="1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000000"/>
                </a:solidFill>
              </a:rPr>
              <a:t>La </a:t>
            </a:r>
            <a:r>
              <a:rPr lang="it-IT" sz="2000" b="1">
                <a:solidFill>
                  <a:srgbClr val="FF3300"/>
                </a:solidFill>
              </a:rPr>
              <a:t>COP</a:t>
            </a:r>
            <a:r>
              <a:rPr lang="it-IT" sz="2000" b="1">
                <a:solidFill>
                  <a:srgbClr val="000000"/>
                </a:solidFill>
              </a:rPr>
              <a:t> è il corpo decisionale supremo dell’UNFCCC. Vi partecipano tutti i paesi che sono “Parti” presso l’UNFCCC (es. Unione Europea)</a:t>
            </a:r>
          </a:p>
        </p:txBody>
      </p:sp>
      <p:sp>
        <p:nvSpPr>
          <p:cNvPr id="1005572" name="Text Box 4"/>
          <p:cNvSpPr txBox="1">
            <a:spLocks noChangeArrowheads="1"/>
          </p:cNvSpPr>
          <p:nvPr/>
        </p:nvSpPr>
        <p:spPr bwMode="auto">
          <a:xfrm>
            <a:off x="6227763" y="188913"/>
            <a:ext cx="1800225" cy="460375"/>
          </a:xfrm>
          <a:prstGeom prst="rect">
            <a:avLst/>
          </a:prstGeom>
          <a:solidFill>
            <a:srgbClr val="FFFFFF"/>
          </a:solidFill>
          <a:ln w="9525">
            <a:noFill/>
            <a:round/>
            <a:headEnd/>
            <a:tailEnd/>
          </a:ln>
        </p:spPr>
        <p:txBody>
          <a:bodyPr lIns="90000" tIns="46800" rIns="90000" bIns="46800">
            <a:spAutoFit/>
          </a:bodyPr>
          <a:lstStyle/>
          <a:p>
            <a:pPr algn="ctr" eaLnBrk="0" hangingPunct="0">
              <a:spcBef>
                <a:spcPts val="15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400" b="1">
                <a:solidFill>
                  <a:srgbClr val="000000"/>
                </a:solidFill>
              </a:rPr>
              <a:t>UNFCCC</a:t>
            </a:r>
          </a:p>
        </p:txBody>
      </p:sp>
      <p:sp>
        <p:nvSpPr>
          <p:cNvPr id="1005573" name="Rectangle 5"/>
          <p:cNvSpPr>
            <a:spLocks noChangeArrowheads="1"/>
          </p:cNvSpPr>
          <p:nvPr/>
        </p:nvSpPr>
        <p:spPr bwMode="auto">
          <a:xfrm>
            <a:off x="6227763" y="620713"/>
            <a:ext cx="1800225" cy="649287"/>
          </a:xfrm>
          <a:prstGeom prst="rect">
            <a:avLst/>
          </a:prstGeom>
          <a:solidFill>
            <a:srgbClr val="FFFFFF"/>
          </a:solidFill>
          <a:ln w="9525">
            <a:noFill/>
            <a:round/>
            <a:headEnd/>
            <a:tailEnd/>
          </a:ln>
        </p:spPr>
        <p:txBody>
          <a:bodyPr wrap="none" anchor="ctr"/>
          <a:lstStyle/>
          <a:p>
            <a:pPr eaLnBrk="0" hangingPunct="0">
              <a:buClr>
                <a:srgbClr val="000000"/>
              </a:buClr>
              <a:buSzPct val="100000"/>
              <a:buFont typeface="Times New Roman" pitchFamily="18" charset="0"/>
              <a:buNone/>
            </a:pPr>
            <a:endParaRPr lang="it-IT"/>
          </a:p>
        </p:txBody>
      </p:sp>
      <p:sp>
        <p:nvSpPr>
          <p:cNvPr id="1005574" name="Text Box 6"/>
          <p:cNvSpPr txBox="1">
            <a:spLocks noChangeArrowheads="1"/>
          </p:cNvSpPr>
          <p:nvPr/>
        </p:nvSpPr>
        <p:spPr bwMode="auto">
          <a:xfrm>
            <a:off x="179388" y="1774825"/>
            <a:ext cx="8677275" cy="1008063"/>
          </a:xfrm>
          <a:prstGeom prst="rect">
            <a:avLst/>
          </a:prstGeom>
          <a:noFill/>
          <a:ln w="9525">
            <a:noFill/>
            <a:round/>
            <a:headEnd/>
            <a:tailEnd/>
          </a:ln>
        </p:spPr>
        <p:txBody>
          <a:bodyPr lIns="90000" tIns="46800" rIns="90000" bIns="46800">
            <a:spAutoFit/>
          </a:bodyPr>
          <a:lstStyle/>
          <a:p>
            <a:pPr algn="just" eaLnBrk="0" hangingPunct="0">
              <a:spcBef>
                <a:spcPts val="1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000000"/>
                </a:solidFill>
              </a:rPr>
              <a:t>Per affrontare il problema dei cambiamenti climatici tutti i Paesi del Mondo si ritrovano ogni anno a discutere alla </a:t>
            </a:r>
            <a:r>
              <a:rPr lang="it-IT" sz="2000" b="1">
                <a:solidFill>
                  <a:srgbClr val="FF3300"/>
                </a:solidFill>
              </a:rPr>
              <a:t>Conferenza delle Parti</a:t>
            </a:r>
            <a:r>
              <a:rPr lang="it-IT" sz="2000" b="1">
                <a:solidFill>
                  <a:srgbClr val="000000"/>
                </a:solidFill>
              </a:rPr>
              <a:t> – </a:t>
            </a:r>
            <a:r>
              <a:rPr lang="it-IT" sz="2000" b="1">
                <a:solidFill>
                  <a:srgbClr val="FF3300"/>
                </a:solidFill>
              </a:rPr>
              <a:t>COP: siamo arrivati alla COP24 (Katowice in Polonia)!!!</a:t>
            </a:r>
          </a:p>
        </p:txBody>
      </p:sp>
      <p:pic>
        <p:nvPicPr>
          <p:cNvPr id="1005575" name="Picture 10" descr="Risultati immagini per COP24"/>
          <p:cNvPicPr>
            <a:picLocks noChangeAspect="1" noChangeArrowheads="1"/>
          </p:cNvPicPr>
          <p:nvPr/>
        </p:nvPicPr>
        <p:blipFill>
          <a:blip r:embed="rId4"/>
          <a:srcRect t="20166" b="16833"/>
          <a:stretch>
            <a:fillRect/>
          </a:stretch>
        </p:blipFill>
        <p:spPr bwMode="auto">
          <a:xfrm>
            <a:off x="106363" y="3789363"/>
            <a:ext cx="3744912" cy="1179512"/>
          </a:xfrm>
          <a:prstGeom prst="rect">
            <a:avLst/>
          </a:prstGeom>
          <a:noFill/>
          <a:ln w="9525">
            <a:noFill/>
            <a:miter lim="800000"/>
            <a:headEnd/>
            <a:tailEnd/>
          </a:ln>
        </p:spPr>
      </p:pic>
      <p:pic>
        <p:nvPicPr>
          <p:cNvPr id="1005576" name="Picture 12" descr="Risultati immagini per COP24"/>
          <p:cNvPicPr>
            <a:picLocks noChangeAspect="1" noChangeArrowheads="1"/>
          </p:cNvPicPr>
          <p:nvPr/>
        </p:nvPicPr>
        <p:blipFill>
          <a:blip r:embed="rId5"/>
          <a:srcRect/>
          <a:stretch>
            <a:fillRect/>
          </a:stretch>
        </p:blipFill>
        <p:spPr bwMode="auto">
          <a:xfrm>
            <a:off x="3924300" y="3860800"/>
            <a:ext cx="5040313" cy="2835275"/>
          </a:xfrm>
          <a:prstGeom prst="rect">
            <a:avLst/>
          </a:prstGeom>
          <a:noFill/>
          <a:ln w="9525">
            <a:noFill/>
            <a:miter lim="800000"/>
            <a:headEnd/>
            <a:tailEnd/>
          </a:ln>
        </p:spPr>
      </p:pic>
      <p:pic>
        <p:nvPicPr>
          <p:cNvPr id="1005577" name="Picture 13"/>
          <p:cNvPicPr>
            <a:picLocks noChangeAspect="1" noChangeArrowheads="1"/>
          </p:cNvPicPr>
          <p:nvPr/>
        </p:nvPicPr>
        <p:blipFill>
          <a:blip r:embed="rId6"/>
          <a:srcRect l="1927" t="12454" r="76756" b="65018"/>
          <a:stretch>
            <a:fillRect/>
          </a:stretch>
        </p:blipFill>
        <p:spPr bwMode="auto">
          <a:xfrm>
            <a:off x="395288" y="5013325"/>
            <a:ext cx="3097212" cy="1744663"/>
          </a:xfrm>
          <a:prstGeom prst="rect">
            <a:avLst/>
          </a:prstGeom>
          <a:noFill/>
          <a:ln w="9525">
            <a:noFill/>
            <a:miter lim="800000"/>
            <a:headEnd/>
            <a:tailEnd/>
          </a:ln>
        </p:spPr>
      </p:pic>
    </p:spTree>
  </p:cSld>
  <p:clrMapOvr>
    <a:masterClrMapping/>
  </p:clrMapOvr>
  <p:transition>
    <p:zoom dir="in"/>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617" name="Segnaposto numero diapositiva 3"/>
          <p:cNvSpPr>
            <a:spLocks noGrp="1"/>
          </p:cNvSpPr>
          <p:nvPr>
            <p:ph type="sldNum" sz="quarter" idx="13"/>
          </p:nvPr>
        </p:nvSpPr>
        <p:spPr>
          <a:noFill/>
        </p:spPr>
        <p:txBody>
          <a:bodyPr/>
          <a:lstStyle/>
          <a:p>
            <a:fld id="{5908EE9C-6807-4CA9-8A76-0317E390A910}" type="slidenum">
              <a:rPr lang="it-IT" smtClean="0"/>
              <a:pPr/>
              <a:t>42</a:t>
            </a:fld>
            <a:endParaRPr lang="it-IT" smtClean="0"/>
          </a:p>
        </p:txBody>
      </p:sp>
      <p:pic>
        <p:nvPicPr>
          <p:cNvPr id="1007618" name="Picture 2"/>
          <p:cNvPicPr>
            <a:picLocks noChangeAspect="1" noChangeArrowheads="1"/>
          </p:cNvPicPr>
          <p:nvPr/>
        </p:nvPicPr>
        <p:blipFill>
          <a:blip r:embed="rId3"/>
          <a:srcRect/>
          <a:stretch>
            <a:fillRect/>
          </a:stretch>
        </p:blipFill>
        <p:spPr bwMode="auto">
          <a:xfrm>
            <a:off x="0" y="1844675"/>
            <a:ext cx="6300788" cy="4843463"/>
          </a:xfrm>
          <a:prstGeom prst="rect">
            <a:avLst/>
          </a:prstGeom>
          <a:noFill/>
          <a:ln w="9525">
            <a:noFill/>
            <a:round/>
            <a:headEnd/>
            <a:tailEnd/>
          </a:ln>
        </p:spPr>
      </p:pic>
      <p:sp>
        <p:nvSpPr>
          <p:cNvPr id="1007619" name="Text Box 3"/>
          <p:cNvSpPr txBox="1">
            <a:spLocks noChangeArrowheads="1"/>
          </p:cNvSpPr>
          <p:nvPr/>
        </p:nvSpPr>
        <p:spPr bwMode="auto">
          <a:xfrm>
            <a:off x="3851275" y="2395538"/>
            <a:ext cx="2314575" cy="1465262"/>
          </a:xfrm>
          <a:prstGeom prst="rect">
            <a:avLst/>
          </a:prstGeom>
          <a:solidFill>
            <a:srgbClr val="FFFFFF"/>
          </a:solidFill>
          <a:ln w="9525">
            <a:noFill/>
            <a:round/>
            <a:headEnd/>
            <a:tailEnd/>
          </a:ln>
        </p:spPr>
        <p:txBody>
          <a:bodyPr lIns="90000" tIns="46800" rIns="90000" bIns="46800">
            <a:spAutoFit/>
          </a:bodyPr>
          <a:lstStyle/>
          <a:p>
            <a:pPr algn="ct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i="1">
                <a:solidFill>
                  <a:srgbClr val="000000"/>
                </a:solidFill>
                <a:latin typeface="Comic Sans MS" pitchFamily="66" charset="0"/>
              </a:rPr>
              <a:t>Quando la fumata sarà bianca vuol dire che avranno trovato un accordo!</a:t>
            </a:r>
          </a:p>
        </p:txBody>
      </p:sp>
      <p:sp>
        <p:nvSpPr>
          <p:cNvPr id="1007620" name="Oval 4"/>
          <p:cNvSpPr>
            <a:spLocks noChangeArrowheads="1"/>
          </p:cNvSpPr>
          <p:nvPr/>
        </p:nvSpPr>
        <p:spPr bwMode="auto">
          <a:xfrm>
            <a:off x="3851275" y="1989138"/>
            <a:ext cx="2316163" cy="2166937"/>
          </a:xfrm>
          <a:prstGeom prst="ellipse">
            <a:avLst/>
          </a:prstGeom>
          <a:noFill/>
          <a:ln w="38160" cap="sq">
            <a:solidFill>
              <a:srgbClr val="000000"/>
            </a:solidFill>
            <a:miter lim="800000"/>
            <a:headEnd/>
            <a:tailEnd/>
          </a:ln>
        </p:spPr>
        <p:txBody>
          <a:bodyPr wrap="none" anchor="ctr"/>
          <a:lstStyle/>
          <a:p>
            <a:pPr eaLnBrk="0" hangingPunct="0">
              <a:buClr>
                <a:srgbClr val="000000"/>
              </a:buClr>
              <a:buSzPct val="100000"/>
              <a:buFont typeface="Times New Roman" pitchFamily="18" charset="0"/>
              <a:buNone/>
            </a:pPr>
            <a:endParaRPr lang="it-IT"/>
          </a:p>
        </p:txBody>
      </p:sp>
      <p:sp>
        <p:nvSpPr>
          <p:cNvPr id="1007621" name="Text Box 5"/>
          <p:cNvSpPr txBox="1">
            <a:spLocks noChangeArrowheads="1"/>
          </p:cNvSpPr>
          <p:nvPr/>
        </p:nvSpPr>
        <p:spPr bwMode="auto">
          <a:xfrm>
            <a:off x="539750" y="101600"/>
            <a:ext cx="7777163" cy="520700"/>
          </a:xfrm>
          <a:prstGeom prst="rect">
            <a:avLst/>
          </a:prstGeom>
          <a:noFill/>
          <a:ln w="9525">
            <a:noFill/>
            <a:round/>
            <a:headEnd/>
            <a:tailEnd/>
          </a:ln>
        </p:spPr>
        <p:txBody>
          <a:bodyPr lIns="90000" tIns="46800" rIns="90000" bIns="46800">
            <a:spAutoFit/>
          </a:bodyPr>
          <a:lstStyle/>
          <a:p>
            <a:pPr algn="ctr" eaLnBrk="0" hangingPunct="0">
              <a:spcBef>
                <a:spcPts val="17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800" b="1">
                <a:solidFill>
                  <a:srgbClr val="0033CC"/>
                </a:solidFill>
              </a:rPr>
              <a:t>Accordo sul Clima di Parigi – COP21 (2015)</a:t>
            </a:r>
          </a:p>
        </p:txBody>
      </p:sp>
      <p:pic>
        <p:nvPicPr>
          <p:cNvPr id="1007622" name="Picture 6"/>
          <p:cNvPicPr>
            <a:picLocks noChangeAspect="1" noChangeArrowheads="1"/>
          </p:cNvPicPr>
          <p:nvPr/>
        </p:nvPicPr>
        <p:blipFill>
          <a:blip r:embed="rId4"/>
          <a:srcRect/>
          <a:stretch>
            <a:fillRect/>
          </a:stretch>
        </p:blipFill>
        <p:spPr bwMode="auto">
          <a:xfrm>
            <a:off x="5003800" y="4965700"/>
            <a:ext cx="4140200" cy="1892300"/>
          </a:xfrm>
          <a:prstGeom prst="rect">
            <a:avLst/>
          </a:prstGeom>
          <a:noFill/>
          <a:ln w="9360" cap="sq">
            <a:solidFill>
              <a:srgbClr val="000000"/>
            </a:solidFill>
            <a:miter lim="800000"/>
            <a:headEnd/>
            <a:tailEnd/>
          </a:ln>
        </p:spPr>
      </p:pic>
      <p:sp>
        <p:nvSpPr>
          <p:cNvPr id="1007623" name="Text Box 7"/>
          <p:cNvSpPr txBox="1">
            <a:spLocks noChangeArrowheads="1"/>
          </p:cNvSpPr>
          <p:nvPr/>
        </p:nvSpPr>
        <p:spPr bwMode="auto">
          <a:xfrm>
            <a:off x="179388" y="908050"/>
            <a:ext cx="4392612" cy="336550"/>
          </a:xfrm>
          <a:prstGeom prst="rect">
            <a:avLst/>
          </a:prstGeom>
          <a:noFill/>
          <a:ln w="9525">
            <a:noFill/>
            <a:round/>
            <a:headEnd/>
            <a:tailEnd/>
          </a:ln>
        </p:spPr>
        <p:txBody>
          <a:bodyPr wrap="none" anchor="ctr"/>
          <a:lstStyle/>
          <a:p>
            <a:pPr eaLnBrk="0" hangingPunct="0">
              <a:buClr>
                <a:srgbClr val="000000"/>
              </a:buClr>
              <a:buSzPct val="100000"/>
              <a:buFont typeface="Times New Roman" pitchFamily="18" charset="0"/>
              <a:buNone/>
            </a:pPr>
            <a:endParaRPr lang="it-IT"/>
          </a:p>
        </p:txBody>
      </p:sp>
      <p:sp>
        <p:nvSpPr>
          <p:cNvPr id="1007624" name="Text Box 8"/>
          <p:cNvSpPr txBox="1">
            <a:spLocks noChangeArrowheads="1"/>
          </p:cNvSpPr>
          <p:nvPr/>
        </p:nvSpPr>
        <p:spPr bwMode="auto">
          <a:xfrm>
            <a:off x="144463" y="765175"/>
            <a:ext cx="8999537" cy="1008063"/>
          </a:xfrm>
          <a:prstGeom prst="rect">
            <a:avLst/>
          </a:prstGeom>
          <a:noFill/>
          <a:ln w="9525">
            <a:noFill/>
            <a:round/>
            <a:headEnd/>
            <a:tailEnd/>
          </a:ln>
        </p:spPr>
        <p:txBody>
          <a:bodyPr lIns="90000" tIns="46800" rIns="90000" bIns="46800">
            <a:spAutoFit/>
          </a:bodyPr>
          <a:lstStyle/>
          <a:p>
            <a:pPr algn="ctr" eaLnBrk="0" hangingPunct="0">
              <a:spcBef>
                <a:spcPts val="1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000000"/>
                </a:solidFill>
              </a:rPr>
              <a:t>Per la </a:t>
            </a:r>
            <a:r>
              <a:rPr lang="it-IT" sz="2000" b="1">
                <a:solidFill>
                  <a:srgbClr val="FF3300"/>
                </a:solidFill>
              </a:rPr>
              <a:t>prima volta</a:t>
            </a:r>
            <a:r>
              <a:rPr lang="it-IT" sz="2000" b="1">
                <a:solidFill>
                  <a:srgbClr val="000000"/>
                </a:solidFill>
              </a:rPr>
              <a:t> viene approvato un accordo globale sul clima che riunisce attorno a sé </a:t>
            </a:r>
            <a:r>
              <a:rPr lang="it-IT" sz="2000" b="1">
                <a:solidFill>
                  <a:srgbClr val="FF3300"/>
                </a:solidFill>
              </a:rPr>
              <a:t>tutti i Paesi del mondo</a:t>
            </a:r>
            <a:r>
              <a:rPr lang="it-IT" sz="2000" b="1">
                <a:solidFill>
                  <a:srgbClr val="000000"/>
                </a:solidFill>
              </a:rPr>
              <a:t> nell’affrontare il riscaldamento globale</a:t>
            </a:r>
          </a:p>
        </p:txBody>
      </p:sp>
      <p:sp>
        <p:nvSpPr>
          <p:cNvPr id="1007625" name="Text Box 9"/>
          <p:cNvSpPr txBox="1">
            <a:spLocks noChangeArrowheads="1"/>
          </p:cNvSpPr>
          <p:nvPr/>
        </p:nvSpPr>
        <p:spPr bwMode="auto">
          <a:xfrm>
            <a:off x="6300788" y="2324100"/>
            <a:ext cx="2843212" cy="1920875"/>
          </a:xfrm>
          <a:prstGeom prst="rect">
            <a:avLst/>
          </a:prstGeom>
          <a:noFill/>
          <a:ln w="9525">
            <a:noFill/>
            <a:round/>
            <a:headEnd/>
            <a:tailEnd/>
          </a:ln>
        </p:spPr>
        <p:txBody>
          <a:bodyPr lIns="90000" tIns="46800" rIns="90000" bIns="46800">
            <a:spAutoFit/>
          </a:bodyPr>
          <a:lstStyle/>
          <a:p>
            <a:pPr algn="just"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000000"/>
                </a:solidFill>
              </a:rPr>
              <a:t>L’Accordo è entrato in vigore il </a:t>
            </a:r>
            <a:r>
              <a:rPr lang="it-IT" sz="2000" b="1">
                <a:solidFill>
                  <a:srgbClr val="FF3300"/>
                </a:solidFill>
              </a:rPr>
              <a:t>4/11/2016</a:t>
            </a:r>
          </a:p>
          <a:p>
            <a:pPr algn="just"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2000" b="1">
              <a:solidFill>
                <a:srgbClr val="000000"/>
              </a:solidFill>
            </a:endParaRPr>
          </a:p>
          <a:p>
            <a:pPr algn="just"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2000" b="1">
              <a:solidFill>
                <a:srgbClr val="000000"/>
              </a:solidFill>
            </a:endParaRPr>
          </a:p>
          <a:p>
            <a:pPr algn="just"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000000"/>
                </a:solidFill>
              </a:rPr>
              <a:t>Ma sarà operativo e vincolante dal </a:t>
            </a:r>
            <a:r>
              <a:rPr lang="it-IT" sz="2000" b="1">
                <a:solidFill>
                  <a:srgbClr val="FF3300"/>
                </a:solidFill>
              </a:rPr>
              <a:t>2020…</a:t>
            </a:r>
            <a:r>
              <a:rPr lang="it-IT" sz="2000" b="1">
                <a:solidFill>
                  <a:srgbClr val="000000"/>
                </a:solidFill>
              </a:rPr>
              <a:t> </a:t>
            </a:r>
          </a:p>
        </p:txBody>
      </p:sp>
      <p:sp>
        <p:nvSpPr>
          <p:cNvPr id="502797" name="AutoShape 13"/>
          <p:cNvSpPr>
            <a:spLocks noChangeArrowheads="1"/>
          </p:cNvSpPr>
          <p:nvPr/>
        </p:nvSpPr>
        <p:spPr bwMode="auto">
          <a:xfrm>
            <a:off x="5724525" y="2924175"/>
            <a:ext cx="3673475" cy="2160588"/>
          </a:xfrm>
          <a:prstGeom prst="irregularSeal1">
            <a:avLst/>
          </a:prstGeom>
          <a:noFill/>
          <a:ln w="38100">
            <a:solidFill>
              <a:srgbClr val="FF0000"/>
            </a:solidFill>
            <a:miter lim="800000"/>
            <a:headEnd/>
            <a:tailEnd/>
          </a:ln>
        </p:spPr>
        <p:txBody>
          <a:bodyPr wrap="none" anchor="ctr"/>
          <a:lstStyle/>
          <a:p>
            <a:pPr eaLnBrk="0" hangingPunct="0">
              <a:buClr>
                <a:srgbClr val="000000"/>
              </a:buClr>
              <a:buSzPct val="100000"/>
              <a:buFont typeface="Times New Roman" pitchFamily="18" charset="0"/>
              <a:buNone/>
            </a:pPr>
            <a:endParaRPr lang="it-IT"/>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02797"/>
                                        </p:tgtEl>
                                        <p:attrNameLst>
                                          <p:attrName>style.visibility</p:attrName>
                                        </p:attrNameLst>
                                      </p:cBhvr>
                                      <p:to>
                                        <p:strVal val="visible"/>
                                      </p:to>
                                    </p:set>
                                    <p:animEffect transition="in" filter="fade">
                                      <p:cBhvr>
                                        <p:cTn id="7" dur="800" decel="100000"/>
                                        <p:tgtEl>
                                          <p:spTgt spid="502797"/>
                                        </p:tgtEl>
                                      </p:cBhvr>
                                    </p:animEffect>
                                    <p:anim calcmode="lin" valueType="num">
                                      <p:cBhvr>
                                        <p:cTn id="8" dur="800" decel="100000" fill="hold"/>
                                        <p:tgtEl>
                                          <p:spTgt spid="502797"/>
                                        </p:tgtEl>
                                        <p:attrNameLst>
                                          <p:attrName>style.rotation</p:attrName>
                                        </p:attrNameLst>
                                      </p:cBhvr>
                                      <p:tavLst>
                                        <p:tav tm="0">
                                          <p:val>
                                            <p:fltVal val="-90"/>
                                          </p:val>
                                        </p:tav>
                                        <p:tav tm="100000">
                                          <p:val>
                                            <p:fltVal val="0"/>
                                          </p:val>
                                        </p:tav>
                                      </p:tavLst>
                                    </p:anim>
                                    <p:anim calcmode="lin" valueType="num">
                                      <p:cBhvr>
                                        <p:cTn id="9" dur="800" decel="100000" fill="hold"/>
                                        <p:tgtEl>
                                          <p:spTgt spid="502797"/>
                                        </p:tgtEl>
                                        <p:attrNameLst>
                                          <p:attrName>ppt_x</p:attrName>
                                        </p:attrNameLst>
                                      </p:cBhvr>
                                      <p:tavLst>
                                        <p:tav tm="0">
                                          <p:val>
                                            <p:strVal val="#ppt_x+0.4"/>
                                          </p:val>
                                        </p:tav>
                                        <p:tav tm="100000">
                                          <p:val>
                                            <p:strVal val="#ppt_x-0.05"/>
                                          </p:val>
                                        </p:tav>
                                      </p:tavLst>
                                    </p:anim>
                                    <p:anim calcmode="lin" valueType="num">
                                      <p:cBhvr>
                                        <p:cTn id="10" dur="800" decel="100000" fill="hold"/>
                                        <p:tgtEl>
                                          <p:spTgt spid="50279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0279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0279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797"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9665" name="Segnaposto numero diapositiva 3"/>
          <p:cNvSpPr>
            <a:spLocks noGrp="1"/>
          </p:cNvSpPr>
          <p:nvPr>
            <p:ph type="sldNum" sz="quarter" idx="13"/>
          </p:nvPr>
        </p:nvSpPr>
        <p:spPr>
          <a:noFill/>
        </p:spPr>
        <p:txBody>
          <a:bodyPr/>
          <a:lstStyle/>
          <a:p>
            <a:fld id="{CCE7BA94-5112-43F0-BF86-E9D4254214E2}" type="slidenum">
              <a:rPr lang="it-IT" smtClean="0"/>
              <a:pPr/>
              <a:t>43</a:t>
            </a:fld>
            <a:endParaRPr lang="it-IT" smtClean="0"/>
          </a:p>
        </p:txBody>
      </p:sp>
      <p:sp>
        <p:nvSpPr>
          <p:cNvPr id="1160194" name="Text Box 2"/>
          <p:cNvSpPr txBox="1">
            <a:spLocks noChangeArrowheads="1"/>
          </p:cNvSpPr>
          <p:nvPr/>
        </p:nvSpPr>
        <p:spPr bwMode="auto">
          <a:xfrm>
            <a:off x="250825" y="1773238"/>
            <a:ext cx="8640763" cy="1190625"/>
          </a:xfrm>
          <a:prstGeom prst="rect">
            <a:avLst/>
          </a:prstGeom>
          <a:noFill/>
          <a:ln w="9525">
            <a:noFill/>
            <a:round/>
            <a:headEnd/>
            <a:tailEnd/>
          </a:ln>
        </p:spPr>
        <p:txBody>
          <a:bodyPr lIns="90000" tIns="46800" rIns="90000" bIns="46800">
            <a:spAutoFit/>
          </a:bodyPr>
          <a:lstStyle/>
          <a:p>
            <a:pPr algn="just"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a:solidFill>
                  <a:srgbClr val="000000"/>
                </a:solidFill>
              </a:rPr>
              <a:t>Propone di limitare l’aumento della temperatura “</a:t>
            </a:r>
            <a:r>
              <a:rPr lang="it-IT" b="1">
                <a:solidFill>
                  <a:srgbClr val="FF3300"/>
                </a:solidFill>
              </a:rPr>
              <a:t>bene al di sotto dei 2°C rispetto ai livelli pre-industriali</a:t>
            </a:r>
            <a:r>
              <a:rPr lang="it-IT" b="1">
                <a:solidFill>
                  <a:srgbClr val="000000"/>
                </a:solidFill>
              </a:rPr>
              <a:t>” e di fare “</a:t>
            </a:r>
            <a:r>
              <a:rPr lang="it-IT" b="1">
                <a:solidFill>
                  <a:srgbClr val="FF3300"/>
                </a:solidFill>
              </a:rPr>
              <a:t>sforzi per limitare l’aumento a 1,5 C°</a:t>
            </a:r>
            <a:r>
              <a:rPr lang="it-IT" b="1">
                <a:solidFill>
                  <a:srgbClr val="000000"/>
                </a:solidFill>
              </a:rPr>
              <a:t>” riconoscendo quindi che ciò ridurrebbe significativamente i rischi e gli impatti previsti.</a:t>
            </a:r>
          </a:p>
        </p:txBody>
      </p:sp>
      <p:sp>
        <p:nvSpPr>
          <p:cNvPr id="1009667" name="Text Box 3"/>
          <p:cNvSpPr txBox="1">
            <a:spLocks noChangeArrowheads="1"/>
          </p:cNvSpPr>
          <p:nvPr/>
        </p:nvSpPr>
        <p:spPr bwMode="auto">
          <a:xfrm>
            <a:off x="250825" y="188913"/>
            <a:ext cx="8713788" cy="519112"/>
          </a:xfrm>
          <a:prstGeom prst="rect">
            <a:avLst/>
          </a:prstGeom>
          <a:noFill/>
          <a:ln w="9525">
            <a:noFill/>
            <a:round/>
            <a:headEnd/>
            <a:tailEnd/>
          </a:ln>
        </p:spPr>
        <p:txBody>
          <a:bodyPr lIns="90000" tIns="46800" rIns="90000" bIns="46800">
            <a:spAutoFit/>
          </a:bodyPr>
          <a:lstStyle/>
          <a:p>
            <a:pPr algn="ctr" eaLnBrk="0" hangingPunct="0">
              <a:spcBef>
                <a:spcPts val="17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800" b="1">
                <a:solidFill>
                  <a:srgbClr val="000000"/>
                </a:solidFill>
              </a:rPr>
              <a:t>I punti essenziali </a:t>
            </a:r>
            <a:r>
              <a:rPr lang="it-IT" sz="2800" b="1">
                <a:solidFill>
                  <a:schemeClr val="tx1"/>
                </a:solidFill>
              </a:rPr>
              <a:t>dell’</a:t>
            </a:r>
            <a:r>
              <a:rPr lang="it-IT" sz="2800" b="1">
                <a:solidFill>
                  <a:schemeClr val="accent2"/>
                </a:solidFill>
              </a:rPr>
              <a:t>Accordo sul Clima di Parigi</a:t>
            </a:r>
          </a:p>
        </p:txBody>
      </p:sp>
      <p:pic>
        <p:nvPicPr>
          <p:cNvPr id="1009668" name="Picture 4"/>
          <p:cNvPicPr>
            <a:picLocks noChangeAspect="1" noChangeArrowheads="1"/>
          </p:cNvPicPr>
          <p:nvPr/>
        </p:nvPicPr>
        <p:blipFill>
          <a:blip r:embed="rId3"/>
          <a:srcRect b="19450"/>
          <a:stretch>
            <a:fillRect/>
          </a:stretch>
        </p:blipFill>
        <p:spPr bwMode="auto">
          <a:xfrm>
            <a:off x="4859338" y="1125538"/>
            <a:ext cx="1152525" cy="538162"/>
          </a:xfrm>
          <a:prstGeom prst="rect">
            <a:avLst/>
          </a:prstGeom>
          <a:noFill/>
          <a:ln w="9525">
            <a:noFill/>
            <a:round/>
            <a:headEnd/>
            <a:tailEnd/>
          </a:ln>
        </p:spPr>
      </p:pic>
      <p:sp>
        <p:nvSpPr>
          <p:cNvPr id="1009669" name="Text Box 5"/>
          <p:cNvSpPr txBox="1">
            <a:spLocks noChangeArrowheads="1"/>
          </p:cNvSpPr>
          <p:nvPr/>
        </p:nvSpPr>
        <p:spPr bwMode="auto">
          <a:xfrm>
            <a:off x="1979613" y="1208088"/>
            <a:ext cx="4103687" cy="460375"/>
          </a:xfrm>
          <a:prstGeom prst="rect">
            <a:avLst/>
          </a:prstGeom>
          <a:noFill/>
          <a:ln w="9525">
            <a:noFill/>
            <a:round/>
            <a:headEnd/>
            <a:tailEnd/>
          </a:ln>
        </p:spPr>
        <p:txBody>
          <a:bodyPr lIns="90000" tIns="46800" rIns="90000" bIns="46800">
            <a:spAutoFit/>
          </a:bodyPr>
          <a:lstStyle/>
          <a:p>
            <a:pPr algn="ctr" eaLnBrk="0" hangingPunct="0">
              <a:spcBef>
                <a:spcPts val="15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400" b="1">
                <a:solidFill>
                  <a:srgbClr val="0033CC"/>
                </a:solidFill>
              </a:rPr>
              <a:t>L’obiettivo</a:t>
            </a:r>
          </a:p>
        </p:txBody>
      </p:sp>
      <p:sp>
        <p:nvSpPr>
          <p:cNvPr id="1160198" name="Text Box 6"/>
          <p:cNvSpPr txBox="1">
            <a:spLocks noChangeArrowheads="1"/>
          </p:cNvSpPr>
          <p:nvPr/>
        </p:nvSpPr>
        <p:spPr bwMode="auto">
          <a:xfrm>
            <a:off x="250825" y="5392738"/>
            <a:ext cx="8496300" cy="1465262"/>
          </a:xfrm>
          <a:prstGeom prst="rect">
            <a:avLst/>
          </a:prstGeom>
          <a:solidFill>
            <a:schemeClr val="bg1"/>
          </a:solidFill>
          <a:ln w="9525">
            <a:noFill/>
            <a:round/>
            <a:headEnd/>
            <a:tailEnd/>
          </a:ln>
        </p:spPr>
        <p:txBody>
          <a:bodyPr lIns="90000" tIns="46800" rIns="90000" bIns="46800">
            <a:spAutoFit/>
          </a:bodyPr>
          <a:lstStyle/>
          <a:p>
            <a:pPr algn="just"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a:solidFill>
                  <a:srgbClr val="000000"/>
                </a:solidFill>
              </a:rPr>
              <a:t>Il punto di partenza degli impegni di mitigazione (riduzione dei gas serra) sono i </a:t>
            </a:r>
            <a:r>
              <a:rPr lang="it-IT" b="1">
                <a:solidFill>
                  <a:srgbClr val="FF3300"/>
                </a:solidFill>
              </a:rPr>
              <a:t>contributi nazionali volontari, Intended Nationally Determined Contributions</a:t>
            </a:r>
            <a:r>
              <a:rPr lang="it-IT" b="1">
                <a:solidFill>
                  <a:srgbClr val="000000"/>
                </a:solidFill>
              </a:rPr>
              <a:t> </a:t>
            </a:r>
            <a:r>
              <a:rPr lang="it-IT" b="1">
                <a:solidFill>
                  <a:srgbClr val="FF3300"/>
                </a:solidFill>
              </a:rPr>
              <a:t>(INDCs)</a:t>
            </a:r>
            <a:r>
              <a:rPr lang="it-IT" b="1">
                <a:solidFill>
                  <a:srgbClr val="000000"/>
                </a:solidFill>
              </a:rPr>
              <a:t>: ogni nazione ha preso il suo impegno (da aggiornare entro il 2020 e poi ogni </a:t>
            </a:r>
            <a:r>
              <a:rPr lang="it-IT" b="1">
                <a:solidFill>
                  <a:srgbClr val="FF3300"/>
                </a:solidFill>
              </a:rPr>
              <a:t>5 anni</a:t>
            </a:r>
            <a:r>
              <a:rPr lang="it-IT" b="1">
                <a:solidFill>
                  <a:srgbClr val="000000"/>
                </a:solidFill>
              </a:rPr>
              <a:t>)!</a:t>
            </a:r>
          </a:p>
          <a:p>
            <a:pPr algn="just"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b="1">
              <a:solidFill>
                <a:srgbClr val="000000"/>
              </a:solidFill>
            </a:endParaRPr>
          </a:p>
        </p:txBody>
      </p:sp>
      <p:sp>
        <p:nvSpPr>
          <p:cNvPr id="1009671" name="Text Box 7"/>
          <p:cNvSpPr txBox="1">
            <a:spLocks noChangeArrowheads="1"/>
          </p:cNvSpPr>
          <p:nvPr/>
        </p:nvSpPr>
        <p:spPr bwMode="auto">
          <a:xfrm>
            <a:off x="2338388" y="4940300"/>
            <a:ext cx="4103687" cy="460375"/>
          </a:xfrm>
          <a:prstGeom prst="rect">
            <a:avLst/>
          </a:prstGeom>
          <a:noFill/>
          <a:ln w="9525">
            <a:noFill/>
            <a:round/>
            <a:headEnd/>
            <a:tailEnd/>
          </a:ln>
        </p:spPr>
        <p:txBody>
          <a:bodyPr lIns="90000" tIns="46800" rIns="90000" bIns="46800">
            <a:spAutoFit/>
          </a:bodyPr>
          <a:lstStyle/>
          <a:p>
            <a:pPr algn="ctr" eaLnBrk="0" hangingPunct="0">
              <a:spcBef>
                <a:spcPts val="15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400" b="1">
                <a:solidFill>
                  <a:srgbClr val="0033CC"/>
                </a:solidFill>
              </a:rPr>
              <a:t>Gli impegni volontari</a:t>
            </a:r>
          </a:p>
        </p:txBody>
      </p:sp>
      <p:sp>
        <p:nvSpPr>
          <p:cNvPr id="1160200" name="Text Box 8"/>
          <p:cNvSpPr txBox="1">
            <a:spLocks noChangeArrowheads="1"/>
          </p:cNvSpPr>
          <p:nvPr/>
        </p:nvSpPr>
        <p:spPr bwMode="auto">
          <a:xfrm>
            <a:off x="250825" y="3789363"/>
            <a:ext cx="8496300" cy="917575"/>
          </a:xfrm>
          <a:prstGeom prst="rect">
            <a:avLst/>
          </a:prstGeom>
          <a:noFill/>
          <a:ln w="9525">
            <a:noFill/>
            <a:round/>
            <a:headEnd/>
            <a:tailEnd/>
          </a:ln>
        </p:spPr>
        <p:txBody>
          <a:bodyPr lIns="90000" tIns="46800" rIns="90000" bIns="46800">
            <a:spAutoFit/>
          </a:bodyPr>
          <a:lstStyle/>
          <a:p>
            <a:pPr algn="just"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a:solidFill>
                  <a:srgbClr val="000000"/>
                </a:solidFill>
              </a:rPr>
              <a:t>Raggiungere un picco globale delle emissioni di gas serra nel più breve tempo possibile (</a:t>
            </a:r>
            <a:r>
              <a:rPr lang="it-IT" b="1">
                <a:solidFill>
                  <a:srgbClr val="FF3300"/>
                </a:solidFill>
              </a:rPr>
              <a:t>2030</a:t>
            </a:r>
            <a:r>
              <a:rPr lang="it-IT" b="1">
                <a:solidFill>
                  <a:srgbClr val="000000"/>
                </a:solidFill>
              </a:rPr>
              <a:t>) per poi intraprendere un percorso rapido di riduzione.</a:t>
            </a:r>
          </a:p>
        </p:txBody>
      </p:sp>
      <p:sp>
        <p:nvSpPr>
          <p:cNvPr id="1009673" name="Text Box 9"/>
          <p:cNvSpPr txBox="1">
            <a:spLocks noChangeArrowheads="1"/>
          </p:cNvSpPr>
          <p:nvPr/>
        </p:nvSpPr>
        <p:spPr bwMode="auto">
          <a:xfrm>
            <a:off x="2051050" y="3287713"/>
            <a:ext cx="5111750" cy="460375"/>
          </a:xfrm>
          <a:prstGeom prst="rect">
            <a:avLst/>
          </a:prstGeom>
          <a:noFill/>
          <a:ln w="9525">
            <a:noFill/>
            <a:round/>
            <a:headEnd/>
            <a:tailEnd/>
          </a:ln>
        </p:spPr>
        <p:txBody>
          <a:bodyPr lIns="90000" tIns="46800" rIns="90000" bIns="46800">
            <a:spAutoFit/>
          </a:bodyPr>
          <a:lstStyle/>
          <a:p>
            <a:pPr algn="ctr" eaLnBrk="0" hangingPunct="0">
              <a:spcBef>
                <a:spcPts val="15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400" b="1">
                <a:solidFill>
                  <a:srgbClr val="0033CC"/>
                </a:solidFill>
              </a:rPr>
              <a:t>Rapida riduzione delle emissioni</a:t>
            </a:r>
          </a:p>
        </p:txBody>
      </p:sp>
      <p:sp>
        <p:nvSpPr>
          <p:cNvPr id="1160204" name="Text Box 12"/>
          <p:cNvSpPr txBox="1">
            <a:spLocks noChangeArrowheads="1"/>
          </p:cNvSpPr>
          <p:nvPr/>
        </p:nvSpPr>
        <p:spPr bwMode="auto">
          <a:xfrm>
            <a:off x="323850" y="3429000"/>
            <a:ext cx="8640763" cy="2692400"/>
          </a:xfrm>
          <a:prstGeom prst="rect">
            <a:avLst/>
          </a:prstGeom>
          <a:solidFill>
            <a:schemeClr val="bg1"/>
          </a:solidFill>
          <a:ln w="38100">
            <a:solidFill>
              <a:srgbClr val="FF0000"/>
            </a:solidFill>
            <a:round/>
            <a:headEnd/>
            <a:tailEnd/>
          </a:ln>
        </p:spPr>
        <p:txBody>
          <a:bodyPr lIns="90000" tIns="46800" rIns="90000" bIns="46800">
            <a:spAutoFit/>
          </a:bodyPr>
          <a:lstStyle/>
          <a:p>
            <a:pPr algn="ct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2800" b="1" i="1">
              <a:solidFill>
                <a:srgbClr val="000000"/>
              </a:solidFill>
            </a:endParaRPr>
          </a:p>
          <a:p>
            <a:pPr algn="ct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800" b="1" i="1">
                <a:solidFill>
                  <a:schemeClr val="accent2"/>
                </a:solidFill>
              </a:rPr>
              <a:t>L’Accordo di Parigi è un buon risultato diplomatico e un punto di partenza ma non basta ancora a metterci al riparo dalle conseguenze più gravi dei cambiamenti climatici</a:t>
            </a:r>
          </a:p>
          <a:p>
            <a:pPr algn="ct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2800" b="1" i="1">
              <a:solidFill>
                <a:srgbClr val="000000"/>
              </a:solidFill>
            </a:endParaRPr>
          </a:p>
        </p:txBody>
      </p:sp>
      <p:pic>
        <p:nvPicPr>
          <p:cNvPr id="1160205" name="Picture 13"/>
          <p:cNvPicPr>
            <a:picLocks noChangeAspect="1" noChangeArrowheads="1"/>
          </p:cNvPicPr>
          <p:nvPr/>
        </p:nvPicPr>
        <p:blipFill>
          <a:blip r:embed="rId4"/>
          <a:srcRect/>
          <a:stretch>
            <a:fillRect/>
          </a:stretch>
        </p:blipFill>
        <p:spPr bwMode="auto">
          <a:xfrm>
            <a:off x="2987675" y="692150"/>
            <a:ext cx="3527425" cy="2641600"/>
          </a:xfrm>
          <a:prstGeom prst="rect">
            <a:avLst/>
          </a:prstGeom>
          <a:noFill/>
          <a:ln w="9360" cap="sq">
            <a:solidFill>
              <a:srgbClr val="000000"/>
            </a:solidFill>
            <a:miter lim="800000"/>
            <a:headEnd/>
            <a:tailEnd/>
          </a:ln>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60194"/>
                                        </p:tgtEl>
                                        <p:attrNameLst>
                                          <p:attrName>style.visibility</p:attrName>
                                        </p:attrNameLst>
                                      </p:cBhvr>
                                      <p:to>
                                        <p:strVal val="visible"/>
                                      </p:to>
                                    </p:set>
                                    <p:anim calcmode="lin" valueType="num">
                                      <p:cBhvr additive="base">
                                        <p:cTn id="7" dur="500" fill="hold"/>
                                        <p:tgtEl>
                                          <p:spTgt spid="1160194"/>
                                        </p:tgtEl>
                                        <p:attrNameLst>
                                          <p:attrName>ppt_x</p:attrName>
                                        </p:attrNameLst>
                                      </p:cBhvr>
                                      <p:tavLst>
                                        <p:tav tm="0">
                                          <p:val>
                                            <p:strVal val="#ppt_x"/>
                                          </p:val>
                                        </p:tav>
                                        <p:tav tm="100000">
                                          <p:val>
                                            <p:strVal val="#ppt_x"/>
                                          </p:val>
                                        </p:tav>
                                      </p:tavLst>
                                    </p:anim>
                                    <p:anim calcmode="lin" valueType="num">
                                      <p:cBhvr additive="base">
                                        <p:cTn id="8" dur="500" fill="hold"/>
                                        <p:tgtEl>
                                          <p:spTgt spid="116019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60200"/>
                                        </p:tgtEl>
                                        <p:attrNameLst>
                                          <p:attrName>style.visibility</p:attrName>
                                        </p:attrNameLst>
                                      </p:cBhvr>
                                      <p:to>
                                        <p:strVal val="visible"/>
                                      </p:to>
                                    </p:set>
                                    <p:anim calcmode="lin" valueType="num">
                                      <p:cBhvr additive="base">
                                        <p:cTn id="13" dur="500" fill="hold"/>
                                        <p:tgtEl>
                                          <p:spTgt spid="1160200"/>
                                        </p:tgtEl>
                                        <p:attrNameLst>
                                          <p:attrName>ppt_x</p:attrName>
                                        </p:attrNameLst>
                                      </p:cBhvr>
                                      <p:tavLst>
                                        <p:tav tm="0">
                                          <p:val>
                                            <p:strVal val="#ppt_x"/>
                                          </p:val>
                                        </p:tav>
                                        <p:tav tm="100000">
                                          <p:val>
                                            <p:strVal val="#ppt_x"/>
                                          </p:val>
                                        </p:tav>
                                      </p:tavLst>
                                    </p:anim>
                                    <p:anim calcmode="lin" valueType="num">
                                      <p:cBhvr additive="base">
                                        <p:cTn id="14" dur="500" fill="hold"/>
                                        <p:tgtEl>
                                          <p:spTgt spid="11602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60198"/>
                                        </p:tgtEl>
                                        <p:attrNameLst>
                                          <p:attrName>style.visibility</p:attrName>
                                        </p:attrNameLst>
                                      </p:cBhvr>
                                      <p:to>
                                        <p:strVal val="visible"/>
                                      </p:to>
                                    </p:set>
                                    <p:anim calcmode="lin" valueType="num">
                                      <p:cBhvr additive="base">
                                        <p:cTn id="19" dur="500" fill="hold"/>
                                        <p:tgtEl>
                                          <p:spTgt spid="1160198"/>
                                        </p:tgtEl>
                                        <p:attrNameLst>
                                          <p:attrName>ppt_x</p:attrName>
                                        </p:attrNameLst>
                                      </p:cBhvr>
                                      <p:tavLst>
                                        <p:tav tm="0">
                                          <p:val>
                                            <p:strVal val="#ppt_x"/>
                                          </p:val>
                                        </p:tav>
                                        <p:tav tm="100000">
                                          <p:val>
                                            <p:strVal val="#ppt_x"/>
                                          </p:val>
                                        </p:tav>
                                      </p:tavLst>
                                    </p:anim>
                                    <p:anim calcmode="lin" valueType="num">
                                      <p:cBhvr additive="base">
                                        <p:cTn id="20" dur="500" fill="hold"/>
                                        <p:tgtEl>
                                          <p:spTgt spid="116019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60204"/>
                                        </p:tgtEl>
                                        <p:attrNameLst>
                                          <p:attrName>style.visibility</p:attrName>
                                        </p:attrNameLst>
                                      </p:cBhvr>
                                      <p:to>
                                        <p:strVal val="visible"/>
                                      </p:to>
                                    </p:set>
                                    <p:anim calcmode="lin" valueType="num">
                                      <p:cBhvr additive="base">
                                        <p:cTn id="25" dur="500" fill="hold"/>
                                        <p:tgtEl>
                                          <p:spTgt spid="1160204"/>
                                        </p:tgtEl>
                                        <p:attrNameLst>
                                          <p:attrName>ppt_x</p:attrName>
                                        </p:attrNameLst>
                                      </p:cBhvr>
                                      <p:tavLst>
                                        <p:tav tm="0">
                                          <p:val>
                                            <p:strVal val="#ppt_x"/>
                                          </p:val>
                                        </p:tav>
                                        <p:tav tm="100000">
                                          <p:val>
                                            <p:strVal val="#ppt_x"/>
                                          </p:val>
                                        </p:tav>
                                      </p:tavLst>
                                    </p:anim>
                                    <p:anim calcmode="lin" valueType="num">
                                      <p:cBhvr additive="base">
                                        <p:cTn id="26" dur="500" fill="hold"/>
                                        <p:tgtEl>
                                          <p:spTgt spid="116020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60205"/>
                                        </p:tgtEl>
                                        <p:attrNameLst>
                                          <p:attrName>style.visibility</p:attrName>
                                        </p:attrNameLst>
                                      </p:cBhvr>
                                      <p:to>
                                        <p:strVal val="visible"/>
                                      </p:to>
                                    </p:set>
                                    <p:anim calcmode="lin" valueType="num">
                                      <p:cBhvr additive="base">
                                        <p:cTn id="29" dur="500" fill="hold"/>
                                        <p:tgtEl>
                                          <p:spTgt spid="1160205"/>
                                        </p:tgtEl>
                                        <p:attrNameLst>
                                          <p:attrName>ppt_x</p:attrName>
                                        </p:attrNameLst>
                                      </p:cBhvr>
                                      <p:tavLst>
                                        <p:tav tm="0">
                                          <p:val>
                                            <p:strVal val="#ppt_x"/>
                                          </p:val>
                                        </p:tav>
                                        <p:tav tm="100000">
                                          <p:val>
                                            <p:strVal val="#ppt_x"/>
                                          </p:val>
                                        </p:tav>
                                      </p:tavLst>
                                    </p:anim>
                                    <p:anim calcmode="lin" valueType="num">
                                      <p:cBhvr additive="base">
                                        <p:cTn id="30" dur="500" fill="hold"/>
                                        <p:tgtEl>
                                          <p:spTgt spid="11602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0194" grpId="0"/>
      <p:bldP spid="1160198" grpId="0" animBg="1"/>
      <p:bldP spid="1160200" grpId="0"/>
      <p:bldP spid="116020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713" name="Segnaposto numero diapositiva 3"/>
          <p:cNvSpPr>
            <a:spLocks noGrp="1"/>
          </p:cNvSpPr>
          <p:nvPr>
            <p:ph type="sldNum" sz="quarter" idx="13"/>
          </p:nvPr>
        </p:nvSpPr>
        <p:spPr>
          <a:noFill/>
        </p:spPr>
        <p:txBody>
          <a:bodyPr/>
          <a:lstStyle/>
          <a:p>
            <a:fld id="{76A913BA-5A32-4625-956D-B655D6D944F0}" type="slidenum">
              <a:rPr lang="it-IT" smtClean="0"/>
              <a:pPr/>
              <a:t>44</a:t>
            </a:fld>
            <a:endParaRPr lang="it-IT" smtClean="0"/>
          </a:p>
        </p:txBody>
      </p:sp>
      <p:sp>
        <p:nvSpPr>
          <p:cNvPr id="1011714" name="Text Box 3"/>
          <p:cNvSpPr txBox="1">
            <a:spLocks noChangeArrowheads="1"/>
          </p:cNvSpPr>
          <p:nvPr/>
        </p:nvSpPr>
        <p:spPr bwMode="auto">
          <a:xfrm>
            <a:off x="395288" y="260350"/>
            <a:ext cx="8424862" cy="1525588"/>
          </a:xfrm>
          <a:prstGeom prst="rect">
            <a:avLst/>
          </a:prstGeom>
          <a:solidFill>
            <a:schemeClr val="bg1">
              <a:alpha val="59999"/>
            </a:schemeClr>
          </a:solidFill>
          <a:ln w="9525">
            <a:noFill/>
            <a:miter lim="800000"/>
            <a:headEnd/>
            <a:tailEnd/>
          </a:ln>
        </p:spPr>
        <p:txBody>
          <a:bodyPr>
            <a:spAutoFit/>
          </a:bodyPr>
          <a:lstStyle/>
          <a:p>
            <a:pPr marL="342900" indent="-342900" algn="ctr" defTabSz="914400" eaLnBrk="0" hangingPunct="0">
              <a:spcBef>
                <a:spcPct val="50000"/>
              </a:spcBef>
            </a:pPr>
            <a:r>
              <a:rPr lang="it-IT" sz="2400" b="1">
                <a:solidFill>
                  <a:schemeClr val="accent2"/>
                </a:solidFill>
              </a:rPr>
              <a:t>Come attuare e rendere operativo l’Accordo di Parigi?</a:t>
            </a:r>
          </a:p>
          <a:p>
            <a:pPr marL="342900" indent="-342900" algn="ctr" defTabSz="914400" eaLnBrk="0" hangingPunct="0">
              <a:spcBef>
                <a:spcPct val="50000"/>
              </a:spcBef>
            </a:pPr>
            <a:r>
              <a:rPr lang="it-IT" sz="2800" b="1">
                <a:solidFill>
                  <a:schemeClr val="tx1"/>
                </a:solidFill>
              </a:rPr>
              <a:t>Occorre definire i </a:t>
            </a:r>
            <a:r>
              <a:rPr lang="it-IT" sz="2800" b="1">
                <a:solidFill>
                  <a:srgbClr val="0033CC"/>
                </a:solidFill>
              </a:rPr>
              <a:t>meccanismi </a:t>
            </a:r>
            <a:r>
              <a:rPr lang="it-IT" sz="2800" b="1">
                <a:solidFill>
                  <a:schemeClr val="tx1"/>
                </a:solidFill>
              </a:rPr>
              <a:t>e le </a:t>
            </a:r>
            <a:r>
              <a:rPr lang="it-IT" sz="2800" b="1">
                <a:solidFill>
                  <a:srgbClr val="0033CC"/>
                </a:solidFill>
              </a:rPr>
              <a:t>regole</a:t>
            </a:r>
            <a:r>
              <a:rPr lang="it-IT" sz="2800" b="1">
                <a:solidFill>
                  <a:schemeClr val="tx1"/>
                </a:solidFill>
              </a:rPr>
              <a:t> per raggiungere gli obiettivi dell’Accordo di Parigi</a:t>
            </a:r>
          </a:p>
        </p:txBody>
      </p:sp>
      <p:pic>
        <p:nvPicPr>
          <p:cNvPr id="1011715" name="Picture 4"/>
          <p:cNvPicPr>
            <a:picLocks noChangeAspect="1" noChangeArrowheads="1"/>
          </p:cNvPicPr>
          <p:nvPr/>
        </p:nvPicPr>
        <p:blipFill>
          <a:blip r:embed="rId2"/>
          <a:srcRect/>
          <a:stretch>
            <a:fillRect/>
          </a:stretch>
        </p:blipFill>
        <p:spPr bwMode="auto">
          <a:xfrm>
            <a:off x="3203575" y="1916113"/>
            <a:ext cx="5759450" cy="2087562"/>
          </a:xfrm>
          <a:prstGeom prst="rect">
            <a:avLst/>
          </a:prstGeom>
          <a:noFill/>
          <a:ln w="9525">
            <a:solidFill>
              <a:srgbClr val="CC0000"/>
            </a:solidFill>
            <a:miter lim="800000"/>
            <a:headEnd/>
            <a:tailEnd/>
          </a:ln>
        </p:spPr>
      </p:pic>
      <p:pic>
        <p:nvPicPr>
          <p:cNvPr id="1011716" name="Picture 6" descr="Risultati immagini per COP23"/>
          <p:cNvPicPr>
            <a:picLocks noChangeAspect="1" noChangeArrowheads="1"/>
          </p:cNvPicPr>
          <p:nvPr/>
        </p:nvPicPr>
        <p:blipFill>
          <a:blip r:embed="rId3"/>
          <a:srcRect/>
          <a:stretch>
            <a:fillRect/>
          </a:stretch>
        </p:blipFill>
        <p:spPr bwMode="auto">
          <a:xfrm>
            <a:off x="250825" y="2852738"/>
            <a:ext cx="3816350" cy="2733675"/>
          </a:xfrm>
          <a:prstGeom prst="rect">
            <a:avLst/>
          </a:prstGeom>
          <a:noFill/>
          <a:ln w="9525">
            <a:noFill/>
            <a:miter lim="800000"/>
            <a:headEnd/>
            <a:tailEnd/>
          </a:ln>
        </p:spPr>
      </p:pic>
      <p:pic>
        <p:nvPicPr>
          <p:cNvPr id="1011717" name="Picture 7"/>
          <p:cNvPicPr>
            <a:picLocks noChangeAspect="1" noChangeArrowheads="1"/>
          </p:cNvPicPr>
          <p:nvPr/>
        </p:nvPicPr>
        <p:blipFill>
          <a:blip r:embed="rId4"/>
          <a:srcRect/>
          <a:stretch>
            <a:fillRect/>
          </a:stretch>
        </p:blipFill>
        <p:spPr bwMode="auto">
          <a:xfrm>
            <a:off x="3851275" y="4437063"/>
            <a:ext cx="4824413" cy="2176462"/>
          </a:xfrm>
          <a:prstGeom prst="rect">
            <a:avLst/>
          </a:prstGeom>
          <a:noFill/>
          <a:ln w="9525">
            <a:noFill/>
            <a:miter lim="800000"/>
            <a:headEnd/>
            <a:tailEnd/>
          </a:ln>
        </p:spPr>
      </p:pic>
      <p:sp>
        <p:nvSpPr>
          <p:cNvPr id="1011718" name="Text Box 8"/>
          <p:cNvSpPr txBox="1">
            <a:spLocks noChangeArrowheads="1"/>
          </p:cNvSpPr>
          <p:nvPr/>
        </p:nvSpPr>
        <p:spPr bwMode="auto">
          <a:xfrm>
            <a:off x="468313" y="4941888"/>
            <a:ext cx="1366837" cy="457200"/>
          </a:xfrm>
          <a:prstGeom prst="rect">
            <a:avLst/>
          </a:prstGeom>
          <a:no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sz="2400" b="1"/>
              <a:t>2017</a:t>
            </a:r>
          </a:p>
        </p:txBody>
      </p:sp>
      <p:sp>
        <p:nvSpPr>
          <p:cNvPr id="1011719" name="Text Box 9"/>
          <p:cNvSpPr txBox="1">
            <a:spLocks noChangeArrowheads="1"/>
          </p:cNvSpPr>
          <p:nvPr/>
        </p:nvSpPr>
        <p:spPr bwMode="auto">
          <a:xfrm>
            <a:off x="4645025" y="5492750"/>
            <a:ext cx="1366838" cy="457200"/>
          </a:xfrm>
          <a:prstGeom prst="rect">
            <a:avLst/>
          </a:prstGeom>
          <a:no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sz="2400" b="1"/>
              <a:t>2018</a:t>
            </a:r>
          </a:p>
        </p:txBody>
      </p:sp>
      <p:sp>
        <p:nvSpPr>
          <p:cNvPr id="1011720" name="Text Box 10"/>
          <p:cNvSpPr txBox="1">
            <a:spLocks noChangeArrowheads="1"/>
          </p:cNvSpPr>
          <p:nvPr/>
        </p:nvSpPr>
        <p:spPr bwMode="auto">
          <a:xfrm>
            <a:off x="7526338" y="3357563"/>
            <a:ext cx="1366837" cy="457200"/>
          </a:xfrm>
          <a:prstGeom prst="rect">
            <a:avLst/>
          </a:prstGeom>
          <a:no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sz="2400" b="1"/>
              <a:t>2016</a:t>
            </a:r>
          </a:p>
        </p:txBody>
      </p:sp>
      <p:sp>
        <p:nvSpPr>
          <p:cNvPr id="1011721" name="AutoShape 11"/>
          <p:cNvSpPr>
            <a:spLocks noChangeArrowheads="1"/>
          </p:cNvSpPr>
          <p:nvPr/>
        </p:nvSpPr>
        <p:spPr bwMode="auto">
          <a:xfrm rot="16200000" flipH="1">
            <a:off x="2628901" y="2492375"/>
            <a:ext cx="1008062" cy="8651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solidFill>
          <a:ln w="9525">
            <a:solidFill>
              <a:schemeClr val="tx1"/>
            </a:solidFill>
            <a:miter lim="800000"/>
            <a:headEnd/>
            <a:tailEnd/>
          </a:ln>
        </p:spPr>
        <p:txBody>
          <a:bodyPr wrap="none" anchor="ctr"/>
          <a:lstStyle/>
          <a:p>
            <a:endParaRPr lang="it-IT"/>
          </a:p>
        </p:txBody>
      </p:sp>
      <p:sp>
        <p:nvSpPr>
          <p:cNvPr id="1011722" name="AutoShape 12"/>
          <p:cNvSpPr>
            <a:spLocks noChangeArrowheads="1"/>
          </p:cNvSpPr>
          <p:nvPr/>
        </p:nvSpPr>
        <p:spPr bwMode="auto">
          <a:xfrm rot="10497004" flipH="1">
            <a:off x="3203575" y="5373688"/>
            <a:ext cx="1008063" cy="792162"/>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solidFill>
          <a:ln w="9525">
            <a:solidFill>
              <a:schemeClr val="tx1"/>
            </a:solidFill>
            <a:miter lim="800000"/>
            <a:headEnd/>
            <a:tailEnd/>
          </a:ln>
        </p:spPr>
        <p:txBody>
          <a:bodyPr wrap="none" anchor="ctr"/>
          <a:lstStyle/>
          <a:p>
            <a:endParaRPr lang="it-IT"/>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737" name="Segnaposto numero diapositiva 3"/>
          <p:cNvSpPr>
            <a:spLocks noGrp="1"/>
          </p:cNvSpPr>
          <p:nvPr>
            <p:ph type="sldNum" sz="quarter" idx="13"/>
          </p:nvPr>
        </p:nvSpPr>
        <p:spPr>
          <a:noFill/>
        </p:spPr>
        <p:txBody>
          <a:bodyPr/>
          <a:lstStyle/>
          <a:p>
            <a:fld id="{6AD0A6CF-A0E2-48CB-A96C-03D6704C4509}" type="slidenum">
              <a:rPr lang="it-IT" smtClean="0"/>
              <a:pPr/>
              <a:t>45</a:t>
            </a:fld>
            <a:endParaRPr lang="it-IT" smtClean="0"/>
          </a:p>
        </p:txBody>
      </p:sp>
      <p:sp>
        <p:nvSpPr>
          <p:cNvPr id="673794" name="Text Box 2"/>
          <p:cNvSpPr txBox="1">
            <a:spLocks noChangeArrowheads="1"/>
          </p:cNvSpPr>
          <p:nvPr/>
        </p:nvSpPr>
        <p:spPr bwMode="auto">
          <a:xfrm>
            <a:off x="3348038" y="3644900"/>
            <a:ext cx="5545137" cy="2014538"/>
          </a:xfrm>
          <a:prstGeom prst="rect">
            <a:avLst/>
          </a:prstGeom>
          <a:noFill/>
          <a:ln w="9525">
            <a:noFill/>
            <a:miter lim="800000"/>
            <a:headEnd/>
            <a:tailEnd/>
          </a:ln>
        </p:spPr>
        <p:txBody>
          <a:bodyPr>
            <a:spAutoFit/>
          </a:bodyPr>
          <a:lstStyle/>
          <a:p>
            <a:r>
              <a:rPr lang="it-IT" b="1">
                <a:solidFill>
                  <a:schemeClr val="tx1"/>
                </a:solidFill>
              </a:rPr>
              <a:t>Serve “</a:t>
            </a:r>
            <a:r>
              <a:rPr lang="it-IT" b="1" i="1">
                <a:solidFill>
                  <a:schemeClr val="accent2"/>
                </a:solidFill>
              </a:rPr>
              <a:t>un’azione rapida, lungimirante e senza precedenti</a:t>
            </a:r>
            <a:r>
              <a:rPr lang="it-IT" b="1">
                <a:solidFill>
                  <a:schemeClr val="tx1"/>
                </a:solidFill>
              </a:rPr>
              <a:t>” per limitare il riscaldamento globale a </a:t>
            </a:r>
            <a:r>
              <a:rPr lang="it-IT" b="1">
                <a:solidFill>
                  <a:schemeClr val="accent2"/>
                </a:solidFill>
              </a:rPr>
              <a:t>1,5°C</a:t>
            </a:r>
            <a:r>
              <a:rPr lang="it-IT" b="1">
                <a:solidFill>
                  <a:schemeClr val="tx1"/>
                </a:solidFill>
              </a:rPr>
              <a:t> rispetto alla fine del secolo scorso ed evitare così ulteriori e drammatiche conseguenze degli impatti dei cambiamenti climatici già in atto in gran parte del pianeta sulla </a:t>
            </a:r>
            <a:r>
              <a:rPr lang="it-IT" b="1">
                <a:solidFill>
                  <a:srgbClr val="FF0000"/>
                </a:solidFill>
              </a:rPr>
              <a:t>vita degli esseri umani</a:t>
            </a:r>
            <a:r>
              <a:rPr lang="it-IT" b="1">
                <a:solidFill>
                  <a:schemeClr val="tx1"/>
                </a:solidFill>
              </a:rPr>
              <a:t> e sugli </a:t>
            </a:r>
            <a:r>
              <a:rPr lang="it-IT" b="1">
                <a:solidFill>
                  <a:srgbClr val="FF0000"/>
                </a:solidFill>
              </a:rPr>
              <a:t>ecosistemi naturali</a:t>
            </a:r>
            <a:r>
              <a:rPr lang="it-IT" b="1">
                <a:solidFill>
                  <a:schemeClr val="tx1"/>
                </a:solidFill>
              </a:rPr>
              <a:t>.</a:t>
            </a:r>
            <a:endParaRPr lang="it-IT" sz="2400" b="1">
              <a:solidFill>
                <a:schemeClr val="tx1"/>
              </a:solidFill>
            </a:endParaRPr>
          </a:p>
        </p:txBody>
      </p:sp>
      <p:pic>
        <p:nvPicPr>
          <p:cNvPr id="1012739" name="Picture 3" descr="sr15_cover_placeholder"/>
          <p:cNvPicPr>
            <a:picLocks noChangeAspect="1" noChangeArrowheads="1"/>
          </p:cNvPicPr>
          <p:nvPr/>
        </p:nvPicPr>
        <p:blipFill>
          <a:blip r:embed="rId2"/>
          <a:srcRect/>
          <a:stretch>
            <a:fillRect/>
          </a:stretch>
        </p:blipFill>
        <p:spPr bwMode="auto">
          <a:xfrm>
            <a:off x="0" y="2276475"/>
            <a:ext cx="3224213" cy="4176713"/>
          </a:xfrm>
          <a:prstGeom prst="rect">
            <a:avLst/>
          </a:prstGeom>
          <a:noFill/>
          <a:ln w="9525">
            <a:noFill/>
            <a:miter lim="800000"/>
            <a:headEnd/>
            <a:tailEnd/>
          </a:ln>
        </p:spPr>
      </p:pic>
      <p:sp>
        <p:nvSpPr>
          <p:cNvPr id="1012740" name="Text Box 4"/>
          <p:cNvSpPr txBox="1">
            <a:spLocks noChangeArrowheads="1"/>
          </p:cNvSpPr>
          <p:nvPr/>
        </p:nvSpPr>
        <p:spPr bwMode="auto">
          <a:xfrm>
            <a:off x="179388" y="115888"/>
            <a:ext cx="8569325" cy="1417637"/>
          </a:xfrm>
          <a:prstGeom prst="rect">
            <a:avLst/>
          </a:prstGeom>
          <a:noFill/>
          <a:ln w="9525">
            <a:noFill/>
            <a:miter lim="800000"/>
            <a:headEnd/>
            <a:tailEnd/>
          </a:ln>
        </p:spPr>
        <p:txBody>
          <a:bodyPr>
            <a:spAutoFit/>
          </a:bodyPr>
          <a:lstStyle/>
          <a:p>
            <a:pPr algn="ctr">
              <a:spcBef>
                <a:spcPct val="50000"/>
              </a:spcBef>
            </a:pPr>
            <a:r>
              <a:rPr lang="it-IT" sz="2400" b="1">
                <a:solidFill>
                  <a:schemeClr val="accent2"/>
                </a:solidFill>
              </a:rPr>
              <a:t>Rapporto speciale sull’aumento di 1,5°C</a:t>
            </a:r>
          </a:p>
          <a:p>
            <a:pPr algn="ctr">
              <a:spcBef>
                <a:spcPct val="50000"/>
              </a:spcBef>
            </a:pPr>
            <a:r>
              <a:rPr lang="it-IT" sz="2400" b="1">
                <a:solidFill>
                  <a:schemeClr val="accent2"/>
                </a:solidFill>
              </a:rPr>
              <a:t>IPCC (Intergovernmental Panel on Climate Change)</a:t>
            </a:r>
          </a:p>
          <a:p>
            <a:pPr algn="ctr">
              <a:spcBef>
                <a:spcPct val="50000"/>
              </a:spcBef>
            </a:pPr>
            <a:r>
              <a:rPr lang="it-IT" b="1">
                <a:solidFill>
                  <a:schemeClr val="accent2"/>
                </a:solidFill>
              </a:rPr>
              <a:t>8 ottobre 2018</a:t>
            </a:r>
          </a:p>
        </p:txBody>
      </p:sp>
      <p:sp>
        <p:nvSpPr>
          <p:cNvPr id="1012741" name="Text Box 6"/>
          <p:cNvSpPr txBox="1">
            <a:spLocks noChangeArrowheads="1"/>
          </p:cNvSpPr>
          <p:nvPr/>
        </p:nvSpPr>
        <p:spPr bwMode="auto">
          <a:xfrm>
            <a:off x="900113" y="1628775"/>
            <a:ext cx="7991475" cy="457200"/>
          </a:xfrm>
          <a:prstGeom prst="rect">
            <a:avLst/>
          </a:prstGeom>
          <a:no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sz="2400" b="1">
                <a:solidFill>
                  <a:schemeClr val="tx1"/>
                </a:solidFill>
              </a:rPr>
              <a:t>Potremmo raggiungere </a:t>
            </a:r>
            <a:r>
              <a:rPr lang="it-IT" sz="2400" b="1">
                <a:solidFill>
                  <a:srgbClr val="FF0000"/>
                </a:solidFill>
              </a:rPr>
              <a:t>+1,5°C</a:t>
            </a:r>
            <a:r>
              <a:rPr lang="it-IT" sz="2400" b="1">
                <a:solidFill>
                  <a:schemeClr val="tx1"/>
                </a:solidFill>
              </a:rPr>
              <a:t> entro il </a:t>
            </a:r>
            <a:r>
              <a:rPr lang="it-IT" sz="2400" b="1">
                <a:solidFill>
                  <a:srgbClr val="FF0000"/>
                </a:solidFill>
              </a:rPr>
              <a:t>2030-2050</a:t>
            </a:r>
          </a:p>
        </p:txBody>
      </p:sp>
      <p:sp>
        <p:nvSpPr>
          <p:cNvPr id="673799" name="Text Box 7"/>
          <p:cNvSpPr txBox="1">
            <a:spLocks noChangeArrowheads="1"/>
          </p:cNvSpPr>
          <p:nvPr/>
        </p:nvSpPr>
        <p:spPr bwMode="auto">
          <a:xfrm>
            <a:off x="3348038" y="2205038"/>
            <a:ext cx="5473700" cy="1190625"/>
          </a:xfrm>
          <a:prstGeom prst="rect">
            <a:avLst/>
          </a:prstGeom>
          <a:noFill/>
          <a:ln w="9525">
            <a:noFill/>
            <a:miter lim="800000"/>
            <a:headEnd/>
            <a:tailEnd/>
          </a:ln>
        </p:spPr>
        <p:txBody>
          <a:bodyPr>
            <a:spAutoFit/>
          </a:bodyPr>
          <a:lstStyle/>
          <a:p>
            <a:pPr algn="just" eaLnBrk="0" hangingPunct="0">
              <a:spcBef>
                <a:spcPct val="50000"/>
              </a:spcBef>
              <a:buClr>
                <a:srgbClr val="000000"/>
              </a:buClr>
              <a:buSzPct val="100000"/>
              <a:buFont typeface="Times New Roman" pitchFamily="18" charset="0"/>
              <a:buNone/>
            </a:pPr>
            <a:r>
              <a:rPr lang="it-IT" b="1">
                <a:solidFill>
                  <a:schemeClr val="tx1"/>
                </a:solidFill>
              </a:rPr>
              <a:t>Per limitare il riscaldamento a 1,5°C occorre ridurre le emissioni del </a:t>
            </a:r>
            <a:r>
              <a:rPr lang="it-IT" b="1">
                <a:solidFill>
                  <a:srgbClr val="FF0000"/>
                </a:solidFill>
              </a:rPr>
              <a:t>45%</a:t>
            </a:r>
            <a:r>
              <a:rPr lang="it-IT" b="1">
                <a:solidFill>
                  <a:schemeClr val="tx1"/>
                </a:solidFill>
              </a:rPr>
              <a:t> rispetto al 2010 entro il </a:t>
            </a:r>
            <a:r>
              <a:rPr lang="it-IT" b="1">
                <a:solidFill>
                  <a:srgbClr val="FF0000"/>
                </a:solidFill>
              </a:rPr>
              <a:t>2030</a:t>
            </a:r>
            <a:r>
              <a:rPr lang="it-IT" b="1">
                <a:solidFill>
                  <a:schemeClr val="tx1"/>
                </a:solidFill>
              </a:rPr>
              <a:t> e raggiungere </a:t>
            </a:r>
            <a:r>
              <a:rPr lang="it-IT" b="1">
                <a:solidFill>
                  <a:srgbClr val="FF0000"/>
                </a:solidFill>
              </a:rPr>
              <a:t>emissioni zero</a:t>
            </a:r>
            <a:r>
              <a:rPr lang="it-IT" b="1">
                <a:solidFill>
                  <a:schemeClr val="tx1"/>
                </a:solidFill>
              </a:rPr>
              <a:t> entro il </a:t>
            </a:r>
            <a:r>
              <a:rPr lang="it-IT" b="1">
                <a:solidFill>
                  <a:srgbClr val="FF0000"/>
                </a:solidFill>
              </a:rPr>
              <a:t>2050</a:t>
            </a:r>
          </a:p>
        </p:txBody>
      </p:sp>
      <p:sp>
        <p:nvSpPr>
          <p:cNvPr id="673806" name="Text Box 14"/>
          <p:cNvSpPr txBox="1">
            <a:spLocks noChangeArrowheads="1"/>
          </p:cNvSpPr>
          <p:nvPr/>
        </p:nvSpPr>
        <p:spPr bwMode="auto">
          <a:xfrm>
            <a:off x="1692275" y="2781300"/>
            <a:ext cx="6480175" cy="1839913"/>
          </a:xfrm>
          <a:prstGeom prst="rect">
            <a:avLst/>
          </a:prstGeom>
          <a:solidFill>
            <a:schemeClr val="bg1"/>
          </a:solidFill>
          <a:ln w="38100">
            <a:solidFill>
              <a:schemeClr val="tx1"/>
            </a:solid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endParaRPr lang="it-IT" sz="2800" b="1">
              <a:solidFill>
                <a:schemeClr val="tx1"/>
              </a:solidFill>
            </a:endParaRPr>
          </a:p>
          <a:p>
            <a:pPr eaLnBrk="0" hangingPunct="0">
              <a:spcBef>
                <a:spcPct val="50000"/>
              </a:spcBef>
              <a:buClr>
                <a:srgbClr val="000000"/>
              </a:buClr>
              <a:buSzPct val="100000"/>
              <a:buFont typeface="Times New Roman" pitchFamily="18" charset="0"/>
              <a:buNone/>
            </a:pPr>
            <a:r>
              <a:rPr lang="it-IT" sz="2800" b="1">
                <a:solidFill>
                  <a:schemeClr val="tx1"/>
                </a:solidFill>
              </a:rPr>
              <a:t>Il tempo sta scadendo !!!</a:t>
            </a:r>
          </a:p>
          <a:p>
            <a:pPr eaLnBrk="0" hangingPunct="0">
              <a:spcBef>
                <a:spcPct val="50000"/>
              </a:spcBef>
              <a:buClr>
                <a:srgbClr val="000000"/>
              </a:buClr>
              <a:buSzPct val="100000"/>
              <a:buFont typeface="Times New Roman" pitchFamily="18" charset="0"/>
              <a:buNone/>
            </a:pPr>
            <a:endParaRPr lang="it-IT" sz="2800" b="1">
              <a:solidFill>
                <a:schemeClr val="tx1"/>
              </a:solidFill>
            </a:endParaRPr>
          </a:p>
        </p:txBody>
      </p:sp>
      <p:pic>
        <p:nvPicPr>
          <p:cNvPr id="673807" name="Picture 15" descr="Risultati immagini per time is running out for climate"/>
          <p:cNvPicPr>
            <a:picLocks noChangeAspect="1" noChangeArrowheads="1"/>
          </p:cNvPicPr>
          <p:nvPr/>
        </p:nvPicPr>
        <p:blipFill>
          <a:blip r:embed="rId3"/>
          <a:srcRect/>
          <a:stretch>
            <a:fillRect/>
          </a:stretch>
        </p:blipFill>
        <p:spPr bwMode="auto">
          <a:xfrm>
            <a:off x="6732588" y="2894013"/>
            <a:ext cx="963612" cy="1628775"/>
          </a:xfrm>
          <a:prstGeom prst="rect">
            <a:avLst/>
          </a:prstGeom>
          <a:solidFill>
            <a:schemeClr val="bg1"/>
          </a:solidFill>
          <a:ln w="9525">
            <a:solidFill>
              <a:schemeClr val="tx1"/>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73799"/>
                                        </p:tgtEl>
                                        <p:attrNameLst>
                                          <p:attrName>style.visibility</p:attrName>
                                        </p:attrNameLst>
                                      </p:cBhvr>
                                      <p:to>
                                        <p:strVal val="visible"/>
                                      </p:to>
                                    </p:set>
                                    <p:animEffect transition="in" filter="fade">
                                      <p:cBhvr>
                                        <p:cTn id="7" dur="800" decel="100000"/>
                                        <p:tgtEl>
                                          <p:spTgt spid="673799"/>
                                        </p:tgtEl>
                                      </p:cBhvr>
                                    </p:animEffect>
                                    <p:anim calcmode="lin" valueType="num">
                                      <p:cBhvr>
                                        <p:cTn id="8" dur="800" decel="100000" fill="hold"/>
                                        <p:tgtEl>
                                          <p:spTgt spid="673799"/>
                                        </p:tgtEl>
                                        <p:attrNameLst>
                                          <p:attrName>style.rotation</p:attrName>
                                        </p:attrNameLst>
                                      </p:cBhvr>
                                      <p:tavLst>
                                        <p:tav tm="0">
                                          <p:val>
                                            <p:fltVal val="-90"/>
                                          </p:val>
                                        </p:tav>
                                        <p:tav tm="100000">
                                          <p:val>
                                            <p:fltVal val="0"/>
                                          </p:val>
                                        </p:tav>
                                      </p:tavLst>
                                    </p:anim>
                                    <p:anim calcmode="lin" valueType="num">
                                      <p:cBhvr>
                                        <p:cTn id="9" dur="800" decel="100000" fill="hold"/>
                                        <p:tgtEl>
                                          <p:spTgt spid="673799"/>
                                        </p:tgtEl>
                                        <p:attrNameLst>
                                          <p:attrName>ppt_x</p:attrName>
                                        </p:attrNameLst>
                                      </p:cBhvr>
                                      <p:tavLst>
                                        <p:tav tm="0">
                                          <p:val>
                                            <p:strVal val="#ppt_x+0.4"/>
                                          </p:val>
                                        </p:tav>
                                        <p:tav tm="100000">
                                          <p:val>
                                            <p:strVal val="#ppt_x-0.05"/>
                                          </p:val>
                                        </p:tav>
                                      </p:tavLst>
                                    </p:anim>
                                    <p:anim calcmode="lin" valueType="num">
                                      <p:cBhvr>
                                        <p:cTn id="10" dur="800" decel="100000" fill="hold"/>
                                        <p:tgtEl>
                                          <p:spTgt spid="67379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7379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73799"/>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673794"/>
                                        </p:tgtEl>
                                        <p:attrNameLst>
                                          <p:attrName>style.visibility</p:attrName>
                                        </p:attrNameLst>
                                      </p:cBhvr>
                                      <p:to>
                                        <p:strVal val="visible"/>
                                      </p:to>
                                    </p:set>
                                    <p:animEffect transition="in" filter="fade">
                                      <p:cBhvr>
                                        <p:cTn id="17" dur="800" decel="100000"/>
                                        <p:tgtEl>
                                          <p:spTgt spid="673794"/>
                                        </p:tgtEl>
                                      </p:cBhvr>
                                    </p:animEffect>
                                    <p:anim calcmode="lin" valueType="num">
                                      <p:cBhvr>
                                        <p:cTn id="18" dur="800" decel="100000" fill="hold"/>
                                        <p:tgtEl>
                                          <p:spTgt spid="673794"/>
                                        </p:tgtEl>
                                        <p:attrNameLst>
                                          <p:attrName>style.rotation</p:attrName>
                                        </p:attrNameLst>
                                      </p:cBhvr>
                                      <p:tavLst>
                                        <p:tav tm="0">
                                          <p:val>
                                            <p:fltVal val="-90"/>
                                          </p:val>
                                        </p:tav>
                                        <p:tav tm="100000">
                                          <p:val>
                                            <p:fltVal val="0"/>
                                          </p:val>
                                        </p:tav>
                                      </p:tavLst>
                                    </p:anim>
                                    <p:anim calcmode="lin" valueType="num">
                                      <p:cBhvr>
                                        <p:cTn id="19" dur="800" decel="100000" fill="hold"/>
                                        <p:tgtEl>
                                          <p:spTgt spid="673794"/>
                                        </p:tgtEl>
                                        <p:attrNameLst>
                                          <p:attrName>ppt_x</p:attrName>
                                        </p:attrNameLst>
                                      </p:cBhvr>
                                      <p:tavLst>
                                        <p:tav tm="0">
                                          <p:val>
                                            <p:strVal val="#ppt_x+0.4"/>
                                          </p:val>
                                        </p:tav>
                                        <p:tav tm="100000">
                                          <p:val>
                                            <p:strVal val="#ppt_x-0.05"/>
                                          </p:val>
                                        </p:tav>
                                      </p:tavLst>
                                    </p:anim>
                                    <p:anim calcmode="lin" valueType="num">
                                      <p:cBhvr>
                                        <p:cTn id="20" dur="800" decel="100000" fill="hold"/>
                                        <p:tgtEl>
                                          <p:spTgt spid="673794"/>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673794"/>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673794"/>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73806"/>
                                        </p:tgtEl>
                                        <p:attrNameLst>
                                          <p:attrName>style.visibility</p:attrName>
                                        </p:attrNameLst>
                                      </p:cBhvr>
                                      <p:to>
                                        <p:strVal val="visible"/>
                                      </p:to>
                                    </p:set>
                                    <p:anim calcmode="lin" valueType="num">
                                      <p:cBhvr additive="base">
                                        <p:cTn id="27" dur="500" fill="hold"/>
                                        <p:tgtEl>
                                          <p:spTgt spid="673806"/>
                                        </p:tgtEl>
                                        <p:attrNameLst>
                                          <p:attrName>ppt_x</p:attrName>
                                        </p:attrNameLst>
                                      </p:cBhvr>
                                      <p:tavLst>
                                        <p:tav tm="0">
                                          <p:val>
                                            <p:strVal val="#ppt_x"/>
                                          </p:val>
                                        </p:tav>
                                        <p:tav tm="100000">
                                          <p:val>
                                            <p:strVal val="#ppt_x"/>
                                          </p:val>
                                        </p:tav>
                                      </p:tavLst>
                                    </p:anim>
                                    <p:anim calcmode="lin" valueType="num">
                                      <p:cBhvr additive="base">
                                        <p:cTn id="28" dur="500" fill="hold"/>
                                        <p:tgtEl>
                                          <p:spTgt spid="67380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73807"/>
                                        </p:tgtEl>
                                        <p:attrNameLst>
                                          <p:attrName>style.visibility</p:attrName>
                                        </p:attrNameLst>
                                      </p:cBhvr>
                                      <p:to>
                                        <p:strVal val="visible"/>
                                      </p:to>
                                    </p:set>
                                    <p:anim calcmode="lin" valueType="num">
                                      <p:cBhvr additive="base">
                                        <p:cTn id="31" dur="500" fill="hold"/>
                                        <p:tgtEl>
                                          <p:spTgt spid="673807"/>
                                        </p:tgtEl>
                                        <p:attrNameLst>
                                          <p:attrName>ppt_x</p:attrName>
                                        </p:attrNameLst>
                                      </p:cBhvr>
                                      <p:tavLst>
                                        <p:tav tm="0">
                                          <p:val>
                                            <p:strVal val="#ppt_x"/>
                                          </p:val>
                                        </p:tav>
                                        <p:tav tm="100000">
                                          <p:val>
                                            <p:strVal val="#ppt_x"/>
                                          </p:val>
                                        </p:tav>
                                      </p:tavLst>
                                    </p:anim>
                                    <p:anim calcmode="lin" valueType="num">
                                      <p:cBhvr additive="base">
                                        <p:cTn id="32" dur="500" fill="hold"/>
                                        <p:tgtEl>
                                          <p:spTgt spid="6738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3794" grpId="0"/>
      <p:bldP spid="673799" grpId="0"/>
      <p:bldP spid="67380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1" name="Segnaposto numero diapositiva 3"/>
          <p:cNvSpPr>
            <a:spLocks noGrp="1"/>
          </p:cNvSpPr>
          <p:nvPr>
            <p:ph type="sldNum" sz="quarter" idx="13"/>
          </p:nvPr>
        </p:nvSpPr>
        <p:spPr>
          <a:noFill/>
        </p:spPr>
        <p:txBody>
          <a:bodyPr/>
          <a:lstStyle/>
          <a:p>
            <a:fld id="{44F83266-0021-4A2F-A009-C527A60B0E6A}" type="slidenum">
              <a:rPr lang="it-IT" smtClean="0"/>
              <a:pPr/>
              <a:t>46</a:t>
            </a:fld>
            <a:endParaRPr lang="it-IT" smtClean="0"/>
          </a:p>
        </p:txBody>
      </p:sp>
      <p:sp>
        <p:nvSpPr>
          <p:cNvPr id="1100802" name="Text Box 2"/>
          <p:cNvSpPr txBox="1">
            <a:spLocks noChangeArrowheads="1"/>
          </p:cNvSpPr>
          <p:nvPr/>
        </p:nvSpPr>
        <p:spPr bwMode="auto">
          <a:xfrm>
            <a:off x="539750" y="260350"/>
            <a:ext cx="8280400" cy="3503613"/>
          </a:xfrm>
          <a:prstGeom prst="rect">
            <a:avLst/>
          </a:prstGeom>
          <a:solidFill>
            <a:schemeClr val="bg1"/>
          </a:solidFill>
          <a:ln w="9525">
            <a:noFill/>
            <a:miter lim="800000"/>
            <a:headEnd/>
            <a:tailEnd/>
          </a:ln>
        </p:spPr>
        <p:txBody>
          <a:bodyPr>
            <a:spAutoFit/>
          </a:bodyPr>
          <a:lstStyle/>
          <a:p>
            <a:pPr eaLnBrk="0" hangingPunct="0">
              <a:buClr>
                <a:srgbClr val="000000"/>
              </a:buClr>
              <a:buSzPct val="100000"/>
              <a:buFont typeface="Times New Roman" pitchFamily="18" charset="0"/>
              <a:buNone/>
            </a:pPr>
            <a:r>
              <a:rPr lang="it-IT" sz="3200" b="1" i="1">
                <a:solidFill>
                  <a:schemeClr val="tx1"/>
                </a:solidFill>
              </a:rPr>
              <a:t>“</a:t>
            </a:r>
            <a:r>
              <a:rPr lang="it-IT" sz="3200" b="1" i="1">
                <a:solidFill>
                  <a:schemeClr val="accent2"/>
                </a:solidFill>
              </a:rPr>
              <a:t>Le decisioni che prendiamo oggi sono fondamentali per garantire un mondo sicuro e sostenibile per tutti, sia ora che in futuro.</a:t>
            </a:r>
          </a:p>
          <a:p>
            <a:pPr eaLnBrk="0" hangingPunct="0">
              <a:buClr>
                <a:srgbClr val="000000"/>
              </a:buClr>
              <a:buSzPct val="100000"/>
              <a:buFont typeface="Times New Roman" pitchFamily="18" charset="0"/>
              <a:buNone/>
            </a:pPr>
            <a:r>
              <a:rPr lang="it-IT" sz="3200" b="1" i="1">
                <a:solidFill>
                  <a:schemeClr val="accent2"/>
                </a:solidFill>
              </a:rPr>
              <a:t> </a:t>
            </a:r>
          </a:p>
          <a:p>
            <a:pPr eaLnBrk="0" hangingPunct="0">
              <a:buClr>
                <a:srgbClr val="000000"/>
              </a:buClr>
              <a:buSzPct val="100000"/>
              <a:buFont typeface="Times New Roman" pitchFamily="18" charset="0"/>
              <a:buNone/>
            </a:pPr>
            <a:r>
              <a:rPr lang="it-IT" sz="3200" b="1" i="1">
                <a:solidFill>
                  <a:schemeClr val="accent2"/>
                </a:solidFill>
              </a:rPr>
              <a:t>I prossimi anni saranno probabilmente i più importanti della nostra storia</a:t>
            </a:r>
            <a:r>
              <a:rPr lang="it-IT" sz="3200" b="1" i="1">
                <a:solidFill>
                  <a:schemeClr val="tx1"/>
                </a:solidFill>
              </a:rPr>
              <a:t>” </a:t>
            </a:r>
            <a:endParaRPr lang="it-IT" sz="2400" b="1" i="1">
              <a:solidFill>
                <a:schemeClr val="tx1"/>
              </a:solidFill>
            </a:endParaRPr>
          </a:p>
        </p:txBody>
      </p:sp>
      <p:pic>
        <p:nvPicPr>
          <p:cNvPr id="1013763" name="Picture 3" descr="Immagine correlata"/>
          <p:cNvPicPr>
            <a:picLocks noChangeAspect="1" noChangeArrowheads="1"/>
          </p:cNvPicPr>
          <p:nvPr/>
        </p:nvPicPr>
        <p:blipFill>
          <a:blip r:embed="rId2"/>
          <a:srcRect/>
          <a:stretch>
            <a:fillRect/>
          </a:stretch>
        </p:blipFill>
        <p:spPr bwMode="auto">
          <a:xfrm>
            <a:off x="3348038" y="4660900"/>
            <a:ext cx="2520950" cy="2152650"/>
          </a:xfrm>
          <a:prstGeom prst="rect">
            <a:avLst/>
          </a:prstGeom>
          <a:noFill/>
          <a:ln w="9525">
            <a:noFill/>
            <a:miter lim="800000"/>
            <a:headEnd/>
            <a:tailEnd/>
          </a:ln>
        </p:spPr>
      </p:pic>
      <p:sp>
        <p:nvSpPr>
          <p:cNvPr id="1013764" name="Text Box 5"/>
          <p:cNvSpPr txBox="1">
            <a:spLocks noChangeArrowheads="1"/>
          </p:cNvSpPr>
          <p:nvPr/>
        </p:nvSpPr>
        <p:spPr bwMode="auto">
          <a:xfrm>
            <a:off x="684213" y="4005263"/>
            <a:ext cx="8280400" cy="396875"/>
          </a:xfrm>
          <a:prstGeom prst="rect">
            <a:avLst/>
          </a:prstGeom>
          <a:noFill/>
          <a:ln w="9525">
            <a:noFill/>
            <a:miter lim="800000"/>
            <a:headEnd/>
            <a:tailEnd/>
          </a:ln>
        </p:spPr>
        <p:txBody>
          <a:bodyPr>
            <a:spAutoFit/>
          </a:bodyPr>
          <a:lstStyle/>
          <a:p>
            <a:pPr algn="ctr" defTabSz="914400">
              <a:spcBef>
                <a:spcPct val="50000"/>
              </a:spcBef>
            </a:pPr>
            <a:r>
              <a:rPr lang="it-IT" sz="2000" b="1" i="1">
                <a:solidFill>
                  <a:schemeClr val="tx1"/>
                </a:solidFill>
              </a:rPr>
              <a:t>Debra Roberts, Co-Chair of IPCC Working Group II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100802"/>
                                        </p:tgtEl>
                                        <p:attrNameLst>
                                          <p:attrName>style.visibility</p:attrName>
                                        </p:attrNameLst>
                                      </p:cBhvr>
                                      <p:to>
                                        <p:strVal val="visible"/>
                                      </p:to>
                                    </p:set>
                                    <p:animEffect transition="in" filter="fade">
                                      <p:cBhvr>
                                        <p:cTn id="7" dur="800" decel="100000"/>
                                        <p:tgtEl>
                                          <p:spTgt spid="1100802"/>
                                        </p:tgtEl>
                                      </p:cBhvr>
                                    </p:animEffect>
                                    <p:anim calcmode="lin" valueType="num">
                                      <p:cBhvr>
                                        <p:cTn id="8" dur="800" decel="100000" fill="hold"/>
                                        <p:tgtEl>
                                          <p:spTgt spid="1100802"/>
                                        </p:tgtEl>
                                        <p:attrNameLst>
                                          <p:attrName>style.rotation</p:attrName>
                                        </p:attrNameLst>
                                      </p:cBhvr>
                                      <p:tavLst>
                                        <p:tav tm="0">
                                          <p:val>
                                            <p:fltVal val="-90"/>
                                          </p:val>
                                        </p:tav>
                                        <p:tav tm="100000">
                                          <p:val>
                                            <p:fltVal val="0"/>
                                          </p:val>
                                        </p:tav>
                                      </p:tavLst>
                                    </p:anim>
                                    <p:anim calcmode="lin" valueType="num">
                                      <p:cBhvr>
                                        <p:cTn id="9" dur="800" decel="100000" fill="hold"/>
                                        <p:tgtEl>
                                          <p:spTgt spid="1100802"/>
                                        </p:tgtEl>
                                        <p:attrNameLst>
                                          <p:attrName>ppt_x</p:attrName>
                                        </p:attrNameLst>
                                      </p:cBhvr>
                                      <p:tavLst>
                                        <p:tav tm="0">
                                          <p:val>
                                            <p:strVal val="#ppt_x+0.4"/>
                                          </p:val>
                                        </p:tav>
                                        <p:tav tm="100000">
                                          <p:val>
                                            <p:strVal val="#ppt_x-0.05"/>
                                          </p:val>
                                        </p:tav>
                                      </p:tavLst>
                                    </p:anim>
                                    <p:anim calcmode="lin" valueType="num">
                                      <p:cBhvr>
                                        <p:cTn id="10" dur="800" decel="100000" fill="hold"/>
                                        <p:tgtEl>
                                          <p:spTgt spid="110080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0080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0080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080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785" name="Segnaposto numero diapositiva 3"/>
          <p:cNvSpPr>
            <a:spLocks noGrp="1"/>
          </p:cNvSpPr>
          <p:nvPr>
            <p:ph type="sldNum" sz="quarter" idx="13"/>
          </p:nvPr>
        </p:nvSpPr>
        <p:spPr>
          <a:noFill/>
        </p:spPr>
        <p:txBody>
          <a:bodyPr/>
          <a:lstStyle/>
          <a:p>
            <a:fld id="{9985018F-E1CE-42AB-A325-AAAC898D1884}" type="slidenum">
              <a:rPr lang="it-IT" smtClean="0"/>
              <a:pPr/>
              <a:t>47</a:t>
            </a:fld>
            <a:endParaRPr lang="it-IT" smtClean="0"/>
          </a:p>
        </p:txBody>
      </p:sp>
      <p:sp>
        <p:nvSpPr>
          <p:cNvPr id="1137666" name="Text Box 2"/>
          <p:cNvSpPr txBox="1">
            <a:spLocks noChangeArrowheads="1"/>
          </p:cNvSpPr>
          <p:nvPr/>
        </p:nvSpPr>
        <p:spPr bwMode="auto">
          <a:xfrm>
            <a:off x="179388" y="1085850"/>
            <a:ext cx="6769100" cy="2014538"/>
          </a:xfrm>
          <a:prstGeom prst="rect">
            <a:avLst/>
          </a:prstGeom>
          <a:noFill/>
          <a:ln w="9525">
            <a:noFill/>
            <a:miter lim="800000"/>
            <a:headEnd/>
            <a:tailEnd/>
          </a:ln>
        </p:spPr>
        <p:txBody>
          <a:bodyPr>
            <a:spAutoFit/>
          </a:bodyPr>
          <a:lstStyle/>
          <a:p>
            <a:pPr eaLnBrk="0" hangingPunct="0">
              <a:buClr>
                <a:srgbClr val="000000"/>
              </a:buClr>
              <a:buSzPct val="100000"/>
              <a:buFont typeface="Times New Roman" pitchFamily="18" charset="0"/>
              <a:buNone/>
            </a:pPr>
            <a:r>
              <a:rPr lang="it-IT" b="1">
                <a:solidFill>
                  <a:schemeClr val="tx1"/>
                </a:solidFill>
              </a:rPr>
              <a:t>Non ci sono impedimenti fisici alla riduzione delle emissioni di gas serra e la </a:t>
            </a:r>
            <a:r>
              <a:rPr lang="it-IT" b="1">
                <a:solidFill>
                  <a:srgbClr val="0066FF"/>
                </a:solidFill>
              </a:rPr>
              <a:t>tecnologia disponibile</a:t>
            </a:r>
            <a:r>
              <a:rPr lang="it-IT" b="1">
                <a:solidFill>
                  <a:schemeClr val="tx1"/>
                </a:solidFill>
              </a:rPr>
              <a:t> sarebbe già di grande aiuto. </a:t>
            </a:r>
          </a:p>
          <a:p>
            <a:pPr eaLnBrk="0" hangingPunct="0">
              <a:buClr>
                <a:srgbClr val="000000"/>
              </a:buClr>
              <a:buSzPct val="100000"/>
              <a:buFont typeface="Times New Roman" pitchFamily="18" charset="0"/>
              <a:buNone/>
            </a:pPr>
            <a:endParaRPr lang="it-IT" b="1">
              <a:solidFill>
                <a:schemeClr val="tx1"/>
              </a:solidFill>
            </a:endParaRPr>
          </a:p>
          <a:p>
            <a:pPr eaLnBrk="0" hangingPunct="0">
              <a:buClr>
                <a:srgbClr val="000000"/>
              </a:buClr>
              <a:buSzPct val="100000"/>
              <a:buFont typeface="Times New Roman" pitchFamily="18" charset="0"/>
              <a:buNone/>
            </a:pPr>
            <a:r>
              <a:rPr lang="it-IT" b="1">
                <a:solidFill>
                  <a:schemeClr val="tx1"/>
                </a:solidFill>
              </a:rPr>
              <a:t>Ma c’è bisogno di una </a:t>
            </a:r>
            <a:r>
              <a:rPr lang="it-IT" b="1">
                <a:solidFill>
                  <a:srgbClr val="0066FF"/>
                </a:solidFill>
              </a:rPr>
              <a:t>volontà politica</a:t>
            </a:r>
            <a:r>
              <a:rPr lang="it-IT" b="1">
                <a:solidFill>
                  <a:schemeClr val="tx1"/>
                </a:solidFill>
              </a:rPr>
              <a:t> che deve trovare uniti tutti i Paesi in uno sforzo immane di </a:t>
            </a:r>
            <a:r>
              <a:rPr lang="it-IT" b="1">
                <a:solidFill>
                  <a:srgbClr val="0066FF"/>
                </a:solidFill>
              </a:rPr>
              <a:t>cooperazione</a:t>
            </a:r>
            <a:r>
              <a:rPr lang="it-IT" b="1">
                <a:solidFill>
                  <a:schemeClr val="tx1"/>
                </a:solidFill>
              </a:rPr>
              <a:t> e di </a:t>
            </a:r>
            <a:r>
              <a:rPr lang="it-IT" b="1">
                <a:solidFill>
                  <a:srgbClr val="0066FF"/>
                </a:solidFill>
              </a:rPr>
              <a:t>responsabilità</a:t>
            </a:r>
            <a:endParaRPr lang="it-IT" b="1">
              <a:solidFill>
                <a:schemeClr val="tx1"/>
              </a:solidFill>
            </a:endParaRPr>
          </a:p>
        </p:txBody>
      </p:sp>
      <p:sp>
        <p:nvSpPr>
          <p:cNvPr id="1014787" name="Text Box 4"/>
          <p:cNvSpPr txBox="1">
            <a:spLocks noChangeArrowheads="1"/>
          </p:cNvSpPr>
          <p:nvPr/>
        </p:nvSpPr>
        <p:spPr bwMode="auto">
          <a:xfrm>
            <a:off x="468313" y="188913"/>
            <a:ext cx="8497887" cy="579437"/>
          </a:xfrm>
          <a:prstGeom prst="rect">
            <a:avLst/>
          </a:prstGeom>
          <a:no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sz="3200" b="1">
                <a:solidFill>
                  <a:srgbClr val="0066FF"/>
                </a:solidFill>
              </a:rPr>
              <a:t>Verso una transizione energetica globale</a:t>
            </a:r>
          </a:p>
        </p:txBody>
      </p:sp>
      <p:pic>
        <p:nvPicPr>
          <p:cNvPr id="1137669" name="Picture 5"/>
          <p:cNvPicPr>
            <a:picLocks noChangeAspect="1" noChangeArrowheads="1"/>
          </p:cNvPicPr>
          <p:nvPr/>
        </p:nvPicPr>
        <p:blipFill>
          <a:blip r:embed="rId2"/>
          <a:srcRect/>
          <a:stretch>
            <a:fillRect/>
          </a:stretch>
        </p:blipFill>
        <p:spPr bwMode="auto">
          <a:xfrm>
            <a:off x="7019925" y="836613"/>
            <a:ext cx="1944688" cy="1293812"/>
          </a:xfrm>
          <a:prstGeom prst="rect">
            <a:avLst/>
          </a:prstGeom>
          <a:noFill/>
          <a:ln w="9525">
            <a:noFill/>
            <a:round/>
            <a:headEnd/>
            <a:tailEnd/>
          </a:ln>
        </p:spPr>
      </p:pic>
      <p:pic>
        <p:nvPicPr>
          <p:cNvPr id="1137670" name="Picture 6" descr="Risultati immagini per COP23"/>
          <p:cNvPicPr>
            <a:picLocks noChangeAspect="1" noChangeArrowheads="1"/>
          </p:cNvPicPr>
          <p:nvPr/>
        </p:nvPicPr>
        <p:blipFill>
          <a:blip r:embed="rId3"/>
          <a:srcRect/>
          <a:stretch>
            <a:fillRect/>
          </a:stretch>
        </p:blipFill>
        <p:spPr bwMode="auto">
          <a:xfrm>
            <a:off x="7019925" y="2276475"/>
            <a:ext cx="1943100" cy="1289050"/>
          </a:xfrm>
          <a:prstGeom prst="rect">
            <a:avLst/>
          </a:prstGeom>
          <a:noFill/>
          <a:ln w="9525">
            <a:noFill/>
            <a:miter lim="800000"/>
            <a:headEnd/>
            <a:tailEnd/>
          </a:ln>
        </p:spPr>
      </p:pic>
      <p:sp>
        <p:nvSpPr>
          <p:cNvPr id="1137672" name="Text Box 8"/>
          <p:cNvSpPr txBox="1">
            <a:spLocks noChangeArrowheads="1"/>
          </p:cNvSpPr>
          <p:nvPr/>
        </p:nvSpPr>
        <p:spPr bwMode="auto">
          <a:xfrm>
            <a:off x="254000" y="3200400"/>
            <a:ext cx="6623050" cy="3397250"/>
          </a:xfrm>
          <a:prstGeom prst="rect">
            <a:avLst/>
          </a:prstGeom>
          <a:solidFill>
            <a:schemeClr val="bg1"/>
          </a:solidFill>
          <a:ln w="9525">
            <a:solidFill>
              <a:srgbClr val="FF0000"/>
            </a:solidFill>
            <a:miter lim="800000"/>
            <a:headEnd/>
            <a:tailEnd/>
          </a:ln>
        </p:spPr>
        <p:txBody>
          <a:bodyPr>
            <a:spAutoFit/>
          </a:bodyPr>
          <a:lstStyle/>
          <a:p>
            <a:pPr algn="just" eaLnBrk="0" hangingPunct="0">
              <a:buClr>
                <a:srgbClr val="000000"/>
              </a:buClr>
              <a:buSzPct val="100000"/>
              <a:buFont typeface="Times New Roman" pitchFamily="18" charset="0"/>
              <a:buNone/>
            </a:pPr>
            <a:r>
              <a:rPr lang="it-IT" b="1" i="1">
                <a:solidFill>
                  <a:schemeClr val="tx1"/>
                </a:solidFill>
              </a:rPr>
              <a:t>Si tratta di intraprendere profonde modifiche nel settore </a:t>
            </a:r>
            <a:r>
              <a:rPr lang="it-IT" b="1" i="1">
                <a:solidFill>
                  <a:srgbClr val="3366FF"/>
                </a:solidFill>
              </a:rPr>
              <a:t>energetico</a:t>
            </a:r>
            <a:r>
              <a:rPr lang="it-IT" b="1" i="1">
                <a:solidFill>
                  <a:schemeClr val="tx1"/>
                </a:solidFill>
              </a:rPr>
              <a:t> e </a:t>
            </a:r>
            <a:r>
              <a:rPr lang="it-IT" b="1" i="1">
                <a:solidFill>
                  <a:srgbClr val="3366FF"/>
                </a:solidFill>
              </a:rPr>
              <a:t>industriale</a:t>
            </a:r>
            <a:r>
              <a:rPr lang="it-IT" b="1" i="1">
                <a:solidFill>
                  <a:schemeClr val="tx1"/>
                </a:solidFill>
              </a:rPr>
              <a:t>, nei </a:t>
            </a:r>
            <a:r>
              <a:rPr lang="it-IT" b="1" i="1">
                <a:solidFill>
                  <a:srgbClr val="3366FF"/>
                </a:solidFill>
              </a:rPr>
              <a:t>trasporti</a:t>
            </a:r>
            <a:r>
              <a:rPr lang="it-IT" b="1" i="1">
                <a:solidFill>
                  <a:schemeClr val="tx1"/>
                </a:solidFill>
              </a:rPr>
              <a:t> e nella </a:t>
            </a:r>
            <a:r>
              <a:rPr lang="it-IT" b="1" i="1">
                <a:solidFill>
                  <a:srgbClr val="3366FF"/>
                </a:solidFill>
              </a:rPr>
              <a:t>produzione alimentare</a:t>
            </a:r>
          </a:p>
          <a:p>
            <a:pPr algn="just" eaLnBrk="0" hangingPunct="0">
              <a:buClr>
                <a:srgbClr val="000000"/>
              </a:buClr>
              <a:buSzPct val="100000"/>
              <a:buFont typeface="Times New Roman" pitchFamily="18" charset="0"/>
              <a:buNone/>
            </a:pPr>
            <a:endParaRPr lang="it-IT" b="1" i="1">
              <a:solidFill>
                <a:schemeClr val="tx1"/>
              </a:solidFill>
            </a:endParaRPr>
          </a:p>
          <a:p>
            <a:pPr algn="just" eaLnBrk="0" hangingPunct="0">
              <a:buClr>
                <a:srgbClr val="000000"/>
              </a:buClr>
              <a:buSzPct val="100000"/>
              <a:buFontTx/>
              <a:buChar char="-"/>
            </a:pPr>
            <a:r>
              <a:rPr lang="it-IT" b="1" i="1">
                <a:solidFill>
                  <a:srgbClr val="FF0000"/>
                </a:solidFill>
              </a:rPr>
              <a:t> Cessare uso delle fonti fossili </a:t>
            </a:r>
          </a:p>
          <a:p>
            <a:pPr algn="just" eaLnBrk="0" hangingPunct="0">
              <a:buClr>
                <a:srgbClr val="000000"/>
              </a:buClr>
              <a:buSzPct val="100000"/>
              <a:buFontTx/>
              <a:buChar char="-"/>
            </a:pPr>
            <a:r>
              <a:rPr lang="it-IT" b="1" i="1">
                <a:solidFill>
                  <a:srgbClr val="FF0000"/>
                </a:solidFill>
              </a:rPr>
              <a:t> Favorire efficienza energetica</a:t>
            </a:r>
          </a:p>
          <a:p>
            <a:pPr algn="just" eaLnBrk="0" hangingPunct="0">
              <a:buClr>
                <a:srgbClr val="000000"/>
              </a:buClr>
              <a:buSzPct val="100000"/>
              <a:buFontTx/>
              <a:buChar char="-"/>
            </a:pPr>
            <a:r>
              <a:rPr lang="it-IT" b="1" i="1">
                <a:solidFill>
                  <a:srgbClr val="FF0000"/>
                </a:solidFill>
              </a:rPr>
              <a:t> Diffondere energie rinnovabile: da eolico e solare </a:t>
            </a:r>
          </a:p>
          <a:p>
            <a:pPr algn="just" eaLnBrk="0" hangingPunct="0">
              <a:buClr>
                <a:srgbClr val="000000"/>
              </a:buClr>
              <a:buSzPct val="100000"/>
              <a:buFontTx/>
              <a:buChar char="-"/>
            </a:pPr>
            <a:r>
              <a:rPr lang="it-IT" b="1" i="1">
                <a:solidFill>
                  <a:srgbClr val="FF0000"/>
                </a:solidFill>
              </a:rPr>
              <a:t> Riforestazione e arresto della deforestazione.</a:t>
            </a:r>
          </a:p>
          <a:p>
            <a:pPr algn="just" eaLnBrk="0" hangingPunct="0">
              <a:buClr>
                <a:srgbClr val="000000"/>
              </a:buClr>
              <a:buSzPct val="100000"/>
              <a:buFontTx/>
              <a:buChar char="-"/>
            </a:pPr>
            <a:endParaRPr lang="it-IT" b="1" i="1">
              <a:solidFill>
                <a:srgbClr val="FF0000"/>
              </a:solidFill>
            </a:endParaRPr>
          </a:p>
          <a:p>
            <a:pPr algn="just" eaLnBrk="0" hangingPunct="0">
              <a:buClr>
                <a:srgbClr val="000000"/>
              </a:buClr>
              <a:buSzPct val="100000"/>
            </a:pPr>
            <a:r>
              <a:rPr lang="it-IT" b="1">
                <a:solidFill>
                  <a:schemeClr val="tx1"/>
                </a:solidFill>
              </a:rPr>
              <a:t>ma si tratta anche di raggiungere un </a:t>
            </a:r>
            <a:r>
              <a:rPr lang="it-IT" b="1">
                <a:solidFill>
                  <a:srgbClr val="FF0000"/>
                </a:solidFill>
              </a:rPr>
              <a:t>sensibile cambiamento dei comportamenti e dello stile di consumo!!!</a:t>
            </a:r>
            <a:endParaRPr lang="it-IT" b="1" i="1">
              <a:solidFill>
                <a:srgbClr val="FF0000"/>
              </a:solidFill>
            </a:endParaRPr>
          </a:p>
        </p:txBody>
      </p:sp>
      <p:pic>
        <p:nvPicPr>
          <p:cNvPr id="1137675" name="Picture 11"/>
          <p:cNvPicPr>
            <a:picLocks noChangeAspect="1" noChangeArrowheads="1"/>
          </p:cNvPicPr>
          <p:nvPr/>
        </p:nvPicPr>
        <p:blipFill>
          <a:blip r:embed="rId4"/>
          <a:srcRect l="13187" r="13228"/>
          <a:stretch>
            <a:fillRect/>
          </a:stretch>
        </p:blipFill>
        <p:spPr bwMode="auto">
          <a:xfrm>
            <a:off x="7019925" y="3860800"/>
            <a:ext cx="1943100" cy="1308100"/>
          </a:xfrm>
          <a:prstGeom prst="rect">
            <a:avLst/>
          </a:prstGeom>
          <a:noFill/>
          <a:ln w="9525">
            <a:noFill/>
            <a:round/>
            <a:headEnd/>
            <a:tailEnd/>
          </a:ln>
        </p:spPr>
      </p:pic>
      <p:pic>
        <p:nvPicPr>
          <p:cNvPr id="1137676" name="Picture 12" descr="Risultati immagini per mangiare vegetale"/>
          <p:cNvPicPr>
            <a:picLocks noChangeAspect="1" noChangeArrowheads="1"/>
          </p:cNvPicPr>
          <p:nvPr/>
        </p:nvPicPr>
        <p:blipFill>
          <a:blip r:embed="rId5"/>
          <a:srcRect r="18115" b="7280"/>
          <a:stretch>
            <a:fillRect/>
          </a:stretch>
        </p:blipFill>
        <p:spPr bwMode="auto">
          <a:xfrm>
            <a:off x="7019925" y="5229225"/>
            <a:ext cx="1944688" cy="13684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37666">
                                            <p:txEl>
                                              <p:pRg st="0" end="0"/>
                                            </p:txEl>
                                          </p:spTgt>
                                        </p:tgtEl>
                                        <p:attrNameLst>
                                          <p:attrName>style.visibility</p:attrName>
                                        </p:attrNameLst>
                                      </p:cBhvr>
                                      <p:to>
                                        <p:strVal val="visible"/>
                                      </p:to>
                                    </p:set>
                                    <p:anim calcmode="lin" valueType="num">
                                      <p:cBhvr additive="base">
                                        <p:cTn id="7" dur="500" fill="hold"/>
                                        <p:tgtEl>
                                          <p:spTgt spid="11376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3766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37669"/>
                                        </p:tgtEl>
                                        <p:attrNameLst>
                                          <p:attrName>style.visibility</p:attrName>
                                        </p:attrNameLst>
                                      </p:cBhvr>
                                      <p:to>
                                        <p:strVal val="visible"/>
                                      </p:to>
                                    </p:set>
                                    <p:anim calcmode="lin" valueType="num">
                                      <p:cBhvr additive="base">
                                        <p:cTn id="11" dur="500" fill="hold"/>
                                        <p:tgtEl>
                                          <p:spTgt spid="1137669"/>
                                        </p:tgtEl>
                                        <p:attrNameLst>
                                          <p:attrName>ppt_x</p:attrName>
                                        </p:attrNameLst>
                                      </p:cBhvr>
                                      <p:tavLst>
                                        <p:tav tm="0">
                                          <p:val>
                                            <p:strVal val="#ppt_x"/>
                                          </p:val>
                                        </p:tav>
                                        <p:tav tm="100000">
                                          <p:val>
                                            <p:strVal val="#ppt_x"/>
                                          </p:val>
                                        </p:tav>
                                      </p:tavLst>
                                    </p:anim>
                                    <p:anim calcmode="lin" valueType="num">
                                      <p:cBhvr additive="base">
                                        <p:cTn id="12" dur="500" fill="hold"/>
                                        <p:tgtEl>
                                          <p:spTgt spid="113766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37666">
                                            <p:txEl>
                                              <p:pRg st="2" end="2"/>
                                            </p:txEl>
                                          </p:spTgt>
                                        </p:tgtEl>
                                        <p:attrNameLst>
                                          <p:attrName>style.visibility</p:attrName>
                                        </p:attrNameLst>
                                      </p:cBhvr>
                                      <p:to>
                                        <p:strVal val="visible"/>
                                      </p:to>
                                    </p:set>
                                    <p:anim calcmode="lin" valueType="num">
                                      <p:cBhvr additive="base">
                                        <p:cTn id="17" dur="500" fill="hold"/>
                                        <p:tgtEl>
                                          <p:spTgt spid="113766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37666">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37670"/>
                                        </p:tgtEl>
                                        <p:attrNameLst>
                                          <p:attrName>style.visibility</p:attrName>
                                        </p:attrNameLst>
                                      </p:cBhvr>
                                      <p:to>
                                        <p:strVal val="visible"/>
                                      </p:to>
                                    </p:set>
                                    <p:anim calcmode="lin" valueType="num">
                                      <p:cBhvr additive="base">
                                        <p:cTn id="21" dur="500" fill="hold"/>
                                        <p:tgtEl>
                                          <p:spTgt spid="1137670"/>
                                        </p:tgtEl>
                                        <p:attrNameLst>
                                          <p:attrName>ppt_x</p:attrName>
                                        </p:attrNameLst>
                                      </p:cBhvr>
                                      <p:tavLst>
                                        <p:tav tm="0">
                                          <p:val>
                                            <p:strVal val="#ppt_x"/>
                                          </p:val>
                                        </p:tav>
                                        <p:tav tm="100000">
                                          <p:val>
                                            <p:strVal val="#ppt_x"/>
                                          </p:val>
                                        </p:tav>
                                      </p:tavLst>
                                    </p:anim>
                                    <p:anim calcmode="lin" valueType="num">
                                      <p:cBhvr additive="base">
                                        <p:cTn id="22" dur="500" fill="hold"/>
                                        <p:tgtEl>
                                          <p:spTgt spid="113767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1137672">
                                            <p:bg/>
                                          </p:spTgt>
                                        </p:tgtEl>
                                        <p:attrNameLst>
                                          <p:attrName>style.visibility</p:attrName>
                                        </p:attrNameLst>
                                      </p:cBhvr>
                                      <p:to>
                                        <p:strVal val="visible"/>
                                      </p:to>
                                    </p:set>
                                    <p:animEffect transition="in" filter="fade">
                                      <p:cBhvr>
                                        <p:cTn id="27" dur="800" decel="100000"/>
                                        <p:tgtEl>
                                          <p:spTgt spid="1137672">
                                            <p:bg/>
                                          </p:spTgt>
                                        </p:tgtEl>
                                      </p:cBhvr>
                                    </p:animEffect>
                                    <p:anim calcmode="lin" valueType="num">
                                      <p:cBhvr>
                                        <p:cTn id="28" dur="800" decel="100000" fill="hold"/>
                                        <p:tgtEl>
                                          <p:spTgt spid="1137672">
                                            <p:bg/>
                                          </p:spTgt>
                                        </p:tgtEl>
                                        <p:attrNameLst>
                                          <p:attrName>style.rotation</p:attrName>
                                        </p:attrNameLst>
                                      </p:cBhvr>
                                      <p:tavLst>
                                        <p:tav tm="0">
                                          <p:val>
                                            <p:fltVal val="-90"/>
                                          </p:val>
                                        </p:tav>
                                        <p:tav tm="100000">
                                          <p:val>
                                            <p:fltVal val="0"/>
                                          </p:val>
                                        </p:tav>
                                      </p:tavLst>
                                    </p:anim>
                                    <p:anim calcmode="lin" valueType="num">
                                      <p:cBhvr>
                                        <p:cTn id="29" dur="800" decel="100000" fill="hold"/>
                                        <p:tgtEl>
                                          <p:spTgt spid="1137672">
                                            <p:bg/>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1137672">
                                            <p:bg/>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137672">
                                            <p:bg/>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137672">
                                            <p:bg/>
                                          </p:spTgt>
                                        </p:tgtEl>
                                        <p:attrNameLst>
                                          <p:attrName>ppt_y</p:attrName>
                                        </p:attrNameLst>
                                      </p:cBhvr>
                                      <p:tavLst>
                                        <p:tav tm="0">
                                          <p:val>
                                            <p:strVal val="#ppt_y+0.1"/>
                                          </p:val>
                                        </p:tav>
                                        <p:tav tm="100000">
                                          <p:val>
                                            <p:strVal val="#ppt_y"/>
                                          </p:val>
                                        </p:tav>
                                      </p:tavLst>
                                    </p:anim>
                                  </p:childTnLst>
                                </p:cTn>
                              </p:par>
                              <p:par>
                                <p:cTn id="33" presetID="30" presetClass="entr" presetSubtype="0" fill="hold" grpId="0" nodeType="withEffect">
                                  <p:stCondLst>
                                    <p:cond delay="0"/>
                                  </p:stCondLst>
                                  <p:childTnLst>
                                    <p:set>
                                      <p:cBhvr>
                                        <p:cTn id="34" dur="1" fill="hold">
                                          <p:stCondLst>
                                            <p:cond delay="0"/>
                                          </p:stCondLst>
                                        </p:cTn>
                                        <p:tgtEl>
                                          <p:spTgt spid="1137672">
                                            <p:txEl>
                                              <p:pRg st="0" end="0"/>
                                            </p:txEl>
                                          </p:spTgt>
                                        </p:tgtEl>
                                        <p:attrNameLst>
                                          <p:attrName>style.visibility</p:attrName>
                                        </p:attrNameLst>
                                      </p:cBhvr>
                                      <p:to>
                                        <p:strVal val="visible"/>
                                      </p:to>
                                    </p:set>
                                    <p:animEffect transition="in" filter="fade">
                                      <p:cBhvr>
                                        <p:cTn id="35" dur="800" decel="100000"/>
                                        <p:tgtEl>
                                          <p:spTgt spid="1137672">
                                            <p:txEl>
                                              <p:pRg st="0" end="0"/>
                                            </p:txEl>
                                          </p:spTgt>
                                        </p:tgtEl>
                                      </p:cBhvr>
                                    </p:animEffect>
                                    <p:anim calcmode="lin" valueType="num">
                                      <p:cBhvr>
                                        <p:cTn id="36" dur="800" decel="100000" fill="hold"/>
                                        <p:tgtEl>
                                          <p:spTgt spid="1137672">
                                            <p:txEl>
                                              <p:pRg st="0" end="0"/>
                                            </p:txEl>
                                          </p:spTgt>
                                        </p:tgtEl>
                                        <p:attrNameLst>
                                          <p:attrName>style.rotation</p:attrName>
                                        </p:attrNameLst>
                                      </p:cBhvr>
                                      <p:tavLst>
                                        <p:tav tm="0">
                                          <p:val>
                                            <p:fltVal val="-90"/>
                                          </p:val>
                                        </p:tav>
                                        <p:tav tm="100000">
                                          <p:val>
                                            <p:fltVal val="0"/>
                                          </p:val>
                                        </p:tav>
                                      </p:tavLst>
                                    </p:anim>
                                    <p:anim calcmode="lin" valueType="num">
                                      <p:cBhvr>
                                        <p:cTn id="37" dur="800" decel="100000" fill="hold"/>
                                        <p:tgtEl>
                                          <p:spTgt spid="1137672">
                                            <p:txEl>
                                              <p:pRg st="0" end="0"/>
                                            </p:txEl>
                                          </p:spTgt>
                                        </p:tgtEl>
                                        <p:attrNameLst>
                                          <p:attrName>ppt_x</p:attrName>
                                        </p:attrNameLst>
                                      </p:cBhvr>
                                      <p:tavLst>
                                        <p:tav tm="0">
                                          <p:val>
                                            <p:strVal val="#ppt_x+0.4"/>
                                          </p:val>
                                        </p:tav>
                                        <p:tav tm="100000">
                                          <p:val>
                                            <p:strVal val="#ppt_x-0.05"/>
                                          </p:val>
                                        </p:tav>
                                      </p:tavLst>
                                    </p:anim>
                                    <p:anim calcmode="lin" valueType="num">
                                      <p:cBhvr>
                                        <p:cTn id="38" dur="800" decel="100000" fill="hold"/>
                                        <p:tgtEl>
                                          <p:spTgt spid="1137672">
                                            <p:txEl>
                                              <p:pRg st="0" end="0"/>
                                            </p:txEl>
                                          </p:spTgt>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1137672">
                                            <p:txEl>
                                              <p:pRg st="0" end="0"/>
                                            </p:txEl>
                                          </p:spTgt>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1137672">
                                            <p:txEl>
                                              <p:pRg st="0" end="0"/>
                                            </p:txEl>
                                          </p:spTgt>
                                        </p:tgtEl>
                                        <p:attrNameLst>
                                          <p:attrName>ppt_y</p:attrName>
                                        </p:attrNameLst>
                                      </p:cBhvr>
                                      <p:tavLst>
                                        <p:tav tm="0">
                                          <p:val>
                                            <p:strVal val="#ppt_y+0.1"/>
                                          </p:val>
                                        </p:tav>
                                        <p:tav tm="100000">
                                          <p:val>
                                            <p:strVal val="#ppt_y"/>
                                          </p:val>
                                        </p:tav>
                                      </p:tavLst>
                                    </p:anim>
                                  </p:childTnLst>
                                </p:cTn>
                              </p:par>
                              <p:par>
                                <p:cTn id="41" presetID="30" presetClass="entr" presetSubtype="0" fill="hold" grpId="0" nodeType="withEffect">
                                  <p:stCondLst>
                                    <p:cond delay="0"/>
                                  </p:stCondLst>
                                  <p:childTnLst>
                                    <p:set>
                                      <p:cBhvr>
                                        <p:cTn id="42" dur="1" fill="hold">
                                          <p:stCondLst>
                                            <p:cond delay="0"/>
                                          </p:stCondLst>
                                        </p:cTn>
                                        <p:tgtEl>
                                          <p:spTgt spid="1137672">
                                            <p:txEl>
                                              <p:pRg st="2" end="2"/>
                                            </p:txEl>
                                          </p:spTgt>
                                        </p:tgtEl>
                                        <p:attrNameLst>
                                          <p:attrName>style.visibility</p:attrName>
                                        </p:attrNameLst>
                                      </p:cBhvr>
                                      <p:to>
                                        <p:strVal val="visible"/>
                                      </p:to>
                                    </p:set>
                                    <p:animEffect transition="in" filter="fade">
                                      <p:cBhvr>
                                        <p:cTn id="43" dur="800" decel="100000"/>
                                        <p:tgtEl>
                                          <p:spTgt spid="1137672">
                                            <p:txEl>
                                              <p:pRg st="2" end="2"/>
                                            </p:txEl>
                                          </p:spTgt>
                                        </p:tgtEl>
                                      </p:cBhvr>
                                    </p:animEffect>
                                    <p:anim calcmode="lin" valueType="num">
                                      <p:cBhvr>
                                        <p:cTn id="44" dur="800" decel="100000" fill="hold"/>
                                        <p:tgtEl>
                                          <p:spTgt spid="1137672">
                                            <p:txEl>
                                              <p:pRg st="2" end="2"/>
                                            </p:txEl>
                                          </p:spTgt>
                                        </p:tgtEl>
                                        <p:attrNameLst>
                                          <p:attrName>style.rotation</p:attrName>
                                        </p:attrNameLst>
                                      </p:cBhvr>
                                      <p:tavLst>
                                        <p:tav tm="0">
                                          <p:val>
                                            <p:fltVal val="-90"/>
                                          </p:val>
                                        </p:tav>
                                        <p:tav tm="100000">
                                          <p:val>
                                            <p:fltVal val="0"/>
                                          </p:val>
                                        </p:tav>
                                      </p:tavLst>
                                    </p:anim>
                                    <p:anim calcmode="lin" valueType="num">
                                      <p:cBhvr>
                                        <p:cTn id="45" dur="800" decel="100000" fill="hold"/>
                                        <p:tgtEl>
                                          <p:spTgt spid="1137672">
                                            <p:txEl>
                                              <p:pRg st="2" end="2"/>
                                            </p:txEl>
                                          </p:spTgt>
                                        </p:tgtEl>
                                        <p:attrNameLst>
                                          <p:attrName>ppt_x</p:attrName>
                                        </p:attrNameLst>
                                      </p:cBhvr>
                                      <p:tavLst>
                                        <p:tav tm="0">
                                          <p:val>
                                            <p:strVal val="#ppt_x+0.4"/>
                                          </p:val>
                                        </p:tav>
                                        <p:tav tm="100000">
                                          <p:val>
                                            <p:strVal val="#ppt_x-0.05"/>
                                          </p:val>
                                        </p:tav>
                                      </p:tavLst>
                                    </p:anim>
                                    <p:anim calcmode="lin" valueType="num">
                                      <p:cBhvr>
                                        <p:cTn id="46" dur="800" decel="100000" fill="hold"/>
                                        <p:tgtEl>
                                          <p:spTgt spid="1137672">
                                            <p:txEl>
                                              <p:pRg st="2" end="2"/>
                                            </p:txEl>
                                          </p:spTgt>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1137672">
                                            <p:txEl>
                                              <p:pRg st="2" end="2"/>
                                            </p:txEl>
                                          </p:spTgt>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1137672">
                                            <p:txEl>
                                              <p:pRg st="2" end="2"/>
                                            </p:txEl>
                                          </p:spTgt>
                                        </p:tgtEl>
                                        <p:attrNameLst>
                                          <p:attrName>ppt_y</p:attrName>
                                        </p:attrNameLst>
                                      </p:cBhvr>
                                      <p:tavLst>
                                        <p:tav tm="0">
                                          <p:val>
                                            <p:strVal val="#ppt_y+0.1"/>
                                          </p:val>
                                        </p:tav>
                                        <p:tav tm="100000">
                                          <p:val>
                                            <p:strVal val="#ppt_y"/>
                                          </p:val>
                                        </p:tav>
                                      </p:tavLst>
                                    </p:anim>
                                  </p:childTnLst>
                                </p:cTn>
                              </p:par>
                              <p:par>
                                <p:cTn id="49" presetID="30" presetClass="entr" presetSubtype="0" fill="hold" grpId="0" nodeType="withEffect">
                                  <p:stCondLst>
                                    <p:cond delay="0"/>
                                  </p:stCondLst>
                                  <p:childTnLst>
                                    <p:set>
                                      <p:cBhvr>
                                        <p:cTn id="50" dur="1" fill="hold">
                                          <p:stCondLst>
                                            <p:cond delay="0"/>
                                          </p:stCondLst>
                                        </p:cTn>
                                        <p:tgtEl>
                                          <p:spTgt spid="1137672">
                                            <p:txEl>
                                              <p:pRg st="3" end="3"/>
                                            </p:txEl>
                                          </p:spTgt>
                                        </p:tgtEl>
                                        <p:attrNameLst>
                                          <p:attrName>style.visibility</p:attrName>
                                        </p:attrNameLst>
                                      </p:cBhvr>
                                      <p:to>
                                        <p:strVal val="visible"/>
                                      </p:to>
                                    </p:set>
                                    <p:animEffect transition="in" filter="fade">
                                      <p:cBhvr>
                                        <p:cTn id="51" dur="800" decel="100000"/>
                                        <p:tgtEl>
                                          <p:spTgt spid="1137672">
                                            <p:txEl>
                                              <p:pRg st="3" end="3"/>
                                            </p:txEl>
                                          </p:spTgt>
                                        </p:tgtEl>
                                      </p:cBhvr>
                                    </p:animEffect>
                                    <p:anim calcmode="lin" valueType="num">
                                      <p:cBhvr>
                                        <p:cTn id="52" dur="800" decel="100000" fill="hold"/>
                                        <p:tgtEl>
                                          <p:spTgt spid="1137672">
                                            <p:txEl>
                                              <p:pRg st="3" end="3"/>
                                            </p:txEl>
                                          </p:spTgt>
                                        </p:tgtEl>
                                        <p:attrNameLst>
                                          <p:attrName>style.rotation</p:attrName>
                                        </p:attrNameLst>
                                      </p:cBhvr>
                                      <p:tavLst>
                                        <p:tav tm="0">
                                          <p:val>
                                            <p:fltVal val="-90"/>
                                          </p:val>
                                        </p:tav>
                                        <p:tav tm="100000">
                                          <p:val>
                                            <p:fltVal val="0"/>
                                          </p:val>
                                        </p:tav>
                                      </p:tavLst>
                                    </p:anim>
                                    <p:anim calcmode="lin" valueType="num">
                                      <p:cBhvr>
                                        <p:cTn id="53" dur="800" decel="100000" fill="hold"/>
                                        <p:tgtEl>
                                          <p:spTgt spid="1137672">
                                            <p:txEl>
                                              <p:pRg st="3" end="3"/>
                                            </p:txEl>
                                          </p:spTgt>
                                        </p:tgtEl>
                                        <p:attrNameLst>
                                          <p:attrName>ppt_x</p:attrName>
                                        </p:attrNameLst>
                                      </p:cBhvr>
                                      <p:tavLst>
                                        <p:tav tm="0">
                                          <p:val>
                                            <p:strVal val="#ppt_x+0.4"/>
                                          </p:val>
                                        </p:tav>
                                        <p:tav tm="100000">
                                          <p:val>
                                            <p:strVal val="#ppt_x-0.05"/>
                                          </p:val>
                                        </p:tav>
                                      </p:tavLst>
                                    </p:anim>
                                    <p:anim calcmode="lin" valueType="num">
                                      <p:cBhvr>
                                        <p:cTn id="54" dur="800" decel="100000" fill="hold"/>
                                        <p:tgtEl>
                                          <p:spTgt spid="1137672">
                                            <p:txEl>
                                              <p:pRg st="3" end="3"/>
                                            </p:txEl>
                                          </p:spTgt>
                                        </p:tgtEl>
                                        <p:attrNameLst>
                                          <p:attrName>ppt_y</p:attrName>
                                        </p:attrNameLst>
                                      </p:cBhvr>
                                      <p:tavLst>
                                        <p:tav tm="0">
                                          <p:val>
                                            <p:strVal val="#ppt_y-0.4"/>
                                          </p:val>
                                        </p:tav>
                                        <p:tav tm="100000">
                                          <p:val>
                                            <p:strVal val="#ppt_y+0.1"/>
                                          </p:val>
                                        </p:tav>
                                      </p:tavLst>
                                    </p:anim>
                                    <p:anim calcmode="lin" valueType="num">
                                      <p:cBhvr>
                                        <p:cTn id="55" dur="200" accel="100000" fill="hold">
                                          <p:stCondLst>
                                            <p:cond delay="800"/>
                                          </p:stCondLst>
                                        </p:cTn>
                                        <p:tgtEl>
                                          <p:spTgt spid="1137672">
                                            <p:txEl>
                                              <p:pRg st="3" end="3"/>
                                            </p:txEl>
                                          </p:spTgt>
                                        </p:tgtEl>
                                        <p:attrNameLst>
                                          <p:attrName>ppt_x</p:attrName>
                                        </p:attrNameLst>
                                      </p:cBhvr>
                                      <p:tavLst>
                                        <p:tav tm="0">
                                          <p:val>
                                            <p:strVal val="#ppt_x-0.05"/>
                                          </p:val>
                                        </p:tav>
                                        <p:tav tm="100000">
                                          <p:val>
                                            <p:strVal val="#ppt_x"/>
                                          </p:val>
                                        </p:tav>
                                      </p:tavLst>
                                    </p:anim>
                                    <p:anim calcmode="lin" valueType="num">
                                      <p:cBhvr>
                                        <p:cTn id="56" dur="200" accel="100000" fill="hold">
                                          <p:stCondLst>
                                            <p:cond delay="800"/>
                                          </p:stCondLst>
                                        </p:cTn>
                                        <p:tgtEl>
                                          <p:spTgt spid="1137672">
                                            <p:txEl>
                                              <p:pRg st="3" end="3"/>
                                            </p:txEl>
                                          </p:spTgt>
                                        </p:tgtEl>
                                        <p:attrNameLst>
                                          <p:attrName>ppt_y</p:attrName>
                                        </p:attrNameLst>
                                      </p:cBhvr>
                                      <p:tavLst>
                                        <p:tav tm="0">
                                          <p:val>
                                            <p:strVal val="#ppt_y+0.1"/>
                                          </p:val>
                                        </p:tav>
                                        <p:tav tm="100000">
                                          <p:val>
                                            <p:strVal val="#ppt_y"/>
                                          </p:val>
                                        </p:tav>
                                      </p:tavLst>
                                    </p:anim>
                                  </p:childTnLst>
                                </p:cTn>
                              </p:par>
                              <p:par>
                                <p:cTn id="57" presetID="30" presetClass="entr" presetSubtype="0" fill="hold" grpId="0" nodeType="withEffect">
                                  <p:stCondLst>
                                    <p:cond delay="0"/>
                                  </p:stCondLst>
                                  <p:childTnLst>
                                    <p:set>
                                      <p:cBhvr>
                                        <p:cTn id="58" dur="1" fill="hold">
                                          <p:stCondLst>
                                            <p:cond delay="0"/>
                                          </p:stCondLst>
                                        </p:cTn>
                                        <p:tgtEl>
                                          <p:spTgt spid="1137672">
                                            <p:txEl>
                                              <p:pRg st="4" end="4"/>
                                            </p:txEl>
                                          </p:spTgt>
                                        </p:tgtEl>
                                        <p:attrNameLst>
                                          <p:attrName>style.visibility</p:attrName>
                                        </p:attrNameLst>
                                      </p:cBhvr>
                                      <p:to>
                                        <p:strVal val="visible"/>
                                      </p:to>
                                    </p:set>
                                    <p:animEffect transition="in" filter="fade">
                                      <p:cBhvr>
                                        <p:cTn id="59" dur="800" decel="100000"/>
                                        <p:tgtEl>
                                          <p:spTgt spid="1137672">
                                            <p:txEl>
                                              <p:pRg st="4" end="4"/>
                                            </p:txEl>
                                          </p:spTgt>
                                        </p:tgtEl>
                                      </p:cBhvr>
                                    </p:animEffect>
                                    <p:anim calcmode="lin" valueType="num">
                                      <p:cBhvr>
                                        <p:cTn id="60" dur="800" decel="100000" fill="hold"/>
                                        <p:tgtEl>
                                          <p:spTgt spid="1137672">
                                            <p:txEl>
                                              <p:pRg st="4" end="4"/>
                                            </p:txEl>
                                          </p:spTgt>
                                        </p:tgtEl>
                                        <p:attrNameLst>
                                          <p:attrName>style.rotation</p:attrName>
                                        </p:attrNameLst>
                                      </p:cBhvr>
                                      <p:tavLst>
                                        <p:tav tm="0">
                                          <p:val>
                                            <p:fltVal val="-90"/>
                                          </p:val>
                                        </p:tav>
                                        <p:tav tm="100000">
                                          <p:val>
                                            <p:fltVal val="0"/>
                                          </p:val>
                                        </p:tav>
                                      </p:tavLst>
                                    </p:anim>
                                    <p:anim calcmode="lin" valueType="num">
                                      <p:cBhvr>
                                        <p:cTn id="61" dur="800" decel="100000" fill="hold"/>
                                        <p:tgtEl>
                                          <p:spTgt spid="1137672">
                                            <p:txEl>
                                              <p:pRg st="4" end="4"/>
                                            </p:txEl>
                                          </p:spTgt>
                                        </p:tgtEl>
                                        <p:attrNameLst>
                                          <p:attrName>ppt_x</p:attrName>
                                        </p:attrNameLst>
                                      </p:cBhvr>
                                      <p:tavLst>
                                        <p:tav tm="0">
                                          <p:val>
                                            <p:strVal val="#ppt_x+0.4"/>
                                          </p:val>
                                        </p:tav>
                                        <p:tav tm="100000">
                                          <p:val>
                                            <p:strVal val="#ppt_x-0.05"/>
                                          </p:val>
                                        </p:tav>
                                      </p:tavLst>
                                    </p:anim>
                                    <p:anim calcmode="lin" valueType="num">
                                      <p:cBhvr>
                                        <p:cTn id="62" dur="800" decel="100000" fill="hold"/>
                                        <p:tgtEl>
                                          <p:spTgt spid="1137672">
                                            <p:txEl>
                                              <p:pRg st="4" end="4"/>
                                            </p:txEl>
                                          </p:spTgt>
                                        </p:tgtEl>
                                        <p:attrNameLst>
                                          <p:attrName>ppt_y</p:attrName>
                                        </p:attrNameLst>
                                      </p:cBhvr>
                                      <p:tavLst>
                                        <p:tav tm="0">
                                          <p:val>
                                            <p:strVal val="#ppt_y-0.4"/>
                                          </p:val>
                                        </p:tav>
                                        <p:tav tm="100000">
                                          <p:val>
                                            <p:strVal val="#ppt_y+0.1"/>
                                          </p:val>
                                        </p:tav>
                                      </p:tavLst>
                                    </p:anim>
                                    <p:anim calcmode="lin" valueType="num">
                                      <p:cBhvr>
                                        <p:cTn id="63" dur="200" accel="100000" fill="hold">
                                          <p:stCondLst>
                                            <p:cond delay="800"/>
                                          </p:stCondLst>
                                        </p:cTn>
                                        <p:tgtEl>
                                          <p:spTgt spid="1137672">
                                            <p:txEl>
                                              <p:pRg st="4" end="4"/>
                                            </p:txEl>
                                          </p:spTgt>
                                        </p:tgtEl>
                                        <p:attrNameLst>
                                          <p:attrName>ppt_x</p:attrName>
                                        </p:attrNameLst>
                                      </p:cBhvr>
                                      <p:tavLst>
                                        <p:tav tm="0">
                                          <p:val>
                                            <p:strVal val="#ppt_x-0.05"/>
                                          </p:val>
                                        </p:tav>
                                        <p:tav tm="100000">
                                          <p:val>
                                            <p:strVal val="#ppt_x"/>
                                          </p:val>
                                        </p:tav>
                                      </p:tavLst>
                                    </p:anim>
                                    <p:anim calcmode="lin" valueType="num">
                                      <p:cBhvr>
                                        <p:cTn id="64" dur="200" accel="100000" fill="hold">
                                          <p:stCondLst>
                                            <p:cond delay="800"/>
                                          </p:stCondLst>
                                        </p:cTn>
                                        <p:tgtEl>
                                          <p:spTgt spid="1137672">
                                            <p:txEl>
                                              <p:pRg st="4" end="4"/>
                                            </p:txEl>
                                          </p:spTgt>
                                        </p:tgtEl>
                                        <p:attrNameLst>
                                          <p:attrName>ppt_y</p:attrName>
                                        </p:attrNameLst>
                                      </p:cBhvr>
                                      <p:tavLst>
                                        <p:tav tm="0">
                                          <p:val>
                                            <p:strVal val="#ppt_y+0.1"/>
                                          </p:val>
                                        </p:tav>
                                        <p:tav tm="100000">
                                          <p:val>
                                            <p:strVal val="#ppt_y"/>
                                          </p:val>
                                        </p:tav>
                                      </p:tavLst>
                                    </p:anim>
                                  </p:childTnLst>
                                </p:cTn>
                              </p:par>
                              <p:par>
                                <p:cTn id="65" presetID="30" presetClass="entr" presetSubtype="0" fill="hold" grpId="0" nodeType="withEffect">
                                  <p:stCondLst>
                                    <p:cond delay="0"/>
                                  </p:stCondLst>
                                  <p:childTnLst>
                                    <p:set>
                                      <p:cBhvr>
                                        <p:cTn id="66" dur="1" fill="hold">
                                          <p:stCondLst>
                                            <p:cond delay="0"/>
                                          </p:stCondLst>
                                        </p:cTn>
                                        <p:tgtEl>
                                          <p:spTgt spid="1137672">
                                            <p:txEl>
                                              <p:pRg st="5" end="5"/>
                                            </p:txEl>
                                          </p:spTgt>
                                        </p:tgtEl>
                                        <p:attrNameLst>
                                          <p:attrName>style.visibility</p:attrName>
                                        </p:attrNameLst>
                                      </p:cBhvr>
                                      <p:to>
                                        <p:strVal val="visible"/>
                                      </p:to>
                                    </p:set>
                                    <p:animEffect transition="in" filter="fade">
                                      <p:cBhvr>
                                        <p:cTn id="67" dur="800" decel="100000"/>
                                        <p:tgtEl>
                                          <p:spTgt spid="1137672">
                                            <p:txEl>
                                              <p:pRg st="5" end="5"/>
                                            </p:txEl>
                                          </p:spTgt>
                                        </p:tgtEl>
                                      </p:cBhvr>
                                    </p:animEffect>
                                    <p:anim calcmode="lin" valueType="num">
                                      <p:cBhvr>
                                        <p:cTn id="68" dur="800" decel="100000" fill="hold"/>
                                        <p:tgtEl>
                                          <p:spTgt spid="1137672">
                                            <p:txEl>
                                              <p:pRg st="5" end="5"/>
                                            </p:txEl>
                                          </p:spTgt>
                                        </p:tgtEl>
                                        <p:attrNameLst>
                                          <p:attrName>style.rotation</p:attrName>
                                        </p:attrNameLst>
                                      </p:cBhvr>
                                      <p:tavLst>
                                        <p:tav tm="0">
                                          <p:val>
                                            <p:fltVal val="-90"/>
                                          </p:val>
                                        </p:tav>
                                        <p:tav tm="100000">
                                          <p:val>
                                            <p:fltVal val="0"/>
                                          </p:val>
                                        </p:tav>
                                      </p:tavLst>
                                    </p:anim>
                                    <p:anim calcmode="lin" valueType="num">
                                      <p:cBhvr>
                                        <p:cTn id="69" dur="800" decel="100000" fill="hold"/>
                                        <p:tgtEl>
                                          <p:spTgt spid="1137672">
                                            <p:txEl>
                                              <p:pRg st="5" end="5"/>
                                            </p:txEl>
                                          </p:spTgt>
                                        </p:tgtEl>
                                        <p:attrNameLst>
                                          <p:attrName>ppt_x</p:attrName>
                                        </p:attrNameLst>
                                      </p:cBhvr>
                                      <p:tavLst>
                                        <p:tav tm="0">
                                          <p:val>
                                            <p:strVal val="#ppt_x+0.4"/>
                                          </p:val>
                                        </p:tav>
                                        <p:tav tm="100000">
                                          <p:val>
                                            <p:strVal val="#ppt_x-0.05"/>
                                          </p:val>
                                        </p:tav>
                                      </p:tavLst>
                                    </p:anim>
                                    <p:anim calcmode="lin" valueType="num">
                                      <p:cBhvr>
                                        <p:cTn id="70" dur="800" decel="100000" fill="hold"/>
                                        <p:tgtEl>
                                          <p:spTgt spid="1137672">
                                            <p:txEl>
                                              <p:pRg st="5" end="5"/>
                                            </p:txEl>
                                          </p:spTgt>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1137672">
                                            <p:txEl>
                                              <p:pRg st="5" end="5"/>
                                            </p:txEl>
                                          </p:spTgt>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1137672">
                                            <p:txEl>
                                              <p:pRg st="5" end="5"/>
                                            </p:txEl>
                                          </p:spTgt>
                                        </p:tgtEl>
                                        <p:attrNameLst>
                                          <p:attrName>ppt_y</p:attrName>
                                        </p:attrNameLst>
                                      </p:cBhvr>
                                      <p:tavLst>
                                        <p:tav tm="0">
                                          <p:val>
                                            <p:strVal val="#ppt_y+0.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1137672">
                                            <p:txEl>
                                              <p:pRg st="7" end="7"/>
                                            </p:txEl>
                                          </p:spTgt>
                                        </p:tgtEl>
                                        <p:attrNameLst>
                                          <p:attrName>style.visibility</p:attrName>
                                        </p:attrNameLst>
                                      </p:cBhvr>
                                      <p:to>
                                        <p:strVal val="visible"/>
                                      </p:to>
                                    </p:set>
                                    <p:anim calcmode="lin" valueType="num">
                                      <p:cBhvr additive="base">
                                        <p:cTn id="77" dur="500" fill="hold"/>
                                        <p:tgtEl>
                                          <p:spTgt spid="1137672">
                                            <p:txEl>
                                              <p:pRg st="7" end="7"/>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1137672">
                                            <p:txEl>
                                              <p:pRg st="7" end="7"/>
                                            </p:txEl>
                                          </p:spTgt>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1137675"/>
                                        </p:tgtEl>
                                        <p:attrNameLst>
                                          <p:attrName>style.visibility</p:attrName>
                                        </p:attrNameLst>
                                      </p:cBhvr>
                                      <p:to>
                                        <p:strVal val="visible"/>
                                      </p:to>
                                    </p:set>
                                    <p:anim calcmode="lin" valueType="num">
                                      <p:cBhvr additive="base">
                                        <p:cTn id="81" dur="500" fill="hold"/>
                                        <p:tgtEl>
                                          <p:spTgt spid="1137675"/>
                                        </p:tgtEl>
                                        <p:attrNameLst>
                                          <p:attrName>ppt_x</p:attrName>
                                        </p:attrNameLst>
                                      </p:cBhvr>
                                      <p:tavLst>
                                        <p:tav tm="0">
                                          <p:val>
                                            <p:strVal val="#ppt_x"/>
                                          </p:val>
                                        </p:tav>
                                        <p:tav tm="100000">
                                          <p:val>
                                            <p:strVal val="#ppt_x"/>
                                          </p:val>
                                        </p:tav>
                                      </p:tavLst>
                                    </p:anim>
                                    <p:anim calcmode="lin" valueType="num">
                                      <p:cBhvr additive="base">
                                        <p:cTn id="82" dur="500" fill="hold"/>
                                        <p:tgtEl>
                                          <p:spTgt spid="1137675"/>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1137676"/>
                                        </p:tgtEl>
                                        <p:attrNameLst>
                                          <p:attrName>style.visibility</p:attrName>
                                        </p:attrNameLst>
                                      </p:cBhvr>
                                      <p:to>
                                        <p:strVal val="visible"/>
                                      </p:to>
                                    </p:set>
                                    <p:anim calcmode="lin" valueType="num">
                                      <p:cBhvr additive="base">
                                        <p:cTn id="85" dur="500" fill="hold"/>
                                        <p:tgtEl>
                                          <p:spTgt spid="1137676"/>
                                        </p:tgtEl>
                                        <p:attrNameLst>
                                          <p:attrName>ppt_x</p:attrName>
                                        </p:attrNameLst>
                                      </p:cBhvr>
                                      <p:tavLst>
                                        <p:tav tm="0">
                                          <p:val>
                                            <p:strVal val="#ppt_x"/>
                                          </p:val>
                                        </p:tav>
                                        <p:tav tm="100000">
                                          <p:val>
                                            <p:strVal val="#ppt_x"/>
                                          </p:val>
                                        </p:tav>
                                      </p:tavLst>
                                    </p:anim>
                                    <p:anim calcmode="lin" valueType="num">
                                      <p:cBhvr additive="base">
                                        <p:cTn id="86" dur="500" fill="hold"/>
                                        <p:tgtEl>
                                          <p:spTgt spid="11376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672" grpId="0" uiExpand="1"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626" name="Segnaposto numero diapositiva 3"/>
          <p:cNvSpPr txBox="1">
            <a:spLocks noGrp="1"/>
          </p:cNvSpPr>
          <p:nvPr/>
        </p:nvSpPr>
        <p:spPr bwMode="auto">
          <a:xfrm>
            <a:off x="6553200" y="6245225"/>
            <a:ext cx="2132013" cy="474663"/>
          </a:xfrm>
          <a:prstGeom prst="rect">
            <a:avLst/>
          </a:prstGeom>
          <a:noFill/>
          <a:ln w="9525">
            <a:noFill/>
            <a:round/>
            <a:headEnd/>
            <a:tailEnd/>
          </a:ln>
        </p:spPr>
        <p:txBody>
          <a:bodyPr lIns="90000" tIns="46800" rIns="90000" bIns="46800"/>
          <a:lstStyle/>
          <a:p>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7CF910F3-5897-4FD8-AD33-0C3AFB13F6EB}" type="slidenum">
              <a:rPr lang="it-IT">
                <a:solidFill>
                  <a:srgbClr val="000000"/>
                </a:solidFill>
                <a:cs typeface="Segoe UI" pitchFamily="34" charset="0"/>
              </a:rPr>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48</a:t>
            </a:fld>
            <a:endParaRPr lang="it-IT">
              <a:solidFill>
                <a:srgbClr val="000000"/>
              </a:solidFill>
              <a:cs typeface="Segoe UI" pitchFamily="34" charset="0"/>
            </a:endParaRPr>
          </a:p>
        </p:txBody>
      </p:sp>
      <p:sp>
        <p:nvSpPr>
          <p:cNvPr id="1050627" name="Text Box 2"/>
          <p:cNvSpPr txBox="1">
            <a:spLocks noChangeArrowheads="1"/>
          </p:cNvSpPr>
          <p:nvPr/>
        </p:nvSpPr>
        <p:spPr bwMode="auto">
          <a:xfrm>
            <a:off x="2051050" y="188913"/>
            <a:ext cx="5400675" cy="703262"/>
          </a:xfrm>
          <a:prstGeom prst="rect">
            <a:avLst/>
          </a:prstGeom>
          <a:noFill/>
          <a:ln w="9525">
            <a:noFill/>
            <a:round/>
            <a:headEnd/>
            <a:tailEnd/>
          </a:ln>
        </p:spPr>
        <p:txBody>
          <a:bodyPr lIns="90000" tIns="46800" rIns="90000" bIns="46800">
            <a:spAutoFit/>
          </a:bodyPr>
          <a:lstStyle/>
          <a:p>
            <a:pPr algn="ctr" eaLnBrk="0" hangingPunct="0">
              <a:spcBef>
                <a:spcPts val="25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4000" b="1">
                <a:solidFill>
                  <a:schemeClr val="accent2"/>
                </a:solidFill>
              </a:rPr>
              <a:t>Energia</a:t>
            </a:r>
          </a:p>
        </p:txBody>
      </p:sp>
      <p:pic>
        <p:nvPicPr>
          <p:cNvPr id="1050628" name="Picture 3"/>
          <p:cNvPicPr>
            <a:picLocks noChangeAspect="1" noChangeArrowheads="1"/>
          </p:cNvPicPr>
          <p:nvPr/>
        </p:nvPicPr>
        <p:blipFill>
          <a:blip r:embed="rId3"/>
          <a:srcRect/>
          <a:stretch>
            <a:fillRect/>
          </a:stretch>
        </p:blipFill>
        <p:spPr bwMode="auto">
          <a:xfrm>
            <a:off x="468313" y="1125538"/>
            <a:ext cx="3095625" cy="2103437"/>
          </a:xfrm>
          <a:prstGeom prst="rect">
            <a:avLst/>
          </a:prstGeom>
          <a:noFill/>
          <a:ln w="9525">
            <a:noFill/>
            <a:round/>
            <a:headEnd/>
            <a:tailEnd/>
          </a:ln>
        </p:spPr>
      </p:pic>
      <p:pic>
        <p:nvPicPr>
          <p:cNvPr id="1050629" name="Picture 4"/>
          <p:cNvPicPr>
            <a:picLocks noChangeAspect="1" noChangeArrowheads="1"/>
          </p:cNvPicPr>
          <p:nvPr/>
        </p:nvPicPr>
        <p:blipFill>
          <a:blip r:embed="rId4"/>
          <a:srcRect/>
          <a:stretch>
            <a:fillRect/>
          </a:stretch>
        </p:blipFill>
        <p:spPr bwMode="auto">
          <a:xfrm>
            <a:off x="323850" y="4076700"/>
            <a:ext cx="3384550" cy="1862138"/>
          </a:xfrm>
          <a:prstGeom prst="rect">
            <a:avLst/>
          </a:prstGeom>
          <a:noFill/>
          <a:ln w="9525">
            <a:noFill/>
            <a:round/>
            <a:headEnd/>
            <a:tailEnd/>
          </a:ln>
        </p:spPr>
      </p:pic>
      <p:pic>
        <p:nvPicPr>
          <p:cNvPr id="1050630" name="Picture 5"/>
          <p:cNvPicPr>
            <a:picLocks noChangeAspect="1" noChangeArrowheads="1"/>
          </p:cNvPicPr>
          <p:nvPr/>
        </p:nvPicPr>
        <p:blipFill>
          <a:blip r:embed="rId5"/>
          <a:srcRect/>
          <a:stretch>
            <a:fillRect/>
          </a:stretch>
        </p:blipFill>
        <p:spPr bwMode="auto">
          <a:xfrm>
            <a:off x="5148263" y="1341438"/>
            <a:ext cx="2808287" cy="2106612"/>
          </a:xfrm>
          <a:prstGeom prst="rect">
            <a:avLst/>
          </a:prstGeom>
          <a:noFill/>
          <a:ln w="9525">
            <a:noFill/>
            <a:round/>
            <a:headEnd/>
            <a:tailEnd/>
          </a:ln>
        </p:spPr>
      </p:pic>
      <p:pic>
        <p:nvPicPr>
          <p:cNvPr id="1050631" name="Picture 6"/>
          <p:cNvPicPr>
            <a:picLocks noChangeAspect="1" noChangeArrowheads="1"/>
          </p:cNvPicPr>
          <p:nvPr/>
        </p:nvPicPr>
        <p:blipFill>
          <a:blip r:embed="rId6"/>
          <a:srcRect/>
          <a:stretch>
            <a:fillRect/>
          </a:stretch>
        </p:blipFill>
        <p:spPr bwMode="auto">
          <a:xfrm>
            <a:off x="4572000" y="4297363"/>
            <a:ext cx="3960813" cy="2227262"/>
          </a:xfrm>
          <a:prstGeom prst="rect">
            <a:avLst/>
          </a:prstGeom>
          <a:noFill/>
          <a:ln w="9525">
            <a:noFill/>
            <a:round/>
            <a:headEnd/>
            <a:tailEnd/>
          </a:ln>
        </p:spPr>
      </p:pic>
      <p:sp>
        <p:nvSpPr>
          <p:cNvPr id="1050632" name="Text Box 7"/>
          <p:cNvSpPr txBox="1">
            <a:spLocks noChangeArrowheads="1"/>
          </p:cNvSpPr>
          <p:nvPr/>
        </p:nvSpPr>
        <p:spPr bwMode="auto">
          <a:xfrm>
            <a:off x="468313" y="758825"/>
            <a:ext cx="2951162" cy="396875"/>
          </a:xfrm>
          <a:prstGeom prst="rect">
            <a:avLst/>
          </a:prstGeom>
          <a:noFill/>
          <a:ln w="9525">
            <a:noFill/>
            <a:round/>
            <a:headEnd/>
            <a:tailEnd/>
          </a:ln>
        </p:spPr>
        <p:txBody>
          <a:bodyPr lIns="90000" tIns="46800" rIns="90000" bIns="46800">
            <a:spAutoFit/>
          </a:bodyPr>
          <a:lstStyle/>
          <a:p>
            <a:pPr algn="ct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chemeClr val="tx1"/>
                </a:solidFill>
              </a:rPr>
              <a:t>Risparmio energetico</a:t>
            </a:r>
          </a:p>
        </p:txBody>
      </p:sp>
      <p:sp>
        <p:nvSpPr>
          <p:cNvPr id="1050633" name="Text Box 8"/>
          <p:cNvSpPr txBox="1">
            <a:spLocks noChangeArrowheads="1"/>
          </p:cNvSpPr>
          <p:nvPr/>
        </p:nvSpPr>
        <p:spPr bwMode="auto">
          <a:xfrm>
            <a:off x="684213" y="3644900"/>
            <a:ext cx="2160587" cy="396875"/>
          </a:xfrm>
          <a:prstGeom prst="rect">
            <a:avLst/>
          </a:prstGeom>
          <a:noFill/>
          <a:ln w="9525">
            <a:noFill/>
            <a:round/>
            <a:headEnd/>
            <a:tailEnd/>
          </a:ln>
        </p:spPr>
        <p:txBody>
          <a:bodyPr lIns="90000" tIns="46800" rIns="90000" bIns="46800">
            <a:spAutoFit/>
          </a:bodyPr>
          <a:lstStyle/>
          <a:p>
            <a:pPr algn="ct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chemeClr val="tx1"/>
                </a:solidFill>
              </a:rPr>
              <a:t>Fonti rinnovabili</a:t>
            </a:r>
          </a:p>
        </p:txBody>
      </p:sp>
      <p:sp>
        <p:nvSpPr>
          <p:cNvPr id="1050634" name="Text Box 9"/>
          <p:cNvSpPr txBox="1">
            <a:spLocks noChangeArrowheads="1"/>
          </p:cNvSpPr>
          <p:nvPr/>
        </p:nvSpPr>
        <p:spPr bwMode="auto">
          <a:xfrm>
            <a:off x="5219700" y="908050"/>
            <a:ext cx="2736850" cy="396875"/>
          </a:xfrm>
          <a:prstGeom prst="rect">
            <a:avLst/>
          </a:prstGeom>
          <a:noFill/>
          <a:ln w="9525">
            <a:noFill/>
            <a:round/>
            <a:headEnd/>
            <a:tailEnd/>
          </a:ln>
        </p:spPr>
        <p:txBody>
          <a:bodyPr lIns="90000" tIns="46800" rIns="90000" bIns="46800">
            <a:spAutoFit/>
          </a:bodyPr>
          <a:lstStyle/>
          <a:p>
            <a:pPr algn="ct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chemeClr val="tx1"/>
                </a:solidFill>
              </a:rPr>
              <a:t>Maggiore efficienza</a:t>
            </a:r>
          </a:p>
        </p:txBody>
      </p:sp>
      <p:sp>
        <p:nvSpPr>
          <p:cNvPr id="1050635" name="Text Box 10"/>
          <p:cNvSpPr txBox="1">
            <a:spLocks noChangeArrowheads="1"/>
          </p:cNvSpPr>
          <p:nvPr/>
        </p:nvSpPr>
        <p:spPr bwMode="auto">
          <a:xfrm>
            <a:off x="4932363" y="3789363"/>
            <a:ext cx="3097212" cy="396875"/>
          </a:xfrm>
          <a:prstGeom prst="rect">
            <a:avLst/>
          </a:prstGeom>
          <a:noFill/>
          <a:ln w="9525">
            <a:noFill/>
            <a:round/>
            <a:headEnd/>
            <a:tailEnd/>
          </a:ln>
        </p:spPr>
        <p:txBody>
          <a:bodyPr lIns="90000" tIns="46800" rIns="90000" bIns="46800">
            <a:spAutoFit/>
          </a:bodyPr>
          <a:lstStyle/>
          <a:p>
            <a:pPr algn="ct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chemeClr val="tx1"/>
                </a:solidFill>
              </a:rPr>
              <a:t>Coprirsi un po’ di più !!!</a:t>
            </a:r>
          </a:p>
        </p:txBody>
      </p:sp>
      <p:sp>
        <p:nvSpPr>
          <p:cNvPr id="1050636" name="Text Box 11"/>
          <p:cNvSpPr txBox="1">
            <a:spLocks noChangeArrowheads="1"/>
          </p:cNvSpPr>
          <p:nvPr/>
        </p:nvSpPr>
        <p:spPr bwMode="auto">
          <a:xfrm>
            <a:off x="179388" y="152400"/>
            <a:ext cx="1584325" cy="396875"/>
          </a:xfrm>
          <a:prstGeom prst="rect">
            <a:avLst/>
          </a:prstGeom>
          <a:solidFill>
            <a:srgbClr val="FFFF00"/>
          </a:solid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sz="2000" b="1">
                <a:solidFill>
                  <a:srgbClr val="FF0000"/>
                </a:solidFill>
              </a:rPr>
              <a:t>Mitigazione</a:t>
            </a:r>
          </a:p>
        </p:txBody>
      </p:sp>
    </p:spTree>
  </p:cSld>
  <p:clrMapOvr>
    <a:masterClrMapping/>
  </p:clrMapOvr>
  <p:transition>
    <p:zoom dir="in"/>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674" name="Segnaposto numero diapositiva 3"/>
          <p:cNvSpPr txBox="1">
            <a:spLocks noGrp="1"/>
          </p:cNvSpPr>
          <p:nvPr/>
        </p:nvSpPr>
        <p:spPr bwMode="auto">
          <a:xfrm>
            <a:off x="6553200" y="6245225"/>
            <a:ext cx="2132013" cy="474663"/>
          </a:xfrm>
          <a:prstGeom prst="rect">
            <a:avLst/>
          </a:prstGeom>
          <a:noFill/>
          <a:ln w="9525">
            <a:noFill/>
            <a:round/>
            <a:headEnd/>
            <a:tailEnd/>
          </a:ln>
        </p:spPr>
        <p:txBody>
          <a:bodyPr lIns="90000" tIns="46800" rIns="90000" bIns="46800"/>
          <a:lstStyle/>
          <a:p>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C0376D8E-35CD-49BC-9E91-2DDD42B96C1A}" type="slidenum">
              <a:rPr lang="it-IT">
                <a:solidFill>
                  <a:srgbClr val="000000"/>
                </a:solidFill>
                <a:cs typeface="Segoe UI" pitchFamily="34" charset="0"/>
              </a:rPr>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49</a:t>
            </a:fld>
            <a:endParaRPr lang="it-IT">
              <a:solidFill>
                <a:srgbClr val="000000"/>
              </a:solidFill>
              <a:cs typeface="Segoe UI" pitchFamily="34" charset="0"/>
            </a:endParaRPr>
          </a:p>
        </p:txBody>
      </p:sp>
      <p:sp>
        <p:nvSpPr>
          <p:cNvPr id="1052675" name="Text Box 2"/>
          <p:cNvSpPr txBox="1">
            <a:spLocks noChangeArrowheads="1"/>
          </p:cNvSpPr>
          <p:nvPr/>
        </p:nvSpPr>
        <p:spPr bwMode="auto">
          <a:xfrm>
            <a:off x="2051050" y="115888"/>
            <a:ext cx="5400675" cy="703262"/>
          </a:xfrm>
          <a:prstGeom prst="rect">
            <a:avLst/>
          </a:prstGeom>
          <a:noFill/>
          <a:ln w="9525">
            <a:noFill/>
            <a:round/>
            <a:headEnd/>
            <a:tailEnd/>
          </a:ln>
        </p:spPr>
        <p:txBody>
          <a:bodyPr lIns="90000" tIns="46800" rIns="90000" bIns="46800">
            <a:spAutoFit/>
          </a:bodyPr>
          <a:lstStyle/>
          <a:p>
            <a:pPr algn="ctr" eaLnBrk="0" hangingPunct="0">
              <a:spcBef>
                <a:spcPts val="25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4000" b="1">
                <a:solidFill>
                  <a:schemeClr val="accent2"/>
                </a:solidFill>
              </a:rPr>
              <a:t>Trasporti</a:t>
            </a:r>
          </a:p>
        </p:txBody>
      </p:sp>
      <p:pic>
        <p:nvPicPr>
          <p:cNvPr id="1052676" name="Picture 3"/>
          <p:cNvPicPr>
            <a:picLocks noChangeAspect="1" noChangeArrowheads="1"/>
          </p:cNvPicPr>
          <p:nvPr/>
        </p:nvPicPr>
        <p:blipFill>
          <a:blip r:embed="rId3"/>
          <a:srcRect/>
          <a:stretch>
            <a:fillRect/>
          </a:stretch>
        </p:blipFill>
        <p:spPr bwMode="auto">
          <a:xfrm>
            <a:off x="611188" y="1268413"/>
            <a:ext cx="2663825" cy="2541587"/>
          </a:xfrm>
          <a:prstGeom prst="rect">
            <a:avLst/>
          </a:prstGeom>
          <a:noFill/>
          <a:ln w="9525">
            <a:noFill/>
            <a:round/>
            <a:headEnd/>
            <a:tailEnd/>
          </a:ln>
        </p:spPr>
      </p:pic>
      <p:pic>
        <p:nvPicPr>
          <p:cNvPr id="1052677" name="Picture 4"/>
          <p:cNvPicPr>
            <a:picLocks noChangeAspect="1" noChangeArrowheads="1"/>
          </p:cNvPicPr>
          <p:nvPr/>
        </p:nvPicPr>
        <p:blipFill>
          <a:blip r:embed="rId4"/>
          <a:srcRect/>
          <a:stretch>
            <a:fillRect/>
          </a:stretch>
        </p:blipFill>
        <p:spPr bwMode="auto">
          <a:xfrm>
            <a:off x="5076825" y="4381500"/>
            <a:ext cx="3887788" cy="2173288"/>
          </a:xfrm>
          <a:prstGeom prst="rect">
            <a:avLst/>
          </a:prstGeom>
          <a:noFill/>
          <a:ln w="9525">
            <a:noFill/>
            <a:round/>
            <a:headEnd/>
            <a:tailEnd/>
          </a:ln>
        </p:spPr>
      </p:pic>
      <p:pic>
        <p:nvPicPr>
          <p:cNvPr id="1052678" name="Picture 5"/>
          <p:cNvPicPr>
            <a:picLocks noChangeAspect="1" noChangeArrowheads="1"/>
          </p:cNvPicPr>
          <p:nvPr/>
        </p:nvPicPr>
        <p:blipFill>
          <a:blip r:embed="rId5"/>
          <a:srcRect/>
          <a:stretch>
            <a:fillRect/>
          </a:stretch>
        </p:blipFill>
        <p:spPr bwMode="auto">
          <a:xfrm>
            <a:off x="4716463" y="1341438"/>
            <a:ext cx="3816350" cy="1890712"/>
          </a:xfrm>
          <a:prstGeom prst="rect">
            <a:avLst/>
          </a:prstGeom>
          <a:noFill/>
          <a:ln w="9525">
            <a:noFill/>
            <a:round/>
            <a:headEnd/>
            <a:tailEnd/>
          </a:ln>
        </p:spPr>
      </p:pic>
      <p:sp>
        <p:nvSpPr>
          <p:cNvPr id="1052679" name="Text Box 6"/>
          <p:cNvSpPr txBox="1">
            <a:spLocks noChangeArrowheads="1"/>
          </p:cNvSpPr>
          <p:nvPr/>
        </p:nvSpPr>
        <p:spPr bwMode="auto">
          <a:xfrm>
            <a:off x="755650" y="836613"/>
            <a:ext cx="2160588" cy="396875"/>
          </a:xfrm>
          <a:prstGeom prst="rect">
            <a:avLst/>
          </a:prstGeom>
          <a:noFill/>
          <a:ln w="9525">
            <a:noFill/>
            <a:round/>
            <a:headEnd/>
            <a:tailEnd/>
          </a:ln>
        </p:spPr>
        <p:txBody>
          <a:bodyPr lIns="90000" tIns="46800" rIns="90000" bIns="46800">
            <a:spAutoFit/>
          </a:bodyPr>
          <a:lstStyle/>
          <a:p>
            <a:pPr algn="ct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chemeClr val="tx1"/>
                </a:solidFill>
              </a:rPr>
              <a:t>Car sharing</a:t>
            </a:r>
          </a:p>
        </p:txBody>
      </p:sp>
      <p:sp>
        <p:nvSpPr>
          <p:cNvPr id="1052680" name="Text Box 7"/>
          <p:cNvSpPr txBox="1">
            <a:spLocks noChangeArrowheads="1"/>
          </p:cNvSpPr>
          <p:nvPr/>
        </p:nvSpPr>
        <p:spPr bwMode="auto">
          <a:xfrm>
            <a:off x="5724525" y="908050"/>
            <a:ext cx="2160588" cy="396875"/>
          </a:xfrm>
          <a:prstGeom prst="rect">
            <a:avLst/>
          </a:prstGeom>
          <a:noFill/>
          <a:ln w="9525">
            <a:noFill/>
            <a:round/>
            <a:headEnd/>
            <a:tailEnd/>
          </a:ln>
        </p:spPr>
        <p:txBody>
          <a:bodyPr lIns="90000" tIns="46800" rIns="90000" bIns="46800">
            <a:spAutoFit/>
          </a:bodyPr>
          <a:lstStyle/>
          <a:p>
            <a:pPr algn="ct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chemeClr val="tx1"/>
                </a:solidFill>
              </a:rPr>
              <a:t>Bicicletta</a:t>
            </a:r>
          </a:p>
        </p:txBody>
      </p:sp>
      <p:sp>
        <p:nvSpPr>
          <p:cNvPr id="1052681" name="Text Box 8"/>
          <p:cNvSpPr txBox="1">
            <a:spLocks noChangeArrowheads="1"/>
          </p:cNvSpPr>
          <p:nvPr/>
        </p:nvSpPr>
        <p:spPr bwMode="auto">
          <a:xfrm>
            <a:off x="5148263" y="3860800"/>
            <a:ext cx="2160587" cy="396875"/>
          </a:xfrm>
          <a:prstGeom prst="rect">
            <a:avLst/>
          </a:prstGeom>
          <a:noFill/>
          <a:ln w="9525">
            <a:noFill/>
            <a:round/>
            <a:headEnd/>
            <a:tailEnd/>
          </a:ln>
        </p:spPr>
        <p:txBody>
          <a:bodyPr lIns="90000" tIns="46800" rIns="90000" bIns="46800">
            <a:spAutoFit/>
          </a:bodyPr>
          <a:lstStyle/>
          <a:p>
            <a:pPr algn="ct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chemeClr val="tx1"/>
                </a:solidFill>
              </a:rPr>
              <a:t>Mezzi pubblici</a:t>
            </a:r>
          </a:p>
        </p:txBody>
      </p:sp>
      <p:pic>
        <p:nvPicPr>
          <p:cNvPr id="1052682" name="Picture 9"/>
          <p:cNvPicPr>
            <a:picLocks noChangeAspect="1" noChangeArrowheads="1"/>
          </p:cNvPicPr>
          <p:nvPr/>
        </p:nvPicPr>
        <p:blipFill>
          <a:blip r:embed="rId6"/>
          <a:srcRect/>
          <a:stretch>
            <a:fillRect/>
          </a:stretch>
        </p:blipFill>
        <p:spPr bwMode="auto">
          <a:xfrm>
            <a:off x="827088" y="4627563"/>
            <a:ext cx="3097212" cy="2063750"/>
          </a:xfrm>
          <a:prstGeom prst="rect">
            <a:avLst/>
          </a:prstGeom>
          <a:noFill/>
          <a:ln w="9525">
            <a:noFill/>
            <a:round/>
            <a:headEnd/>
            <a:tailEnd/>
          </a:ln>
        </p:spPr>
      </p:pic>
      <p:sp>
        <p:nvSpPr>
          <p:cNvPr id="1052683" name="Text Box 10"/>
          <p:cNvSpPr txBox="1">
            <a:spLocks noChangeArrowheads="1"/>
          </p:cNvSpPr>
          <p:nvPr/>
        </p:nvSpPr>
        <p:spPr bwMode="auto">
          <a:xfrm>
            <a:off x="1042988" y="4221163"/>
            <a:ext cx="2160587" cy="396875"/>
          </a:xfrm>
          <a:prstGeom prst="rect">
            <a:avLst/>
          </a:prstGeom>
          <a:noFill/>
          <a:ln w="9525">
            <a:noFill/>
            <a:round/>
            <a:headEnd/>
            <a:tailEnd/>
          </a:ln>
        </p:spPr>
        <p:txBody>
          <a:bodyPr lIns="90000" tIns="46800" rIns="90000" bIns="46800">
            <a:spAutoFit/>
          </a:bodyPr>
          <a:lstStyle/>
          <a:p>
            <a:pPr algn="ct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chemeClr val="tx1"/>
                </a:solidFill>
              </a:rPr>
              <a:t>Camminare</a:t>
            </a:r>
          </a:p>
        </p:txBody>
      </p:sp>
      <p:sp>
        <p:nvSpPr>
          <p:cNvPr id="1052684" name="Text Box 11"/>
          <p:cNvSpPr txBox="1">
            <a:spLocks noChangeArrowheads="1"/>
          </p:cNvSpPr>
          <p:nvPr/>
        </p:nvSpPr>
        <p:spPr bwMode="auto">
          <a:xfrm>
            <a:off x="179388" y="152400"/>
            <a:ext cx="1584325" cy="396875"/>
          </a:xfrm>
          <a:prstGeom prst="rect">
            <a:avLst/>
          </a:prstGeom>
          <a:solidFill>
            <a:srgbClr val="FFFF00"/>
          </a:solid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sz="2000" b="1">
                <a:solidFill>
                  <a:srgbClr val="FF0000"/>
                </a:solidFill>
              </a:rPr>
              <a:t>Mitigazione</a:t>
            </a:r>
          </a:p>
        </p:txBody>
      </p:sp>
    </p:spTree>
  </p:cSld>
  <p:clrMapOvr>
    <a:masterClrMapping/>
  </p:clrMapOvr>
  <p:transition>
    <p:zoom dir="in"/>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egnaposto numero diapositiva 3"/>
          <p:cNvSpPr>
            <a:spLocks noGrp="1"/>
          </p:cNvSpPr>
          <p:nvPr>
            <p:ph type="sldNum" sz="quarter" idx="13"/>
          </p:nvPr>
        </p:nvSpPr>
        <p:spPr>
          <a:noFill/>
        </p:spPr>
        <p:txBody>
          <a:bodyPr/>
          <a:lstStyle/>
          <a:p>
            <a:fld id="{51C7F320-5595-415D-922C-DD29C6219C63}" type="slidenum">
              <a:rPr lang="it-IT" smtClean="0"/>
              <a:pPr/>
              <a:t>5</a:t>
            </a:fld>
            <a:endParaRPr lang="it-IT" smtClean="0"/>
          </a:p>
        </p:txBody>
      </p:sp>
      <p:pic>
        <p:nvPicPr>
          <p:cNvPr id="21506" name="Picture 2"/>
          <p:cNvPicPr>
            <a:picLocks noChangeAspect="1" noChangeArrowheads="1"/>
          </p:cNvPicPr>
          <p:nvPr/>
        </p:nvPicPr>
        <p:blipFill>
          <a:blip r:embed="rId3"/>
          <a:srcRect l="1772" t="11534" r="70468" b="81555"/>
          <a:stretch>
            <a:fillRect/>
          </a:stretch>
        </p:blipFill>
        <p:spPr bwMode="auto">
          <a:xfrm>
            <a:off x="5580063" y="6092825"/>
            <a:ext cx="3384550" cy="647700"/>
          </a:xfrm>
          <a:prstGeom prst="rect">
            <a:avLst/>
          </a:prstGeom>
          <a:noFill/>
          <a:ln w="9525">
            <a:noFill/>
            <a:miter lim="800000"/>
            <a:headEnd/>
            <a:tailEnd/>
          </a:ln>
        </p:spPr>
      </p:pic>
      <p:sp>
        <p:nvSpPr>
          <p:cNvPr id="21507" name="Text Box 3"/>
          <p:cNvSpPr txBox="1">
            <a:spLocks noChangeArrowheads="1"/>
          </p:cNvSpPr>
          <p:nvPr/>
        </p:nvSpPr>
        <p:spPr bwMode="auto">
          <a:xfrm>
            <a:off x="179388" y="5876925"/>
            <a:ext cx="5257800" cy="915988"/>
          </a:xfrm>
          <a:prstGeom prst="rect">
            <a:avLst/>
          </a:prstGeom>
          <a:no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b="1">
                <a:solidFill>
                  <a:srgbClr val="000000"/>
                </a:solidFill>
              </a:rPr>
              <a:t>September Arctic sea ice is now declining at a rate of </a:t>
            </a:r>
            <a:r>
              <a:rPr lang="it-IT" b="1">
                <a:solidFill>
                  <a:srgbClr val="FF0000"/>
                </a:solidFill>
              </a:rPr>
              <a:t>12.8 % per decade</a:t>
            </a:r>
            <a:r>
              <a:rPr lang="it-IT" b="1">
                <a:solidFill>
                  <a:srgbClr val="000000"/>
                </a:solidFill>
              </a:rPr>
              <a:t>, relative to the 1981 to 2010 average</a:t>
            </a:r>
          </a:p>
        </p:txBody>
      </p:sp>
      <p:pic>
        <p:nvPicPr>
          <p:cNvPr id="21508" name="Picture 4">
            <a:hlinkClick r:id="rId4" action="ppaction://hlinkfile"/>
          </p:cNvPr>
          <p:cNvPicPr>
            <a:picLocks noChangeAspect="1" noChangeArrowheads="1"/>
          </p:cNvPicPr>
          <p:nvPr/>
        </p:nvPicPr>
        <p:blipFill>
          <a:blip r:embed="rId5"/>
          <a:srcRect l="13394" t="26465" r="40508" b="23169"/>
          <a:stretch>
            <a:fillRect/>
          </a:stretch>
        </p:blipFill>
        <p:spPr bwMode="auto">
          <a:xfrm>
            <a:off x="323850" y="908050"/>
            <a:ext cx="8496300" cy="4948238"/>
          </a:xfrm>
          <a:prstGeom prst="rect">
            <a:avLst/>
          </a:prstGeom>
          <a:noFill/>
          <a:ln w="9525">
            <a:noFill/>
            <a:miter lim="800000"/>
            <a:headEnd/>
            <a:tailEnd/>
          </a:ln>
        </p:spPr>
      </p:pic>
      <p:sp>
        <p:nvSpPr>
          <p:cNvPr id="21509" name="Text Box 5"/>
          <p:cNvSpPr txBox="1">
            <a:spLocks noChangeArrowheads="1"/>
          </p:cNvSpPr>
          <p:nvPr/>
        </p:nvSpPr>
        <p:spPr bwMode="auto">
          <a:xfrm>
            <a:off x="1547813" y="1412875"/>
            <a:ext cx="7127875" cy="457200"/>
          </a:xfrm>
          <a:prstGeom prst="rect">
            <a:avLst/>
          </a:prstGeom>
          <a:noFill/>
          <a:ln w="9525">
            <a:noFill/>
            <a:round/>
            <a:headEnd/>
            <a:tailEnd/>
          </a:ln>
        </p:spPr>
        <p:txBody>
          <a:bodyPr lIns="90000" tIns="46800" rIns="90000" bIns="46800">
            <a:spAutoFit/>
          </a:bodyPr>
          <a:lstStyle/>
          <a:p>
            <a:pPr algn="ct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400" b="1"/>
              <a:t>Estensione minima annuale dal 1979 al 2018</a:t>
            </a:r>
          </a:p>
        </p:txBody>
      </p:sp>
      <p:sp>
        <p:nvSpPr>
          <p:cNvPr id="21510" name="Text Box 6"/>
          <p:cNvSpPr txBox="1">
            <a:spLocks noChangeArrowheads="1"/>
          </p:cNvSpPr>
          <p:nvPr/>
        </p:nvSpPr>
        <p:spPr bwMode="auto">
          <a:xfrm>
            <a:off x="1908175" y="981075"/>
            <a:ext cx="5472113" cy="457200"/>
          </a:xfrm>
          <a:prstGeom prst="rect">
            <a:avLst/>
          </a:prstGeom>
          <a:solidFill>
            <a:schemeClr val="tx1"/>
          </a:solidFill>
          <a:ln w="9525">
            <a:noFill/>
            <a:round/>
            <a:headEnd/>
            <a:tailEnd/>
          </a:ln>
        </p:spPr>
        <p:txBody>
          <a:bodyPr lIns="90000" tIns="46800" rIns="90000" bIns="46800">
            <a:spAutoFit/>
          </a:bodyPr>
          <a:lstStyle/>
          <a:p>
            <a:pPr algn="ctr" eaLnBrk="0" hangingPunct="0">
              <a:spcBef>
                <a:spcPts val="20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400" b="1"/>
              <a:t>MAR GLACIALE ARTICO</a:t>
            </a:r>
          </a:p>
        </p:txBody>
      </p:sp>
      <p:sp>
        <p:nvSpPr>
          <p:cNvPr id="21511" name="Rectangle 7"/>
          <p:cNvSpPr>
            <a:spLocks noChangeArrowheads="1"/>
          </p:cNvSpPr>
          <p:nvPr/>
        </p:nvSpPr>
        <p:spPr bwMode="auto">
          <a:xfrm>
            <a:off x="1204913" y="211138"/>
            <a:ext cx="7183437" cy="519112"/>
          </a:xfrm>
          <a:prstGeom prst="rect">
            <a:avLst/>
          </a:prstGeom>
          <a:noFill/>
          <a:ln w="9525">
            <a:noFill/>
            <a:miter lim="800000"/>
            <a:headEnd/>
            <a:tailEnd/>
          </a:ln>
        </p:spPr>
        <p:txBody>
          <a:bodyPr wrap="none">
            <a:spAutoFit/>
          </a:bodyPr>
          <a:lstStyle/>
          <a:p>
            <a:pPr eaLnBrk="0" hangingPunct="0">
              <a:spcBef>
                <a:spcPts val="1500"/>
              </a:spcBef>
              <a:buSzPct val="100000"/>
            </a:pPr>
            <a:r>
              <a:rPr lang="it-IT" sz="2800" b="1">
                <a:solidFill>
                  <a:srgbClr val="0033CC"/>
                </a:solidFill>
              </a:rPr>
              <a:t>I ghiacci marini e continentali si riducono</a:t>
            </a:r>
          </a:p>
        </p:txBody>
      </p:sp>
      <p:pic>
        <p:nvPicPr>
          <p:cNvPr id="21512" name="Picture 8"/>
          <p:cNvPicPr>
            <a:picLocks noChangeAspect="1" noChangeArrowheads="1"/>
          </p:cNvPicPr>
          <p:nvPr/>
        </p:nvPicPr>
        <p:blipFill>
          <a:blip r:embed="rId6"/>
          <a:srcRect/>
          <a:stretch>
            <a:fillRect/>
          </a:stretch>
        </p:blipFill>
        <p:spPr bwMode="auto">
          <a:xfrm>
            <a:off x="6300788" y="1916113"/>
            <a:ext cx="2087562" cy="1385887"/>
          </a:xfrm>
          <a:prstGeom prst="rect">
            <a:avLst/>
          </a:prstGeom>
          <a:noFill/>
          <a:ln w="9525">
            <a:solidFill>
              <a:srgbClr val="FF0000"/>
            </a:solidFill>
            <a:round/>
            <a:headEnd/>
            <a:tailEnd/>
          </a:ln>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22" name="Segnaposto numero diapositiva 3"/>
          <p:cNvSpPr txBox="1">
            <a:spLocks noGrp="1"/>
          </p:cNvSpPr>
          <p:nvPr/>
        </p:nvSpPr>
        <p:spPr bwMode="auto">
          <a:xfrm>
            <a:off x="6553200" y="6245225"/>
            <a:ext cx="2132013" cy="474663"/>
          </a:xfrm>
          <a:prstGeom prst="rect">
            <a:avLst/>
          </a:prstGeom>
          <a:noFill/>
          <a:ln w="9525">
            <a:noFill/>
            <a:round/>
            <a:headEnd/>
            <a:tailEnd/>
          </a:ln>
        </p:spPr>
        <p:txBody>
          <a:bodyPr lIns="90000" tIns="46800" rIns="90000" bIns="46800"/>
          <a:lstStyle/>
          <a:p>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70136024-E858-45EF-9E5E-E5A67F220043}" type="slidenum">
              <a:rPr lang="it-IT">
                <a:solidFill>
                  <a:srgbClr val="000000"/>
                </a:solidFill>
                <a:cs typeface="Segoe UI" pitchFamily="34" charset="0"/>
              </a:rPr>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50</a:t>
            </a:fld>
            <a:endParaRPr lang="it-IT">
              <a:solidFill>
                <a:srgbClr val="000000"/>
              </a:solidFill>
              <a:cs typeface="Segoe UI" pitchFamily="34" charset="0"/>
            </a:endParaRPr>
          </a:p>
        </p:txBody>
      </p:sp>
      <p:sp>
        <p:nvSpPr>
          <p:cNvPr id="1054723" name="Text Box 2"/>
          <p:cNvSpPr txBox="1">
            <a:spLocks noChangeArrowheads="1"/>
          </p:cNvSpPr>
          <p:nvPr/>
        </p:nvSpPr>
        <p:spPr bwMode="auto">
          <a:xfrm>
            <a:off x="1835150" y="260350"/>
            <a:ext cx="7632700" cy="519113"/>
          </a:xfrm>
          <a:prstGeom prst="rect">
            <a:avLst/>
          </a:prstGeom>
          <a:noFill/>
          <a:ln w="9525">
            <a:noFill/>
            <a:round/>
            <a:headEnd/>
            <a:tailEnd/>
          </a:ln>
        </p:spPr>
        <p:txBody>
          <a:bodyPr lIns="90000" tIns="46800" rIns="90000" bIns="46800">
            <a:spAutoFit/>
          </a:bodyPr>
          <a:lstStyle/>
          <a:p>
            <a:pPr algn="ctr" eaLnBrk="0" hangingPunct="0">
              <a:spcBef>
                <a:spcPts val="20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800" b="1">
                <a:solidFill>
                  <a:schemeClr val="accent2"/>
                </a:solidFill>
              </a:rPr>
              <a:t>L’impronta climatica dello stomaco!</a:t>
            </a:r>
          </a:p>
        </p:txBody>
      </p:sp>
      <p:pic>
        <p:nvPicPr>
          <p:cNvPr id="1054724" name="Picture 3"/>
          <p:cNvPicPr>
            <a:picLocks noChangeAspect="1" noChangeArrowheads="1"/>
          </p:cNvPicPr>
          <p:nvPr/>
        </p:nvPicPr>
        <p:blipFill>
          <a:blip r:embed="rId3"/>
          <a:srcRect/>
          <a:stretch>
            <a:fillRect/>
          </a:stretch>
        </p:blipFill>
        <p:spPr bwMode="auto">
          <a:xfrm>
            <a:off x="3276600" y="2133600"/>
            <a:ext cx="2951163" cy="1962150"/>
          </a:xfrm>
          <a:prstGeom prst="rect">
            <a:avLst/>
          </a:prstGeom>
          <a:noFill/>
          <a:ln w="9525">
            <a:noFill/>
            <a:round/>
            <a:headEnd/>
            <a:tailEnd/>
          </a:ln>
        </p:spPr>
      </p:pic>
      <p:pic>
        <p:nvPicPr>
          <p:cNvPr id="1054725" name="Picture 4"/>
          <p:cNvPicPr>
            <a:picLocks noChangeAspect="1" noChangeArrowheads="1"/>
          </p:cNvPicPr>
          <p:nvPr/>
        </p:nvPicPr>
        <p:blipFill>
          <a:blip r:embed="rId4"/>
          <a:srcRect/>
          <a:stretch>
            <a:fillRect/>
          </a:stretch>
        </p:blipFill>
        <p:spPr bwMode="auto">
          <a:xfrm>
            <a:off x="468313" y="3910013"/>
            <a:ext cx="3527425" cy="2338387"/>
          </a:xfrm>
          <a:prstGeom prst="rect">
            <a:avLst/>
          </a:prstGeom>
          <a:noFill/>
          <a:ln w="9525">
            <a:noFill/>
            <a:round/>
            <a:headEnd/>
            <a:tailEnd/>
          </a:ln>
        </p:spPr>
      </p:pic>
      <p:pic>
        <p:nvPicPr>
          <p:cNvPr id="1054726" name="Picture 5"/>
          <p:cNvPicPr>
            <a:picLocks noChangeAspect="1" noChangeArrowheads="1"/>
          </p:cNvPicPr>
          <p:nvPr/>
        </p:nvPicPr>
        <p:blipFill>
          <a:blip r:embed="rId5"/>
          <a:srcRect/>
          <a:stretch>
            <a:fillRect/>
          </a:stretch>
        </p:blipFill>
        <p:spPr bwMode="auto">
          <a:xfrm>
            <a:off x="5435600" y="3962400"/>
            <a:ext cx="3313113" cy="2706688"/>
          </a:xfrm>
          <a:prstGeom prst="rect">
            <a:avLst/>
          </a:prstGeom>
          <a:noFill/>
          <a:ln w="9525">
            <a:noFill/>
            <a:round/>
            <a:headEnd/>
            <a:tailEnd/>
          </a:ln>
        </p:spPr>
      </p:pic>
      <p:sp>
        <p:nvSpPr>
          <p:cNvPr id="1054727" name="Text Box 6"/>
          <p:cNvSpPr txBox="1">
            <a:spLocks noChangeArrowheads="1"/>
          </p:cNvSpPr>
          <p:nvPr/>
        </p:nvSpPr>
        <p:spPr bwMode="auto">
          <a:xfrm>
            <a:off x="684213" y="2774950"/>
            <a:ext cx="2160587" cy="642938"/>
          </a:xfrm>
          <a:prstGeom prst="rect">
            <a:avLst/>
          </a:prstGeom>
          <a:noFill/>
          <a:ln w="9525">
            <a:noFill/>
            <a:round/>
            <a:headEnd/>
            <a:tailEnd/>
          </a:ln>
        </p:spPr>
        <p:txBody>
          <a:bodyPr lIns="90000" tIns="46800" rIns="90000" bIns="46800">
            <a:spAutoFit/>
          </a:bodyPr>
          <a:lstStyle/>
          <a:p>
            <a:pPr algn="ct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a:solidFill>
                  <a:srgbClr val="000000"/>
                </a:solidFill>
              </a:rPr>
              <a:t>Ridurre gli sprechi</a:t>
            </a:r>
          </a:p>
        </p:txBody>
      </p:sp>
      <p:sp>
        <p:nvSpPr>
          <p:cNvPr id="1054728" name="Text Box 7"/>
          <p:cNvSpPr txBox="1">
            <a:spLocks noChangeArrowheads="1"/>
          </p:cNvSpPr>
          <p:nvPr/>
        </p:nvSpPr>
        <p:spPr bwMode="auto">
          <a:xfrm>
            <a:off x="3708400" y="1766888"/>
            <a:ext cx="2160588" cy="368300"/>
          </a:xfrm>
          <a:prstGeom prst="rect">
            <a:avLst/>
          </a:prstGeom>
          <a:noFill/>
          <a:ln w="9525">
            <a:noFill/>
            <a:round/>
            <a:headEnd/>
            <a:tailEnd/>
          </a:ln>
        </p:spPr>
        <p:txBody>
          <a:bodyPr lIns="90000" tIns="46800" rIns="90000" bIns="46800">
            <a:spAutoFit/>
          </a:bodyPr>
          <a:lstStyle/>
          <a:p>
            <a:pPr algn="ct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a:solidFill>
                  <a:srgbClr val="000000"/>
                </a:solidFill>
              </a:rPr>
              <a:t>Ridurre la carne</a:t>
            </a:r>
          </a:p>
        </p:txBody>
      </p:sp>
      <p:sp>
        <p:nvSpPr>
          <p:cNvPr id="1054729" name="Text Box 8"/>
          <p:cNvSpPr txBox="1">
            <a:spLocks noChangeArrowheads="1"/>
          </p:cNvSpPr>
          <p:nvPr/>
        </p:nvSpPr>
        <p:spPr bwMode="auto">
          <a:xfrm>
            <a:off x="6588125" y="2708275"/>
            <a:ext cx="2305050" cy="642938"/>
          </a:xfrm>
          <a:prstGeom prst="rect">
            <a:avLst/>
          </a:prstGeom>
          <a:noFill/>
          <a:ln w="9525">
            <a:noFill/>
            <a:round/>
            <a:headEnd/>
            <a:tailEnd/>
          </a:ln>
        </p:spPr>
        <p:txBody>
          <a:bodyPr lIns="90000" tIns="46800" rIns="90000" bIns="46800">
            <a:spAutoFit/>
          </a:bodyPr>
          <a:lstStyle/>
          <a:p>
            <a:pPr algn="ct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a:solidFill>
                  <a:srgbClr val="000000"/>
                </a:solidFill>
              </a:rPr>
              <a:t>Prodotti biologici e di autoproduzione</a:t>
            </a:r>
          </a:p>
        </p:txBody>
      </p:sp>
      <p:sp>
        <p:nvSpPr>
          <p:cNvPr id="1054730" name="Text Box 9"/>
          <p:cNvSpPr txBox="1">
            <a:spLocks noChangeArrowheads="1"/>
          </p:cNvSpPr>
          <p:nvPr/>
        </p:nvSpPr>
        <p:spPr bwMode="auto">
          <a:xfrm>
            <a:off x="6084888" y="3644900"/>
            <a:ext cx="2590800" cy="368300"/>
          </a:xfrm>
          <a:prstGeom prst="rect">
            <a:avLst/>
          </a:prstGeom>
          <a:noFill/>
          <a:ln w="9525">
            <a:noFill/>
            <a:round/>
            <a:headEnd/>
            <a:tailEnd/>
          </a:ln>
        </p:spPr>
        <p:txBody>
          <a:bodyPr lIns="90000" tIns="46800" rIns="90000" bIns="46800">
            <a:spAutoFit/>
          </a:bodyPr>
          <a:lstStyle/>
          <a:p>
            <a:pPr algn="ct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a:solidFill>
                  <a:srgbClr val="000000"/>
                </a:solidFill>
              </a:rPr>
              <a:t>Prodotti di stagione</a:t>
            </a:r>
          </a:p>
        </p:txBody>
      </p:sp>
      <p:sp>
        <p:nvSpPr>
          <p:cNvPr id="1054731" name="Text Box 10"/>
          <p:cNvSpPr txBox="1">
            <a:spLocks noChangeArrowheads="1"/>
          </p:cNvSpPr>
          <p:nvPr/>
        </p:nvSpPr>
        <p:spPr bwMode="auto">
          <a:xfrm>
            <a:off x="1042988" y="6237288"/>
            <a:ext cx="2160587" cy="368300"/>
          </a:xfrm>
          <a:prstGeom prst="rect">
            <a:avLst/>
          </a:prstGeom>
          <a:noFill/>
          <a:ln w="9525">
            <a:noFill/>
            <a:round/>
            <a:headEnd/>
            <a:tailEnd/>
          </a:ln>
        </p:spPr>
        <p:txBody>
          <a:bodyPr lIns="90000" tIns="46800" rIns="90000" bIns="46800">
            <a:spAutoFit/>
          </a:bodyPr>
          <a:lstStyle/>
          <a:p>
            <a:pPr algn="ct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a:solidFill>
                  <a:srgbClr val="000000"/>
                </a:solidFill>
              </a:rPr>
              <a:t>Consumo locale</a:t>
            </a:r>
          </a:p>
        </p:txBody>
      </p:sp>
      <p:pic>
        <p:nvPicPr>
          <p:cNvPr id="1054732" name="Picture 11"/>
          <p:cNvPicPr>
            <a:picLocks noChangeAspect="1" noChangeArrowheads="1"/>
          </p:cNvPicPr>
          <p:nvPr/>
        </p:nvPicPr>
        <p:blipFill>
          <a:blip r:embed="rId6"/>
          <a:srcRect/>
          <a:stretch>
            <a:fillRect/>
          </a:stretch>
        </p:blipFill>
        <p:spPr bwMode="auto">
          <a:xfrm>
            <a:off x="250825" y="981075"/>
            <a:ext cx="3241675" cy="1822450"/>
          </a:xfrm>
          <a:prstGeom prst="rect">
            <a:avLst/>
          </a:prstGeom>
          <a:noFill/>
          <a:ln w="9525">
            <a:noFill/>
            <a:round/>
            <a:headEnd/>
            <a:tailEnd/>
          </a:ln>
        </p:spPr>
      </p:pic>
      <p:pic>
        <p:nvPicPr>
          <p:cNvPr id="1054733" name="Picture 12"/>
          <p:cNvPicPr>
            <a:picLocks noChangeAspect="1" noChangeArrowheads="1"/>
          </p:cNvPicPr>
          <p:nvPr/>
        </p:nvPicPr>
        <p:blipFill>
          <a:blip r:embed="rId7"/>
          <a:srcRect/>
          <a:stretch>
            <a:fillRect/>
          </a:stretch>
        </p:blipFill>
        <p:spPr bwMode="auto">
          <a:xfrm>
            <a:off x="6011863" y="836613"/>
            <a:ext cx="2808287" cy="1898650"/>
          </a:xfrm>
          <a:prstGeom prst="rect">
            <a:avLst/>
          </a:prstGeom>
          <a:noFill/>
          <a:ln w="9525">
            <a:noFill/>
            <a:round/>
            <a:headEnd/>
            <a:tailEnd/>
          </a:ln>
        </p:spPr>
      </p:pic>
      <p:sp>
        <p:nvSpPr>
          <p:cNvPr id="1054734" name="Text Box 13"/>
          <p:cNvSpPr txBox="1">
            <a:spLocks noChangeArrowheads="1"/>
          </p:cNvSpPr>
          <p:nvPr/>
        </p:nvSpPr>
        <p:spPr bwMode="auto">
          <a:xfrm>
            <a:off x="179388" y="152400"/>
            <a:ext cx="1584325" cy="396875"/>
          </a:xfrm>
          <a:prstGeom prst="rect">
            <a:avLst/>
          </a:prstGeom>
          <a:solidFill>
            <a:srgbClr val="FFFF00"/>
          </a:solid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sz="2000" b="1">
                <a:solidFill>
                  <a:srgbClr val="FF0000"/>
                </a:solidFill>
              </a:rPr>
              <a:t>Mitigazione</a:t>
            </a:r>
          </a:p>
        </p:txBody>
      </p:sp>
    </p:spTree>
  </p:cSld>
  <p:clrMapOvr>
    <a:masterClrMapping/>
  </p:clrMapOvr>
  <p:transition>
    <p:zoom dir="in"/>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770" name="Segnaposto numero diapositiva 5"/>
          <p:cNvSpPr txBox="1">
            <a:spLocks noGrp="1"/>
          </p:cNvSpPr>
          <p:nvPr/>
        </p:nvSpPr>
        <p:spPr bwMode="auto">
          <a:xfrm>
            <a:off x="6553200" y="6245225"/>
            <a:ext cx="2132013" cy="474663"/>
          </a:xfrm>
          <a:prstGeom prst="rect">
            <a:avLst/>
          </a:prstGeom>
          <a:noFill/>
          <a:ln w="9525">
            <a:noFill/>
            <a:round/>
            <a:headEnd/>
            <a:tailEnd/>
          </a:ln>
        </p:spPr>
        <p:txBody>
          <a:bodyPr lIns="90000" tIns="46800" rIns="90000" bIns="46800"/>
          <a:lstStyle/>
          <a:p>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D8DE35FF-5DEF-46EE-94F7-E6E439B39011}" type="slidenum">
              <a:rPr lang="it-IT">
                <a:solidFill>
                  <a:srgbClr val="000000"/>
                </a:solidFill>
                <a:cs typeface="Segoe UI" pitchFamily="34" charset="0"/>
              </a:rPr>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51</a:t>
            </a:fld>
            <a:endParaRPr lang="it-IT">
              <a:solidFill>
                <a:srgbClr val="000000"/>
              </a:solidFill>
              <a:cs typeface="Segoe UI" pitchFamily="34" charset="0"/>
            </a:endParaRPr>
          </a:p>
        </p:txBody>
      </p:sp>
      <p:sp>
        <p:nvSpPr>
          <p:cNvPr id="1056771" name="Text Box 2"/>
          <p:cNvSpPr txBox="1">
            <a:spLocks noChangeArrowheads="1"/>
          </p:cNvSpPr>
          <p:nvPr/>
        </p:nvSpPr>
        <p:spPr bwMode="auto">
          <a:xfrm>
            <a:off x="395288" y="260350"/>
            <a:ext cx="5329237" cy="579438"/>
          </a:xfrm>
          <a:prstGeom prst="rect">
            <a:avLst/>
          </a:prstGeom>
          <a:noFill/>
          <a:ln w="9525">
            <a:noFill/>
            <a:round/>
            <a:headEnd/>
            <a:tailEnd/>
          </a:ln>
        </p:spPr>
        <p:txBody>
          <a:bodyPr lIns="90000" tIns="46800" rIns="90000" bIns="46800">
            <a:spAutoFit/>
          </a:bodyPr>
          <a:lstStyle/>
          <a:p>
            <a:pPr algn="ctr" eaLnBrk="0" hangingPunct="0">
              <a:spcBef>
                <a:spcPts val="20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200" b="1">
                <a:solidFill>
                  <a:srgbClr val="0033CC"/>
                </a:solidFill>
              </a:rPr>
              <a:t>Occorre agire in fretta!!!</a:t>
            </a:r>
          </a:p>
        </p:txBody>
      </p:sp>
      <p:sp>
        <p:nvSpPr>
          <p:cNvPr id="922627" name="Text Box 3"/>
          <p:cNvSpPr txBox="1">
            <a:spLocks noChangeArrowheads="1"/>
          </p:cNvSpPr>
          <p:nvPr/>
        </p:nvSpPr>
        <p:spPr bwMode="auto">
          <a:xfrm>
            <a:off x="323850" y="4292600"/>
            <a:ext cx="6842125" cy="1608138"/>
          </a:xfrm>
          <a:prstGeom prst="rect">
            <a:avLst/>
          </a:prstGeom>
          <a:solidFill>
            <a:schemeClr val="bg1"/>
          </a:solidFill>
          <a:ln w="9525">
            <a:noFill/>
            <a:round/>
            <a:headEnd/>
            <a:tailEnd/>
          </a:ln>
        </p:spPr>
        <p:txBody>
          <a:bodyPr lIns="90000" tIns="46800" rIns="90000" bIns="46800">
            <a:spAutoFit/>
          </a:bodyPr>
          <a:lstStyle/>
          <a:p>
            <a:pP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a:solidFill>
                  <a:srgbClr val="0033CC"/>
                </a:solidFill>
              </a:rPr>
              <a:t>3)Voto: </a:t>
            </a:r>
            <a:r>
              <a:rPr lang="it-IT" b="1">
                <a:solidFill>
                  <a:schemeClr val="tx1"/>
                </a:solidFill>
              </a:rPr>
              <a:t>p</a:t>
            </a:r>
            <a:r>
              <a:rPr lang="it-IT" b="1">
                <a:solidFill>
                  <a:srgbClr val="000000"/>
                </a:solidFill>
              </a:rPr>
              <a:t>rovare a individuare chi si impegna nel combattere le cause dei cambiamenti climatici, ad esempio:</a:t>
            </a:r>
          </a:p>
          <a:p>
            <a:pP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a:solidFill>
                  <a:srgbClr val="000000"/>
                </a:solidFill>
              </a:rPr>
              <a:t>- Stop ai sussidi ai combustibili fossili, maggiore investimento nelle energie rinnovabili, favorire tasse sull’uso dei combustibili fossili (es. carbone)…</a:t>
            </a:r>
          </a:p>
        </p:txBody>
      </p:sp>
      <p:sp>
        <p:nvSpPr>
          <p:cNvPr id="922628" name="Text Box 4"/>
          <p:cNvSpPr txBox="1">
            <a:spLocks noChangeArrowheads="1"/>
          </p:cNvSpPr>
          <p:nvPr/>
        </p:nvSpPr>
        <p:spPr bwMode="auto">
          <a:xfrm>
            <a:off x="250825" y="2133600"/>
            <a:ext cx="5545138" cy="1190625"/>
          </a:xfrm>
          <a:prstGeom prst="rect">
            <a:avLst/>
          </a:prstGeom>
          <a:noFill/>
          <a:ln w="9525">
            <a:noFill/>
            <a:round/>
            <a:headEnd/>
            <a:tailEnd/>
          </a:ln>
        </p:spPr>
        <p:txBody>
          <a:bodyPr lIns="90000" tIns="46800" rIns="90000" bIns="46800">
            <a:spAutoFit/>
          </a:bodyPr>
          <a:lstStyle/>
          <a:p>
            <a:pP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a:solidFill>
                  <a:srgbClr val="0033CC"/>
                </a:solidFill>
              </a:rPr>
              <a:t>2) Sostenere chi fa campagne di pressione</a:t>
            </a:r>
            <a:r>
              <a:rPr lang="it-IT" b="1">
                <a:solidFill>
                  <a:srgbClr val="000000"/>
                </a:solidFill>
              </a:rPr>
              <a:t>: es. comitati di cittadini, organizzazione non governative, associazioni ambientaliste, campagne sui social…</a:t>
            </a:r>
          </a:p>
        </p:txBody>
      </p:sp>
      <p:sp>
        <p:nvSpPr>
          <p:cNvPr id="922629" name="Text Box 5"/>
          <p:cNvSpPr txBox="1">
            <a:spLocks noChangeArrowheads="1"/>
          </p:cNvSpPr>
          <p:nvPr/>
        </p:nvSpPr>
        <p:spPr bwMode="auto">
          <a:xfrm>
            <a:off x="250825" y="908050"/>
            <a:ext cx="8208963" cy="368300"/>
          </a:xfrm>
          <a:prstGeom prst="rect">
            <a:avLst/>
          </a:prstGeom>
          <a:noFill/>
          <a:ln w="9525">
            <a:noFill/>
            <a:round/>
            <a:headEnd/>
            <a:tailEnd/>
          </a:ln>
        </p:spPr>
        <p:txBody>
          <a:bodyPr lIns="90000" tIns="46800" rIns="90000" bIns="46800">
            <a:spAutoFit/>
          </a:bodyPr>
          <a:lstStyle/>
          <a:p>
            <a:pP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a:solidFill>
                  <a:srgbClr val="0033CC"/>
                </a:solidFill>
              </a:rPr>
              <a:t>1) Informarsi</a:t>
            </a:r>
            <a:r>
              <a:rPr lang="it-IT" b="1">
                <a:solidFill>
                  <a:srgbClr val="000000"/>
                </a:solidFill>
              </a:rPr>
              <a:t>: scuola, libri, riviste, internet, tv, radio,… </a:t>
            </a:r>
          </a:p>
        </p:txBody>
      </p:sp>
      <p:pic>
        <p:nvPicPr>
          <p:cNvPr id="922630" name="Picture 6"/>
          <p:cNvPicPr>
            <a:picLocks noChangeAspect="1" noChangeArrowheads="1"/>
          </p:cNvPicPr>
          <p:nvPr/>
        </p:nvPicPr>
        <p:blipFill>
          <a:blip r:embed="rId3"/>
          <a:srcRect/>
          <a:stretch>
            <a:fillRect/>
          </a:stretch>
        </p:blipFill>
        <p:spPr bwMode="auto">
          <a:xfrm>
            <a:off x="7142163" y="4581525"/>
            <a:ext cx="2001837" cy="1776413"/>
          </a:xfrm>
          <a:prstGeom prst="rect">
            <a:avLst/>
          </a:prstGeom>
          <a:noFill/>
          <a:ln w="9525">
            <a:noFill/>
            <a:round/>
            <a:headEnd/>
            <a:tailEnd/>
          </a:ln>
        </p:spPr>
      </p:pic>
      <p:pic>
        <p:nvPicPr>
          <p:cNvPr id="922631" name="Picture 7"/>
          <p:cNvPicPr>
            <a:picLocks noChangeAspect="1" noChangeArrowheads="1"/>
          </p:cNvPicPr>
          <p:nvPr/>
        </p:nvPicPr>
        <p:blipFill>
          <a:blip r:embed="rId4"/>
          <a:srcRect/>
          <a:stretch>
            <a:fillRect/>
          </a:stretch>
        </p:blipFill>
        <p:spPr bwMode="auto">
          <a:xfrm>
            <a:off x="5580063" y="2205038"/>
            <a:ext cx="3168650" cy="1925637"/>
          </a:xfrm>
          <a:prstGeom prst="rect">
            <a:avLst/>
          </a:prstGeom>
          <a:noFill/>
          <a:ln w="9525">
            <a:noFill/>
            <a:round/>
            <a:headEnd/>
            <a:tailEnd/>
          </a:ln>
        </p:spPr>
      </p:pic>
      <p:sp>
        <p:nvSpPr>
          <p:cNvPr id="922634" name="Text Box 10"/>
          <p:cNvSpPr txBox="1">
            <a:spLocks noChangeArrowheads="1"/>
          </p:cNvSpPr>
          <p:nvPr/>
        </p:nvSpPr>
        <p:spPr bwMode="auto">
          <a:xfrm>
            <a:off x="250825" y="1260475"/>
            <a:ext cx="5761038" cy="641350"/>
          </a:xfrm>
          <a:prstGeom prst="rect">
            <a:avLst/>
          </a:prstGeom>
          <a:noFill/>
          <a:ln w="9525">
            <a:noFill/>
            <a:round/>
            <a:headEnd/>
            <a:tailEnd/>
          </a:ln>
        </p:spPr>
        <p:txBody>
          <a:bodyPr lIns="90000" tIns="46800" rIns="90000" bIns="46800">
            <a:spAutoFit/>
          </a:bodyPr>
          <a:lstStyle/>
          <a:p>
            <a:pP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i="1">
                <a:solidFill>
                  <a:srgbClr val="FF0000"/>
                </a:solidFill>
              </a:rPr>
              <a:t>“Ogni cambiamento ha bisogno di motivazioni e di un cammino educativo” (Laudato Si)</a:t>
            </a:r>
          </a:p>
        </p:txBody>
      </p:sp>
      <p:sp>
        <p:nvSpPr>
          <p:cNvPr id="922635" name="Text Box 11"/>
          <p:cNvSpPr txBox="1">
            <a:spLocks noChangeArrowheads="1"/>
          </p:cNvSpPr>
          <p:nvPr/>
        </p:nvSpPr>
        <p:spPr bwMode="auto">
          <a:xfrm>
            <a:off x="250825" y="3435350"/>
            <a:ext cx="4897438" cy="1058863"/>
          </a:xfrm>
          <a:prstGeom prst="rect">
            <a:avLst/>
          </a:prstGeom>
          <a:noFill/>
          <a:ln w="9525">
            <a:noFill/>
            <a:round/>
            <a:headEnd/>
            <a:tailEnd/>
          </a:ln>
        </p:spPr>
        <p:txBody>
          <a:bodyPr lIns="90000" tIns="46800" rIns="90000" bIns="46800">
            <a:spAutoFit/>
          </a:bodyPr>
          <a:lstStyle/>
          <a:p>
            <a:pP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i="1">
                <a:solidFill>
                  <a:srgbClr val="FF0000"/>
                </a:solidFill>
              </a:rPr>
              <a:t>“Ai problemi sociali si risponde con reti comunitarie” (Laudato Si)</a:t>
            </a:r>
          </a:p>
          <a:p>
            <a:pP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b="1" i="1">
              <a:solidFill>
                <a:srgbClr val="FF0000"/>
              </a:solidFill>
            </a:endParaRPr>
          </a:p>
        </p:txBody>
      </p:sp>
      <p:sp>
        <p:nvSpPr>
          <p:cNvPr id="922636" name="Text Box 12"/>
          <p:cNvSpPr txBox="1">
            <a:spLocks noChangeArrowheads="1"/>
          </p:cNvSpPr>
          <p:nvPr/>
        </p:nvSpPr>
        <p:spPr bwMode="auto">
          <a:xfrm>
            <a:off x="322263" y="5956300"/>
            <a:ext cx="6697662" cy="641350"/>
          </a:xfrm>
          <a:prstGeom prst="rect">
            <a:avLst/>
          </a:prstGeom>
          <a:solidFill>
            <a:schemeClr val="bg1"/>
          </a:solidFill>
          <a:ln w="9525">
            <a:noFill/>
            <a:round/>
            <a:headEnd/>
            <a:tailEnd/>
          </a:ln>
        </p:spPr>
        <p:txBody>
          <a:bodyPr lIns="90000" tIns="46800" rIns="90000" bIns="46800">
            <a:spAutoFit/>
          </a:bodyPr>
          <a:lstStyle/>
          <a:p>
            <a:pP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i="1">
                <a:solidFill>
                  <a:srgbClr val="FF0000"/>
                </a:solidFill>
              </a:rPr>
              <a:t>“Esercitare una sana pressione su coloro che detengono il potere politico, economico e sociale” (Laudato Si)</a:t>
            </a:r>
          </a:p>
        </p:txBody>
      </p:sp>
      <p:pic>
        <p:nvPicPr>
          <p:cNvPr id="922637" name="Picture 13"/>
          <p:cNvPicPr>
            <a:picLocks noChangeAspect="1" noChangeArrowheads="1"/>
          </p:cNvPicPr>
          <p:nvPr/>
        </p:nvPicPr>
        <p:blipFill>
          <a:blip r:embed="rId5"/>
          <a:srcRect/>
          <a:stretch>
            <a:fillRect/>
          </a:stretch>
        </p:blipFill>
        <p:spPr bwMode="auto">
          <a:xfrm>
            <a:off x="6227763" y="188913"/>
            <a:ext cx="1238250" cy="1944687"/>
          </a:xfrm>
          <a:prstGeom prst="rect">
            <a:avLst/>
          </a:prstGeom>
          <a:noFill/>
          <a:ln w="9525">
            <a:noFill/>
            <a:round/>
            <a:headEnd/>
            <a:tailEnd/>
          </a:ln>
        </p:spPr>
      </p:pic>
      <p:pic>
        <p:nvPicPr>
          <p:cNvPr id="922638" name="Picture 14"/>
          <p:cNvPicPr>
            <a:picLocks noChangeAspect="1" noChangeArrowheads="1"/>
          </p:cNvPicPr>
          <p:nvPr/>
        </p:nvPicPr>
        <p:blipFill>
          <a:blip r:embed="rId6"/>
          <a:srcRect/>
          <a:stretch>
            <a:fillRect/>
          </a:stretch>
        </p:blipFill>
        <p:spPr bwMode="auto">
          <a:xfrm>
            <a:off x="7415213" y="549275"/>
            <a:ext cx="1728787" cy="1381125"/>
          </a:xfrm>
          <a:prstGeom prst="rect">
            <a:avLst/>
          </a:prstGeom>
          <a:noFill/>
          <a:ln w="9525">
            <a:noFill/>
            <a:round/>
            <a:headEnd/>
            <a:tailEnd/>
          </a:ln>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2629"/>
                                        </p:tgtEl>
                                        <p:attrNameLst>
                                          <p:attrName>style.visibility</p:attrName>
                                        </p:attrNameLst>
                                      </p:cBhvr>
                                      <p:to>
                                        <p:strVal val="visible"/>
                                      </p:to>
                                    </p:set>
                                    <p:anim calcmode="lin" valueType="num">
                                      <p:cBhvr additive="base">
                                        <p:cTn id="7" dur="500" fill="hold"/>
                                        <p:tgtEl>
                                          <p:spTgt spid="922629"/>
                                        </p:tgtEl>
                                        <p:attrNameLst>
                                          <p:attrName>ppt_x</p:attrName>
                                        </p:attrNameLst>
                                      </p:cBhvr>
                                      <p:tavLst>
                                        <p:tav tm="0">
                                          <p:val>
                                            <p:strVal val="#ppt_x"/>
                                          </p:val>
                                        </p:tav>
                                        <p:tav tm="100000">
                                          <p:val>
                                            <p:strVal val="#ppt_x"/>
                                          </p:val>
                                        </p:tav>
                                      </p:tavLst>
                                    </p:anim>
                                    <p:anim calcmode="lin" valueType="num">
                                      <p:cBhvr additive="base">
                                        <p:cTn id="8" dur="500" fill="hold"/>
                                        <p:tgtEl>
                                          <p:spTgt spid="92262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22634"/>
                                        </p:tgtEl>
                                        <p:attrNameLst>
                                          <p:attrName>style.visibility</p:attrName>
                                        </p:attrNameLst>
                                      </p:cBhvr>
                                      <p:to>
                                        <p:strVal val="visible"/>
                                      </p:to>
                                    </p:set>
                                    <p:anim calcmode="lin" valueType="num">
                                      <p:cBhvr additive="base">
                                        <p:cTn id="11" dur="500" fill="hold"/>
                                        <p:tgtEl>
                                          <p:spTgt spid="922634"/>
                                        </p:tgtEl>
                                        <p:attrNameLst>
                                          <p:attrName>ppt_x</p:attrName>
                                        </p:attrNameLst>
                                      </p:cBhvr>
                                      <p:tavLst>
                                        <p:tav tm="0">
                                          <p:val>
                                            <p:strVal val="#ppt_x"/>
                                          </p:val>
                                        </p:tav>
                                        <p:tav tm="100000">
                                          <p:val>
                                            <p:strVal val="#ppt_x"/>
                                          </p:val>
                                        </p:tav>
                                      </p:tavLst>
                                    </p:anim>
                                    <p:anim calcmode="lin" valueType="num">
                                      <p:cBhvr additive="base">
                                        <p:cTn id="12" dur="500" fill="hold"/>
                                        <p:tgtEl>
                                          <p:spTgt spid="92263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22637"/>
                                        </p:tgtEl>
                                        <p:attrNameLst>
                                          <p:attrName>style.visibility</p:attrName>
                                        </p:attrNameLst>
                                      </p:cBhvr>
                                      <p:to>
                                        <p:strVal val="visible"/>
                                      </p:to>
                                    </p:set>
                                    <p:anim calcmode="lin" valueType="num">
                                      <p:cBhvr additive="base">
                                        <p:cTn id="15" dur="500" fill="hold"/>
                                        <p:tgtEl>
                                          <p:spTgt spid="922637"/>
                                        </p:tgtEl>
                                        <p:attrNameLst>
                                          <p:attrName>ppt_x</p:attrName>
                                        </p:attrNameLst>
                                      </p:cBhvr>
                                      <p:tavLst>
                                        <p:tav tm="0">
                                          <p:val>
                                            <p:strVal val="#ppt_x"/>
                                          </p:val>
                                        </p:tav>
                                        <p:tav tm="100000">
                                          <p:val>
                                            <p:strVal val="#ppt_x"/>
                                          </p:val>
                                        </p:tav>
                                      </p:tavLst>
                                    </p:anim>
                                    <p:anim calcmode="lin" valueType="num">
                                      <p:cBhvr additive="base">
                                        <p:cTn id="16" dur="500" fill="hold"/>
                                        <p:tgtEl>
                                          <p:spTgt spid="92263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22638"/>
                                        </p:tgtEl>
                                        <p:attrNameLst>
                                          <p:attrName>style.visibility</p:attrName>
                                        </p:attrNameLst>
                                      </p:cBhvr>
                                      <p:to>
                                        <p:strVal val="visible"/>
                                      </p:to>
                                    </p:set>
                                    <p:anim calcmode="lin" valueType="num">
                                      <p:cBhvr additive="base">
                                        <p:cTn id="19" dur="500" fill="hold"/>
                                        <p:tgtEl>
                                          <p:spTgt spid="922638"/>
                                        </p:tgtEl>
                                        <p:attrNameLst>
                                          <p:attrName>ppt_x</p:attrName>
                                        </p:attrNameLst>
                                      </p:cBhvr>
                                      <p:tavLst>
                                        <p:tav tm="0">
                                          <p:val>
                                            <p:strVal val="#ppt_x"/>
                                          </p:val>
                                        </p:tav>
                                        <p:tav tm="100000">
                                          <p:val>
                                            <p:strVal val="#ppt_x"/>
                                          </p:val>
                                        </p:tav>
                                      </p:tavLst>
                                    </p:anim>
                                    <p:anim calcmode="lin" valueType="num">
                                      <p:cBhvr additive="base">
                                        <p:cTn id="20" dur="500" fill="hold"/>
                                        <p:tgtEl>
                                          <p:spTgt spid="92263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22628"/>
                                        </p:tgtEl>
                                        <p:attrNameLst>
                                          <p:attrName>style.visibility</p:attrName>
                                        </p:attrNameLst>
                                      </p:cBhvr>
                                      <p:to>
                                        <p:strVal val="visible"/>
                                      </p:to>
                                    </p:set>
                                    <p:anim calcmode="lin" valueType="num">
                                      <p:cBhvr additive="base">
                                        <p:cTn id="25" dur="500" fill="hold"/>
                                        <p:tgtEl>
                                          <p:spTgt spid="922628"/>
                                        </p:tgtEl>
                                        <p:attrNameLst>
                                          <p:attrName>ppt_x</p:attrName>
                                        </p:attrNameLst>
                                      </p:cBhvr>
                                      <p:tavLst>
                                        <p:tav tm="0">
                                          <p:val>
                                            <p:strVal val="#ppt_x"/>
                                          </p:val>
                                        </p:tav>
                                        <p:tav tm="100000">
                                          <p:val>
                                            <p:strVal val="#ppt_x"/>
                                          </p:val>
                                        </p:tav>
                                      </p:tavLst>
                                    </p:anim>
                                    <p:anim calcmode="lin" valueType="num">
                                      <p:cBhvr additive="base">
                                        <p:cTn id="26" dur="500" fill="hold"/>
                                        <p:tgtEl>
                                          <p:spTgt spid="92262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22635"/>
                                        </p:tgtEl>
                                        <p:attrNameLst>
                                          <p:attrName>style.visibility</p:attrName>
                                        </p:attrNameLst>
                                      </p:cBhvr>
                                      <p:to>
                                        <p:strVal val="visible"/>
                                      </p:to>
                                    </p:set>
                                    <p:anim calcmode="lin" valueType="num">
                                      <p:cBhvr additive="base">
                                        <p:cTn id="29" dur="500" fill="hold"/>
                                        <p:tgtEl>
                                          <p:spTgt spid="922635"/>
                                        </p:tgtEl>
                                        <p:attrNameLst>
                                          <p:attrName>ppt_x</p:attrName>
                                        </p:attrNameLst>
                                      </p:cBhvr>
                                      <p:tavLst>
                                        <p:tav tm="0">
                                          <p:val>
                                            <p:strVal val="#ppt_x"/>
                                          </p:val>
                                        </p:tav>
                                        <p:tav tm="100000">
                                          <p:val>
                                            <p:strVal val="#ppt_x"/>
                                          </p:val>
                                        </p:tav>
                                      </p:tavLst>
                                    </p:anim>
                                    <p:anim calcmode="lin" valueType="num">
                                      <p:cBhvr additive="base">
                                        <p:cTn id="30" dur="500" fill="hold"/>
                                        <p:tgtEl>
                                          <p:spTgt spid="92263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922631"/>
                                        </p:tgtEl>
                                        <p:attrNameLst>
                                          <p:attrName>style.visibility</p:attrName>
                                        </p:attrNameLst>
                                      </p:cBhvr>
                                      <p:to>
                                        <p:strVal val="visible"/>
                                      </p:to>
                                    </p:set>
                                    <p:anim calcmode="lin" valueType="num">
                                      <p:cBhvr additive="base">
                                        <p:cTn id="33" dur="500" fill="hold"/>
                                        <p:tgtEl>
                                          <p:spTgt spid="922631"/>
                                        </p:tgtEl>
                                        <p:attrNameLst>
                                          <p:attrName>ppt_x</p:attrName>
                                        </p:attrNameLst>
                                      </p:cBhvr>
                                      <p:tavLst>
                                        <p:tav tm="0">
                                          <p:val>
                                            <p:strVal val="#ppt_x"/>
                                          </p:val>
                                        </p:tav>
                                        <p:tav tm="100000">
                                          <p:val>
                                            <p:strVal val="#ppt_x"/>
                                          </p:val>
                                        </p:tav>
                                      </p:tavLst>
                                    </p:anim>
                                    <p:anim calcmode="lin" valueType="num">
                                      <p:cBhvr additive="base">
                                        <p:cTn id="34" dur="500" fill="hold"/>
                                        <p:tgtEl>
                                          <p:spTgt spid="92263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22627"/>
                                        </p:tgtEl>
                                        <p:attrNameLst>
                                          <p:attrName>style.visibility</p:attrName>
                                        </p:attrNameLst>
                                      </p:cBhvr>
                                      <p:to>
                                        <p:strVal val="visible"/>
                                      </p:to>
                                    </p:set>
                                    <p:anim calcmode="lin" valueType="num">
                                      <p:cBhvr additive="base">
                                        <p:cTn id="39" dur="500" fill="hold"/>
                                        <p:tgtEl>
                                          <p:spTgt spid="922627"/>
                                        </p:tgtEl>
                                        <p:attrNameLst>
                                          <p:attrName>ppt_x</p:attrName>
                                        </p:attrNameLst>
                                      </p:cBhvr>
                                      <p:tavLst>
                                        <p:tav tm="0">
                                          <p:val>
                                            <p:strVal val="#ppt_x"/>
                                          </p:val>
                                        </p:tav>
                                        <p:tav tm="100000">
                                          <p:val>
                                            <p:strVal val="#ppt_x"/>
                                          </p:val>
                                        </p:tav>
                                      </p:tavLst>
                                    </p:anim>
                                    <p:anim calcmode="lin" valueType="num">
                                      <p:cBhvr additive="base">
                                        <p:cTn id="40" dur="500" fill="hold"/>
                                        <p:tgtEl>
                                          <p:spTgt spid="92262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922636"/>
                                        </p:tgtEl>
                                        <p:attrNameLst>
                                          <p:attrName>style.visibility</p:attrName>
                                        </p:attrNameLst>
                                      </p:cBhvr>
                                      <p:to>
                                        <p:strVal val="visible"/>
                                      </p:to>
                                    </p:set>
                                    <p:anim calcmode="lin" valueType="num">
                                      <p:cBhvr additive="base">
                                        <p:cTn id="43" dur="500" fill="hold"/>
                                        <p:tgtEl>
                                          <p:spTgt spid="922636"/>
                                        </p:tgtEl>
                                        <p:attrNameLst>
                                          <p:attrName>ppt_x</p:attrName>
                                        </p:attrNameLst>
                                      </p:cBhvr>
                                      <p:tavLst>
                                        <p:tav tm="0">
                                          <p:val>
                                            <p:strVal val="#ppt_x"/>
                                          </p:val>
                                        </p:tav>
                                        <p:tav tm="100000">
                                          <p:val>
                                            <p:strVal val="#ppt_x"/>
                                          </p:val>
                                        </p:tav>
                                      </p:tavLst>
                                    </p:anim>
                                    <p:anim calcmode="lin" valueType="num">
                                      <p:cBhvr additive="base">
                                        <p:cTn id="44" dur="500" fill="hold"/>
                                        <p:tgtEl>
                                          <p:spTgt spid="92263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922630"/>
                                        </p:tgtEl>
                                        <p:attrNameLst>
                                          <p:attrName>style.visibility</p:attrName>
                                        </p:attrNameLst>
                                      </p:cBhvr>
                                      <p:to>
                                        <p:strVal val="visible"/>
                                      </p:to>
                                    </p:set>
                                    <p:anim calcmode="lin" valueType="num">
                                      <p:cBhvr additive="base">
                                        <p:cTn id="47" dur="500" fill="hold"/>
                                        <p:tgtEl>
                                          <p:spTgt spid="922630"/>
                                        </p:tgtEl>
                                        <p:attrNameLst>
                                          <p:attrName>ppt_x</p:attrName>
                                        </p:attrNameLst>
                                      </p:cBhvr>
                                      <p:tavLst>
                                        <p:tav tm="0">
                                          <p:val>
                                            <p:strVal val="#ppt_x"/>
                                          </p:val>
                                        </p:tav>
                                        <p:tav tm="100000">
                                          <p:val>
                                            <p:strVal val="#ppt_x"/>
                                          </p:val>
                                        </p:tav>
                                      </p:tavLst>
                                    </p:anim>
                                    <p:anim calcmode="lin" valueType="num">
                                      <p:cBhvr additive="base">
                                        <p:cTn id="48" dur="500" fill="hold"/>
                                        <p:tgtEl>
                                          <p:spTgt spid="9226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27" grpId="0" animBg="1"/>
      <p:bldP spid="922628" grpId="0"/>
      <p:bldP spid="922629" grpId="0"/>
      <p:bldP spid="922634" grpId="0"/>
      <p:bldP spid="922635" grpId="0"/>
      <p:bldP spid="92263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809" name="Segnaposto numero diapositiva 3"/>
          <p:cNvSpPr>
            <a:spLocks noGrp="1"/>
          </p:cNvSpPr>
          <p:nvPr>
            <p:ph type="sldNum" sz="quarter" idx="13"/>
          </p:nvPr>
        </p:nvSpPr>
        <p:spPr>
          <a:noFill/>
        </p:spPr>
        <p:txBody>
          <a:bodyPr/>
          <a:lstStyle/>
          <a:p>
            <a:fld id="{181D74D2-D7AC-44D6-9AAA-FD0456499B99}" type="slidenum">
              <a:rPr lang="it-IT" smtClean="0"/>
              <a:pPr/>
              <a:t>52</a:t>
            </a:fld>
            <a:endParaRPr lang="it-IT" smtClean="0"/>
          </a:p>
        </p:txBody>
      </p:sp>
      <p:pic>
        <p:nvPicPr>
          <p:cNvPr id="1015810" name="Picture 2"/>
          <p:cNvPicPr>
            <a:picLocks noChangeAspect="1" noChangeArrowheads="1"/>
          </p:cNvPicPr>
          <p:nvPr/>
        </p:nvPicPr>
        <p:blipFill>
          <a:blip r:embed="rId3"/>
          <a:srcRect l="1749" t="2763" r="6313" b="-325"/>
          <a:stretch>
            <a:fillRect/>
          </a:stretch>
        </p:blipFill>
        <p:spPr bwMode="auto">
          <a:xfrm>
            <a:off x="0" y="0"/>
            <a:ext cx="9144000" cy="6858000"/>
          </a:xfrm>
          <a:prstGeom prst="rect">
            <a:avLst/>
          </a:prstGeom>
          <a:noFill/>
          <a:ln w="9525">
            <a:noFill/>
            <a:round/>
            <a:headEnd/>
            <a:tailEnd/>
          </a:ln>
        </p:spPr>
      </p:pic>
      <p:sp>
        <p:nvSpPr>
          <p:cNvPr id="904195" name="Text Box 3"/>
          <p:cNvSpPr txBox="1">
            <a:spLocks noChangeArrowheads="1"/>
          </p:cNvSpPr>
          <p:nvPr/>
        </p:nvSpPr>
        <p:spPr bwMode="auto">
          <a:xfrm>
            <a:off x="611188" y="692150"/>
            <a:ext cx="8064500" cy="1552575"/>
          </a:xfrm>
          <a:prstGeom prst="rect">
            <a:avLst/>
          </a:prstGeom>
          <a:solidFill>
            <a:schemeClr val="bg1"/>
          </a:solid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sz="2400" b="1" i="1">
                <a:solidFill>
                  <a:schemeClr val="tx1"/>
                </a:solidFill>
              </a:rPr>
              <a:t>“Le politiche a difesa del clima e l’abbandono dei combustibili fossili non sono una perdita economica, ma un investimento per il futuro che produrrà più </a:t>
            </a:r>
            <a:r>
              <a:rPr lang="it-IT" sz="2400" b="1" i="1">
                <a:solidFill>
                  <a:srgbClr val="FF0000"/>
                </a:solidFill>
              </a:rPr>
              <a:t>lavoro</a:t>
            </a:r>
            <a:r>
              <a:rPr lang="it-IT" sz="2400" b="1" i="1">
                <a:solidFill>
                  <a:schemeClr val="tx1"/>
                </a:solidFill>
              </a:rPr>
              <a:t>, più </a:t>
            </a:r>
            <a:r>
              <a:rPr lang="it-IT" sz="2400" b="1" i="1">
                <a:solidFill>
                  <a:srgbClr val="FF0000"/>
                </a:solidFill>
              </a:rPr>
              <a:t>benessere</a:t>
            </a:r>
            <a:r>
              <a:rPr lang="it-IT" sz="2400" b="1" i="1">
                <a:solidFill>
                  <a:schemeClr val="tx1"/>
                </a:solidFill>
              </a:rPr>
              <a:t> e </a:t>
            </a:r>
            <a:r>
              <a:rPr lang="it-IT" sz="2400" b="1" i="1">
                <a:solidFill>
                  <a:srgbClr val="FF0000"/>
                </a:solidFill>
              </a:rPr>
              <a:t>migliori condizioni di vita</a:t>
            </a:r>
            <a:r>
              <a:rPr lang="it-IT" sz="2400" b="1" i="1">
                <a:solidFill>
                  <a:schemeClr val="tx1"/>
                </a:solidFill>
              </a:rPr>
              <a:t>”</a:t>
            </a:r>
          </a:p>
        </p:txBody>
      </p:sp>
      <p:sp>
        <p:nvSpPr>
          <p:cNvPr id="904196" name="Text Box 4"/>
          <p:cNvSpPr txBox="1">
            <a:spLocks noChangeArrowheads="1"/>
          </p:cNvSpPr>
          <p:nvPr/>
        </p:nvSpPr>
        <p:spPr bwMode="auto">
          <a:xfrm>
            <a:off x="611188" y="4581525"/>
            <a:ext cx="8064500" cy="1187450"/>
          </a:xfrm>
          <a:prstGeom prst="rect">
            <a:avLst/>
          </a:prstGeom>
          <a:solidFill>
            <a:schemeClr val="bg1"/>
          </a:solid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sz="2400" b="1">
                <a:solidFill>
                  <a:schemeClr val="tx1"/>
                </a:solidFill>
              </a:rPr>
              <a:t>“</a:t>
            </a:r>
            <a:r>
              <a:rPr lang="it-IT" sz="2400" b="1" i="1">
                <a:solidFill>
                  <a:schemeClr val="tx1"/>
                </a:solidFill>
              </a:rPr>
              <a:t>E se le soluzioni all’interno di questo sistema sono così impossibili da trovare, allora forse dovremmo cambiare il sistema stesso…</a:t>
            </a:r>
            <a:r>
              <a:rPr lang="it-IT" sz="2400" b="1">
                <a:solidFill>
                  <a:schemeClr val="tx1"/>
                </a:solidFill>
              </a:rPr>
              <a:t>”</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04195"/>
                                        </p:tgtEl>
                                        <p:attrNameLst>
                                          <p:attrName>style.visibility</p:attrName>
                                        </p:attrNameLst>
                                      </p:cBhvr>
                                      <p:to>
                                        <p:strVal val="visible"/>
                                      </p:to>
                                    </p:set>
                                    <p:animEffect transition="in" filter="box(in)">
                                      <p:cBhvr>
                                        <p:cTn id="7" dur="500"/>
                                        <p:tgtEl>
                                          <p:spTgt spid="90419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04196"/>
                                        </p:tgtEl>
                                        <p:attrNameLst>
                                          <p:attrName>style.visibility</p:attrName>
                                        </p:attrNameLst>
                                      </p:cBhvr>
                                      <p:to>
                                        <p:strVal val="visible"/>
                                      </p:to>
                                    </p:set>
                                    <p:animEffect transition="in" filter="box(in)">
                                      <p:cBhvr>
                                        <p:cTn id="12" dur="500"/>
                                        <p:tgtEl>
                                          <p:spTgt spid="904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195" grpId="0" animBg="1"/>
      <p:bldP spid="90419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122" name="Segnaposto numero diapositiva 1"/>
          <p:cNvSpPr txBox="1">
            <a:spLocks noGrp="1"/>
          </p:cNvSpPr>
          <p:nvPr/>
        </p:nvSpPr>
        <p:spPr bwMode="auto">
          <a:xfrm>
            <a:off x="6588125" y="6383338"/>
            <a:ext cx="2132013" cy="474662"/>
          </a:xfrm>
          <a:prstGeom prst="rect">
            <a:avLst/>
          </a:prstGeom>
          <a:noFill/>
          <a:ln w="9525">
            <a:noFill/>
            <a:round/>
            <a:headEnd/>
            <a:tailEnd/>
          </a:ln>
        </p:spPr>
        <p:txBody>
          <a:bodyPr lIns="90000" tIns="46800" rIns="90000" bIns="46800"/>
          <a:lstStyle/>
          <a:p>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28A06A03-74E8-4234-A414-ABA1DA654039}" type="slidenum">
              <a:rPr lang="it-IT">
                <a:solidFill>
                  <a:srgbClr val="000000"/>
                </a:solidFill>
                <a:cs typeface="Segoe UI" pitchFamily="34" charset="0"/>
              </a:rPr>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53</a:t>
            </a:fld>
            <a:endParaRPr lang="it-IT">
              <a:solidFill>
                <a:srgbClr val="000000"/>
              </a:solidFill>
              <a:cs typeface="Segoe UI" pitchFamily="34" charset="0"/>
            </a:endParaRPr>
          </a:p>
        </p:txBody>
      </p:sp>
      <p:pic>
        <p:nvPicPr>
          <p:cNvPr id="1029123" name="Picture 3" descr="banner_generico"/>
          <p:cNvPicPr>
            <a:picLocks noChangeAspect="1" noChangeArrowheads="1"/>
          </p:cNvPicPr>
          <p:nvPr/>
        </p:nvPicPr>
        <p:blipFill>
          <a:blip r:embed="rId2"/>
          <a:srcRect/>
          <a:stretch>
            <a:fillRect/>
          </a:stretch>
        </p:blipFill>
        <p:spPr bwMode="auto">
          <a:xfrm>
            <a:off x="684213" y="1125538"/>
            <a:ext cx="7451725" cy="3268662"/>
          </a:xfrm>
          <a:prstGeom prst="rect">
            <a:avLst/>
          </a:prstGeom>
          <a:noFill/>
          <a:ln w="9525">
            <a:noFill/>
            <a:miter lim="800000"/>
            <a:headEnd/>
            <a:tailEnd/>
          </a:ln>
        </p:spPr>
      </p:pic>
      <p:sp>
        <p:nvSpPr>
          <p:cNvPr id="1029124" name="Text Box 5"/>
          <p:cNvSpPr txBox="1">
            <a:spLocks noChangeArrowheads="1"/>
          </p:cNvSpPr>
          <p:nvPr/>
        </p:nvSpPr>
        <p:spPr bwMode="auto">
          <a:xfrm>
            <a:off x="1547813" y="115888"/>
            <a:ext cx="6121400" cy="701675"/>
          </a:xfrm>
          <a:prstGeom prst="rect">
            <a:avLst/>
          </a:prstGeom>
          <a:noFill/>
          <a:ln w="9525">
            <a:noFill/>
            <a:miter lim="800000"/>
            <a:headEnd/>
            <a:tailEnd/>
          </a:ln>
        </p:spPr>
        <p:txBody>
          <a:bodyPr>
            <a:spAutoFit/>
          </a:bodyPr>
          <a:lstStyle/>
          <a:p>
            <a:pPr defTabSz="914400">
              <a:spcBef>
                <a:spcPct val="50000"/>
              </a:spcBef>
            </a:pPr>
            <a:r>
              <a:rPr lang="it-IT" sz="4000" b="1">
                <a:solidFill>
                  <a:srgbClr val="3366FF"/>
                </a:solidFill>
              </a:rPr>
              <a:t>TRENTINO CLIMA 2019</a:t>
            </a:r>
          </a:p>
        </p:txBody>
      </p:sp>
      <p:sp>
        <p:nvSpPr>
          <p:cNvPr id="1029125" name="Text Box 6"/>
          <p:cNvSpPr txBox="1">
            <a:spLocks noChangeArrowheads="1"/>
          </p:cNvSpPr>
          <p:nvPr/>
        </p:nvSpPr>
        <p:spPr bwMode="auto">
          <a:xfrm>
            <a:off x="1763713" y="692150"/>
            <a:ext cx="5149850" cy="457200"/>
          </a:xfrm>
          <a:prstGeom prst="rect">
            <a:avLst/>
          </a:prstGeom>
          <a:noFill/>
          <a:ln w="9525">
            <a:noFill/>
            <a:miter lim="800000"/>
            <a:headEnd/>
            <a:tailEnd/>
          </a:ln>
        </p:spPr>
        <p:txBody>
          <a:bodyPr>
            <a:spAutoFit/>
          </a:bodyPr>
          <a:lstStyle/>
          <a:p>
            <a:pPr defTabSz="914400">
              <a:spcBef>
                <a:spcPct val="50000"/>
              </a:spcBef>
            </a:pPr>
            <a:r>
              <a:rPr lang="it-IT" sz="2400" b="1">
                <a:solidFill>
                  <a:schemeClr val="tx1"/>
                </a:solidFill>
              </a:rPr>
              <a:t>trentinoclima2019.climatrentino.it</a:t>
            </a:r>
          </a:p>
        </p:txBody>
      </p:sp>
      <p:pic>
        <p:nvPicPr>
          <p:cNvPr id="1029126" name="Picture 7" descr="logo ClimaTrentino PAT"/>
          <p:cNvPicPr>
            <a:picLocks noChangeAspect="1" noChangeArrowheads="1"/>
          </p:cNvPicPr>
          <p:nvPr/>
        </p:nvPicPr>
        <p:blipFill>
          <a:blip r:embed="rId3"/>
          <a:srcRect/>
          <a:stretch>
            <a:fillRect/>
          </a:stretch>
        </p:blipFill>
        <p:spPr bwMode="auto">
          <a:xfrm>
            <a:off x="250825" y="4581525"/>
            <a:ext cx="2160588" cy="1166813"/>
          </a:xfrm>
          <a:prstGeom prst="rect">
            <a:avLst/>
          </a:prstGeom>
          <a:noFill/>
          <a:ln w="9525">
            <a:noFill/>
            <a:miter lim="800000"/>
            <a:headEnd/>
            <a:tailEnd/>
          </a:ln>
        </p:spPr>
      </p:pic>
      <p:pic>
        <p:nvPicPr>
          <p:cNvPr id="1029127" name="Picture 9" descr="logo MUSE"/>
          <p:cNvPicPr>
            <a:picLocks noChangeAspect="1" noChangeArrowheads="1"/>
          </p:cNvPicPr>
          <p:nvPr/>
        </p:nvPicPr>
        <p:blipFill>
          <a:blip r:embed="rId4"/>
          <a:srcRect/>
          <a:stretch>
            <a:fillRect/>
          </a:stretch>
        </p:blipFill>
        <p:spPr bwMode="auto">
          <a:xfrm>
            <a:off x="2555875" y="4652963"/>
            <a:ext cx="1800225" cy="971550"/>
          </a:xfrm>
          <a:prstGeom prst="rect">
            <a:avLst/>
          </a:prstGeom>
          <a:noFill/>
          <a:ln w="9525">
            <a:noFill/>
            <a:miter lim="800000"/>
            <a:headEnd/>
            <a:tailEnd/>
          </a:ln>
        </p:spPr>
      </p:pic>
      <p:pic>
        <p:nvPicPr>
          <p:cNvPr id="1029128" name="Picture 11" descr="logo Fondazione Edmund Mach"/>
          <p:cNvPicPr>
            <a:picLocks noChangeAspect="1" noChangeArrowheads="1"/>
          </p:cNvPicPr>
          <p:nvPr/>
        </p:nvPicPr>
        <p:blipFill>
          <a:blip r:embed="rId5"/>
          <a:srcRect/>
          <a:stretch>
            <a:fillRect/>
          </a:stretch>
        </p:blipFill>
        <p:spPr bwMode="auto">
          <a:xfrm>
            <a:off x="4572000" y="4581525"/>
            <a:ext cx="2016125" cy="1089025"/>
          </a:xfrm>
          <a:prstGeom prst="rect">
            <a:avLst/>
          </a:prstGeom>
          <a:noFill/>
          <a:ln w="9525">
            <a:noFill/>
            <a:miter lim="800000"/>
            <a:headEnd/>
            <a:tailEnd/>
          </a:ln>
        </p:spPr>
      </p:pic>
      <p:pic>
        <p:nvPicPr>
          <p:cNvPr id="1029129" name="Picture 13" descr="logo Fondazione Bruno Kessler"/>
          <p:cNvPicPr>
            <a:picLocks noChangeAspect="1" noChangeArrowheads="1"/>
          </p:cNvPicPr>
          <p:nvPr/>
        </p:nvPicPr>
        <p:blipFill>
          <a:blip r:embed="rId6"/>
          <a:srcRect/>
          <a:stretch>
            <a:fillRect/>
          </a:stretch>
        </p:blipFill>
        <p:spPr bwMode="auto">
          <a:xfrm>
            <a:off x="6732588" y="4652963"/>
            <a:ext cx="2173287" cy="1173162"/>
          </a:xfrm>
          <a:prstGeom prst="rect">
            <a:avLst/>
          </a:prstGeom>
          <a:noFill/>
          <a:ln w="9525">
            <a:noFill/>
            <a:miter lim="800000"/>
            <a:headEnd/>
            <a:tailEnd/>
          </a:ln>
        </p:spPr>
      </p:pic>
      <p:pic>
        <p:nvPicPr>
          <p:cNvPr id="1029130" name="Picture 15" descr="logo UniversitÃ  di Trento"/>
          <p:cNvPicPr>
            <a:picLocks noChangeAspect="1" noChangeArrowheads="1"/>
          </p:cNvPicPr>
          <p:nvPr/>
        </p:nvPicPr>
        <p:blipFill>
          <a:blip r:embed="rId7"/>
          <a:srcRect/>
          <a:stretch>
            <a:fillRect/>
          </a:stretch>
        </p:blipFill>
        <p:spPr bwMode="auto">
          <a:xfrm>
            <a:off x="684213" y="5661025"/>
            <a:ext cx="1944687" cy="1050925"/>
          </a:xfrm>
          <a:prstGeom prst="rect">
            <a:avLst/>
          </a:prstGeom>
          <a:noFill/>
          <a:ln w="9525">
            <a:noFill/>
            <a:miter lim="800000"/>
            <a:headEnd/>
            <a:tailEnd/>
          </a:ln>
        </p:spPr>
      </p:pic>
      <p:pic>
        <p:nvPicPr>
          <p:cNvPr id="1029131" name="Picture 17" descr="logo Trentino School of Management"/>
          <p:cNvPicPr>
            <a:picLocks noChangeAspect="1" noChangeArrowheads="1"/>
          </p:cNvPicPr>
          <p:nvPr/>
        </p:nvPicPr>
        <p:blipFill>
          <a:blip r:embed="rId8"/>
          <a:srcRect/>
          <a:stretch>
            <a:fillRect/>
          </a:stretch>
        </p:blipFill>
        <p:spPr bwMode="auto">
          <a:xfrm>
            <a:off x="3348038" y="5734050"/>
            <a:ext cx="1800225" cy="971550"/>
          </a:xfrm>
          <a:prstGeom prst="rect">
            <a:avLst/>
          </a:prstGeom>
          <a:noFill/>
          <a:ln w="9525">
            <a:noFill/>
            <a:miter lim="800000"/>
            <a:headEnd/>
            <a:tailEnd/>
          </a:ln>
        </p:spPr>
      </p:pic>
      <p:pic>
        <p:nvPicPr>
          <p:cNvPr id="1029132" name="Picture 19" descr="logo Trento Film Festival"/>
          <p:cNvPicPr>
            <a:picLocks noChangeAspect="1" noChangeArrowheads="1"/>
          </p:cNvPicPr>
          <p:nvPr/>
        </p:nvPicPr>
        <p:blipFill>
          <a:blip r:embed="rId9"/>
          <a:srcRect/>
          <a:stretch>
            <a:fillRect/>
          </a:stretch>
        </p:blipFill>
        <p:spPr bwMode="auto">
          <a:xfrm>
            <a:off x="5580063" y="5805488"/>
            <a:ext cx="1655762" cy="8937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egnaposto numero diapositiva 3"/>
          <p:cNvSpPr>
            <a:spLocks noGrp="1"/>
          </p:cNvSpPr>
          <p:nvPr>
            <p:ph type="sldNum" sz="quarter" idx="13"/>
          </p:nvPr>
        </p:nvSpPr>
        <p:spPr>
          <a:noFill/>
        </p:spPr>
        <p:txBody>
          <a:bodyPr/>
          <a:lstStyle/>
          <a:p>
            <a:fld id="{A5DAE302-3BBD-4E96-8E95-B7D6392C6F12}" type="slidenum">
              <a:rPr lang="it-IT" smtClean="0"/>
              <a:pPr/>
              <a:t>6</a:t>
            </a:fld>
            <a:endParaRPr lang="it-IT" smtClean="0"/>
          </a:p>
        </p:txBody>
      </p:sp>
      <p:pic>
        <p:nvPicPr>
          <p:cNvPr id="23554" name="Picture 2" descr="Risultati immagini per Pacific sea level rise"/>
          <p:cNvPicPr>
            <a:picLocks noChangeAspect="1" noChangeArrowheads="1"/>
          </p:cNvPicPr>
          <p:nvPr/>
        </p:nvPicPr>
        <p:blipFill>
          <a:blip r:embed="rId2"/>
          <a:srcRect r="15347"/>
          <a:stretch>
            <a:fillRect/>
          </a:stretch>
        </p:blipFill>
        <p:spPr bwMode="auto">
          <a:xfrm>
            <a:off x="0" y="0"/>
            <a:ext cx="9144000" cy="6858000"/>
          </a:xfrm>
          <a:prstGeom prst="rect">
            <a:avLst/>
          </a:prstGeom>
          <a:noFill/>
          <a:ln w="9525">
            <a:noFill/>
            <a:miter lim="800000"/>
            <a:headEnd/>
            <a:tailEnd/>
          </a:ln>
        </p:spPr>
      </p:pic>
      <p:sp>
        <p:nvSpPr>
          <p:cNvPr id="23555" name="Text Box 3"/>
          <p:cNvSpPr txBox="1">
            <a:spLocks noChangeArrowheads="1"/>
          </p:cNvSpPr>
          <p:nvPr/>
        </p:nvSpPr>
        <p:spPr bwMode="auto">
          <a:xfrm>
            <a:off x="468313" y="5876925"/>
            <a:ext cx="8353425" cy="831850"/>
          </a:xfrm>
          <a:prstGeom prst="rect">
            <a:avLst/>
          </a:prstGeom>
          <a:solidFill>
            <a:schemeClr val="bg1"/>
          </a:solidFill>
          <a:ln w="9525">
            <a:solidFill>
              <a:srgbClr val="FF3300"/>
            </a:solidFill>
            <a:miter lim="800000"/>
            <a:headEnd/>
            <a:tailEnd/>
          </a:ln>
        </p:spPr>
        <p:txBody>
          <a:bodyPr>
            <a:spAutoFit/>
          </a:bodyPr>
          <a:lstStyle/>
          <a:p>
            <a:pPr algn="ctr" eaLnBrk="0" hangingPunct="0">
              <a:spcBef>
                <a:spcPct val="50000"/>
              </a:spcBef>
            </a:pPr>
            <a:r>
              <a:rPr lang="it-IT" sz="2400" b="1">
                <a:solidFill>
                  <a:schemeClr val="tx1"/>
                </a:solidFill>
              </a:rPr>
              <a:t>Dal 1870 al 2018 il livello medio del mare è cresciuto di circa </a:t>
            </a:r>
            <a:r>
              <a:rPr lang="it-IT" sz="2400" b="1">
                <a:solidFill>
                  <a:srgbClr val="FF3300"/>
                </a:solidFill>
              </a:rPr>
              <a:t>25 cm</a:t>
            </a:r>
          </a:p>
        </p:txBody>
      </p:sp>
      <p:sp>
        <p:nvSpPr>
          <p:cNvPr id="23556" name="Rectangle 4"/>
          <p:cNvSpPr>
            <a:spLocks noChangeArrowheads="1"/>
          </p:cNvSpPr>
          <p:nvPr/>
        </p:nvSpPr>
        <p:spPr bwMode="auto">
          <a:xfrm>
            <a:off x="528638" y="317500"/>
            <a:ext cx="8291512" cy="519113"/>
          </a:xfrm>
          <a:prstGeom prst="rect">
            <a:avLst/>
          </a:prstGeom>
          <a:solidFill>
            <a:schemeClr val="bg1"/>
          </a:solidFill>
          <a:ln w="9525">
            <a:noFill/>
            <a:miter lim="800000"/>
            <a:headEnd/>
            <a:tailEnd/>
          </a:ln>
        </p:spPr>
        <p:txBody>
          <a:bodyPr wrap="none">
            <a:spAutoFit/>
          </a:bodyPr>
          <a:lstStyle/>
          <a:p>
            <a:pPr eaLnBrk="0" hangingPunct="0">
              <a:buClr>
                <a:srgbClr val="000000"/>
              </a:buClr>
              <a:buSzPct val="100000"/>
              <a:buFont typeface="Times New Roman" pitchFamily="18" charset="0"/>
              <a:buNone/>
            </a:pPr>
            <a:r>
              <a:rPr lang="it-IT" sz="2800" b="1">
                <a:solidFill>
                  <a:srgbClr val="0033CC"/>
                </a:solidFill>
              </a:rPr>
              <a:t>Il livello del mare si alza e gli oceani si scaldano</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218" name="Segnaposto numero diapositiva 3"/>
          <p:cNvSpPr txBox="1">
            <a:spLocks noGrp="1"/>
          </p:cNvSpPr>
          <p:nvPr/>
        </p:nvSpPr>
        <p:spPr bwMode="auto">
          <a:xfrm>
            <a:off x="6553200" y="6245225"/>
            <a:ext cx="2132013" cy="474663"/>
          </a:xfrm>
          <a:prstGeom prst="rect">
            <a:avLst/>
          </a:prstGeom>
          <a:noFill/>
          <a:ln w="9525">
            <a:noFill/>
            <a:round/>
            <a:headEnd/>
            <a:tailEnd/>
          </a:ln>
        </p:spPr>
        <p:txBody>
          <a:bodyPr lIns="90000" tIns="46800" rIns="90000" bIns="46800"/>
          <a:lstStyle/>
          <a:p>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D51CE8F9-A27B-433B-A95B-EC0CCAF4A2A1}" type="slidenum">
              <a:rPr lang="it-IT">
                <a:solidFill>
                  <a:srgbClr val="000000"/>
                </a:solidFill>
                <a:cs typeface="Segoe UI" pitchFamily="34" charset="0"/>
              </a:rPr>
              <a:pPr eaLnBrk="0" hangingPunct="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7</a:t>
            </a:fld>
            <a:endParaRPr lang="it-IT">
              <a:solidFill>
                <a:srgbClr val="000000"/>
              </a:solidFill>
              <a:cs typeface="Segoe UI" pitchFamily="34" charset="0"/>
            </a:endParaRPr>
          </a:p>
        </p:txBody>
      </p:sp>
      <p:sp>
        <p:nvSpPr>
          <p:cNvPr id="1033219" name="Text Box 2"/>
          <p:cNvSpPr txBox="1">
            <a:spLocks noChangeArrowheads="1"/>
          </p:cNvSpPr>
          <p:nvPr/>
        </p:nvSpPr>
        <p:spPr bwMode="auto">
          <a:xfrm>
            <a:off x="0" y="188913"/>
            <a:ext cx="9144000" cy="946150"/>
          </a:xfrm>
          <a:prstGeom prst="rect">
            <a:avLst/>
          </a:prstGeom>
          <a:noFill/>
          <a:ln w="9525">
            <a:noFill/>
            <a:round/>
            <a:headEnd/>
            <a:tailEnd/>
          </a:ln>
        </p:spPr>
        <p:txBody>
          <a:bodyPr lIns="90000" tIns="46800" rIns="90000" bIns="46800">
            <a:spAutoFit/>
          </a:bodyPr>
          <a:lstStyle/>
          <a:p>
            <a:pPr algn="ctr" eaLnBrk="0" hangingPunct="0">
              <a:spcBef>
                <a:spcPts val="15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800" b="1">
                <a:solidFill>
                  <a:srgbClr val="0033CC"/>
                </a:solidFill>
              </a:rPr>
              <a:t>Aumento della frequenza e dell’intensità di eventi meteorologici estremi (2018)                </a:t>
            </a:r>
          </a:p>
        </p:txBody>
      </p:sp>
      <p:sp>
        <p:nvSpPr>
          <p:cNvPr id="1033220" name="Text Box 3"/>
          <p:cNvSpPr txBox="1">
            <a:spLocks noChangeArrowheads="1"/>
          </p:cNvSpPr>
          <p:nvPr/>
        </p:nvSpPr>
        <p:spPr bwMode="auto">
          <a:xfrm>
            <a:off x="107950" y="1800225"/>
            <a:ext cx="6480175" cy="3236913"/>
          </a:xfrm>
          <a:prstGeom prst="rect">
            <a:avLst/>
          </a:prstGeom>
          <a:noFill/>
          <a:ln w="9525">
            <a:noFill/>
            <a:miter lim="800000"/>
            <a:headEnd/>
            <a:tailEnd/>
          </a:ln>
        </p:spPr>
        <p:txBody>
          <a:bodyPr>
            <a:spAutoFit/>
          </a:bodyPr>
          <a:lstStyle/>
          <a:p>
            <a:pPr eaLnBrk="0" hangingPunct="0">
              <a:buClr>
                <a:srgbClr val="000000"/>
              </a:buClr>
              <a:buSzPct val="100000"/>
              <a:buFont typeface="Times New Roman" pitchFamily="18" charset="0"/>
              <a:buNone/>
            </a:pPr>
            <a:r>
              <a:rPr lang="it-IT" b="1">
                <a:solidFill>
                  <a:schemeClr val="tx1"/>
                </a:solidFill>
              </a:rPr>
              <a:t>Le </a:t>
            </a:r>
            <a:r>
              <a:rPr lang="it-IT" b="1">
                <a:solidFill>
                  <a:srgbClr val="FF0000"/>
                </a:solidFill>
              </a:rPr>
              <a:t>alluvioni</a:t>
            </a:r>
            <a:r>
              <a:rPr lang="it-IT" b="1">
                <a:solidFill>
                  <a:schemeClr val="tx1"/>
                </a:solidFill>
              </a:rPr>
              <a:t> hanno continuato a colpire il maggior numero di persone, oltre </a:t>
            </a:r>
            <a:r>
              <a:rPr lang="it-IT" b="1">
                <a:solidFill>
                  <a:srgbClr val="FF0000"/>
                </a:solidFill>
              </a:rPr>
              <a:t>35 milioni</a:t>
            </a:r>
            <a:r>
              <a:rPr lang="it-IT" b="1">
                <a:solidFill>
                  <a:schemeClr val="tx1"/>
                </a:solidFill>
              </a:rPr>
              <a:t>, secondo un'analisi di </a:t>
            </a:r>
            <a:r>
              <a:rPr lang="it-IT" b="1">
                <a:solidFill>
                  <a:srgbClr val="FF0000"/>
                </a:solidFill>
              </a:rPr>
              <a:t>281</a:t>
            </a:r>
            <a:r>
              <a:rPr lang="it-IT" b="1">
                <a:solidFill>
                  <a:schemeClr val="tx1"/>
                </a:solidFill>
              </a:rPr>
              <a:t> eventi</a:t>
            </a:r>
            <a:r>
              <a:rPr lang="it-IT" sz="1600" b="1">
                <a:solidFill>
                  <a:schemeClr val="tx1"/>
                </a:solidFill>
              </a:rPr>
              <a:t> </a:t>
            </a:r>
          </a:p>
          <a:p>
            <a:pPr eaLnBrk="0" hangingPunct="0">
              <a:buClr>
                <a:srgbClr val="000000"/>
              </a:buClr>
              <a:buSzPct val="100000"/>
              <a:buFont typeface="Times New Roman" pitchFamily="18" charset="0"/>
              <a:buNone/>
            </a:pPr>
            <a:r>
              <a:rPr lang="it-IT" sz="1600">
                <a:solidFill>
                  <a:schemeClr val="tx1"/>
                </a:solidFill>
              </a:rPr>
              <a:t>(</a:t>
            </a:r>
            <a:r>
              <a:rPr lang="it-IT" sz="1600" i="1">
                <a:solidFill>
                  <a:schemeClr val="tx1"/>
                </a:solidFill>
              </a:rPr>
              <a:t>Centre for Research on the Epidemiology of Disasters (CRED) and the UN International Strategy for Disaster Risk Reduction</a:t>
            </a:r>
            <a:r>
              <a:rPr lang="it-IT" sz="1600">
                <a:solidFill>
                  <a:schemeClr val="tx1"/>
                </a:solidFill>
              </a:rPr>
              <a:t>).</a:t>
            </a:r>
          </a:p>
          <a:p>
            <a:pPr eaLnBrk="0" hangingPunct="0">
              <a:buClr>
                <a:srgbClr val="000000"/>
              </a:buClr>
              <a:buSzPct val="100000"/>
              <a:buFont typeface="Times New Roman" pitchFamily="18" charset="0"/>
              <a:buNone/>
            </a:pPr>
            <a:endParaRPr lang="it-IT" sz="1600" b="1">
              <a:solidFill>
                <a:schemeClr val="tx1"/>
              </a:solidFill>
            </a:endParaRPr>
          </a:p>
          <a:p>
            <a:pPr eaLnBrk="0" hangingPunct="0">
              <a:buClr>
                <a:srgbClr val="000000"/>
              </a:buClr>
              <a:buSzPct val="100000"/>
              <a:buFont typeface="Times New Roman" pitchFamily="18" charset="0"/>
              <a:buNone/>
            </a:pPr>
            <a:endParaRPr lang="it-IT" sz="1600" b="1">
              <a:solidFill>
                <a:schemeClr val="tx1"/>
              </a:solidFill>
            </a:endParaRPr>
          </a:p>
          <a:p>
            <a:pPr eaLnBrk="0" hangingPunct="0">
              <a:buClr>
                <a:srgbClr val="000000"/>
              </a:buClr>
              <a:buSzPct val="100000"/>
              <a:buFont typeface="Times New Roman" pitchFamily="18" charset="0"/>
              <a:buNone/>
            </a:pPr>
            <a:r>
              <a:rPr lang="it-IT" b="1">
                <a:solidFill>
                  <a:schemeClr val="tx1"/>
                </a:solidFill>
              </a:rPr>
              <a:t>Più di </a:t>
            </a:r>
            <a:r>
              <a:rPr lang="it-IT" b="1">
                <a:solidFill>
                  <a:srgbClr val="FF0000"/>
                </a:solidFill>
              </a:rPr>
              <a:t>1600 decessi </a:t>
            </a:r>
            <a:r>
              <a:rPr lang="it-IT" b="1">
                <a:solidFill>
                  <a:schemeClr val="tx1"/>
                </a:solidFill>
              </a:rPr>
              <a:t>sono associati alle </a:t>
            </a:r>
            <a:r>
              <a:rPr lang="it-IT" b="1">
                <a:solidFill>
                  <a:srgbClr val="FF0000"/>
                </a:solidFill>
              </a:rPr>
              <a:t>intense ondate di caldo e agli incendi</a:t>
            </a:r>
            <a:r>
              <a:rPr lang="it-IT" b="1">
                <a:solidFill>
                  <a:schemeClr val="tx1"/>
                </a:solidFill>
              </a:rPr>
              <a:t> in Europa, Giappone e USA, dove hanno provocato danni economici record di circa 24 miliardi di dollari.</a:t>
            </a:r>
            <a:r>
              <a:rPr lang="it-IT" sz="1600" b="1">
                <a:solidFill>
                  <a:schemeClr val="tx1"/>
                </a:solidFill>
              </a:rPr>
              <a:t> </a:t>
            </a:r>
          </a:p>
          <a:p>
            <a:pPr eaLnBrk="0" hangingPunct="0">
              <a:buClr>
                <a:srgbClr val="000000"/>
              </a:buClr>
              <a:buSzPct val="100000"/>
              <a:buFont typeface="Times New Roman" pitchFamily="18" charset="0"/>
              <a:buNone/>
            </a:pPr>
            <a:endParaRPr lang="it-IT" sz="1600" b="1">
              <a:solidFill>
                <a:schemeClr val="tx1"/>
              </a:solidFill>
            </a:endParaRPr>
          </a:p>
        </p:txBody>
      </p:sp>
      <p:sp>
        <p:nvSpPr>
          <p:cNvPr id="1033221" name="AutoShape 5" descr="Risultati immagini per ondata di calore nord europ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buClr>
                <a:srgbClr val="000000"/>
              </a:buClr>
              <a:buSzPct val="100000"/>
              <a:buFont typeface="Times New Roman" pitchFamily="18" charset="0"/>
              <a:buNone/>
            </a:pPr>
            <a:endParaRPr lang="it-IT"/>
          </a:p>
        </p:txBody>
      </p:sp>
      <p:pic>
        <p:nvPicPr>
          <p:cNvPr id="1033222" name="Picture 6" descr="Risultati immagini per ondata di calore in Svezia 2018"/>
          <p:cNvPicPr>
            <a:picLocks noChangeAspect="1" noChangeArrowheads="1"/>
          </p:cNvPicPr>
          <p:nvPr/>
        </p:nvPicPr>
        <p:blipFill>
          <a:blip r:embed="rId2"/>
          <a:srcRect/>
          <a:stretch>
            <a:fillRect/>
          </a:stretch>
        </p:blipFill>
        <p:spPr bwMode="auto">
          <a:xfrm>
            <a:off x="6588125" y="3357563"/>
            <a:ext cx="1943100" cy="1295400"/>
          </a:xfrm>
          <a:prstGeom prst="rect">
            <a:avLst/>
          </a:prstGeom>
          <a:noFill/>
          <a:ln w="9525">
            <a:noFill/>
            <a:miter lim="800000"/>
            <a:headEnd/>
            <a:tailEnd/>
          </a:ln>
        </p:spPr>
      </p:pic>
      <p:pic>
        <p:nvPicPr>
          <p:cNvPr id="1033223" name="Picture 7" descr="Risultati immagini per flooding"/>
          <p:cNvPicPr>
            <a:picLocks noChangeAspect="1" noChangeArrowheads="1"/>
          </p:cNvPicPr>
          <p:nvPr/>
        </p:nvPicPr>
        <p:blipFill>
          <a:blip r:embed="rId3"/>
          <a:srcRect/>
          <a:stretch>
            <a:fillRect/>
          </a:stretch>
        </p:blipFill>
        <p:spPr bwMode="auto">
          <a:xfrm>
            <a:off x="6588125" y="1484313"/>
            <a:ext cx="2016125" cy="1387475"/>
          </a:xfrm>
          <a:prstGeom prst="rect">
            <a:avLst/>
          </a:prstGeom>
          <a:noFill/>
          <a:ln w="9525">
            <a:noFill/>
            <a:miter lim="800000"/>
            <a:headEnd/>
            <a:tailEnd/>
          </a:ln>
        </p:spPr>
      </p:pic>
      <p:sp>
        <p:nvSpPr>
          <p:cNvPr id="1033224" name="Text Box 8"/>
          <p:cNvSpPr txBox="1">
            <a:spLocks noChangeArrowheads="1"/>
          </p:cNvSpPr>
          <p:nvPr/>
        </p:nvSpPr>
        <p:spPr bwMode="auto">
          <a:xfrm>
            <a:off x="107950" y="5373688"/>
            <a:ext cx="6264275" cy="701675"/>
          </a:xfrm>
          <a:prstGeom prst="rect">
            <a:avLst/>
          </a:prstGeom>
          <a:no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en-US" sz="2000" b="1">
                <a:solidFill>
                  <a:schemeClr val="tx1"/>
                </a:solidFill>
              </a:rPr>
              <a:t>La tempesta “Vaia” in ottobre nel </a:t>
            </a:r>
            <a:r>
              <a:rPr lang="en-US" sz="2000" b="1">
                <a:solidFill>
                  <a:srgbClr val="FF0000"/>
                </a:solidFill>
              </a:rPr>
              <a:t>nordest dell’Italia</a:t>
            </a:r>
            <a:endParaRPr lang="it-IT" sz="2000" b="1">
              <a:solidFill>
                <a:srgbClr val="FF0000"/>
              </a:solidFill>
            </a:endParaRPr>
          </a:p>
        </p:txBody>
      </p:sp>
      <p:pic>
        <p:nvPicPr>
          <p:cNvPr id="1033225" name="Picture 9"/>
          <p:cNvPicPr>
            <a:picLocks noChangeAspect="1" noChangeArrowheads="1"/>
          </p:cNvPicPr>
          <p:nvPr/>
        </p:nvPicPr>
        <p:blipFill>
          <a:blip r:embed="rId4"/>
          <a:srcRect l="29332" t="32983" r="31918" b="23221"/>
          <a:stretch>
            <a:fillRect/>
          </a:stretch>
        </p:blipFill>
        <p:spPr bwMode="auto">
          <a:xfrm>
            <a:off x="6588125" y="5300663"/>
            <a:ext cx="1873250" cy="1189037"/>
          </a:xfrm>
          <a:prstGeom prst="rect">
            <a:avLst/>
          </a:prstGeom>
          <a:noFill/>
          <a:ln w="9525">
            <a:solidFill>
              <a:srgbClr val="CC3300"/>
            </a:solid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Text Box 6"/>
          <p:cNvSpPr txBox="1">
            <a:spLocks noChangeArrowheads="1"/>
          </p:cNvSpPr>
          <p:nvPr/>
        </p:nvSpPr>
        <p:spPr bwMode="auto">
          <a:xfrm>
            <a:off x="250825" y="1125538"/>
            <a:ext cx="9144000" cy="2028825"/>
          </a:xfrm>
          <a:prstGeom prst="rect">
            <a:avLst/>
          </a:prstGeom>
          <a:noFill/>
          <a:ln w="9525">
            <a:noFill/>
            <a:miter lim="800000"/>
            <a:headEnd/>
            <a:tailEnd/>
          </a:ln>
        </p:spPr>
        <p:txBody>
          <a:bodyPr>
            <a:spAutoFit/>
          </a:bodyPr>
          <a:lstStyle/>
          <a:p>
            <a:pPr defTabSz="914400">
              <a:spcBef>
                <a:spcPct val="50000"/>
              </a:spcBef>
            </a:pPr>
            <a:r>
              <a:rPr lang="it-IT" sz="2000" b="1" i="1">
                <a:solidFill>
                  <a:schemeClr val="tx1"/>
                </a:solidFill>
              </a:rPr>
              <a:t>“Luglio ha riscritto la storia del clima con diversi record di temperatura (</a:t>
            </a:r>
            <a:r>
              <a:rPr lang="it-IT" sz="2000" b="1" i="1">
                <a:solidFill>
                  <a:srgbClr val="FF0000"/>
                </a:solidFill>
              </a:rPr>
              <a:t>42,6°C a Parigi</a:t>
            </a:r>
            <a:r>
              <a:rPr lang="it-IT" sz="2000" b="1" i="1">
                <a:solidFill>
                  <a:schemeClr val="tx1"/>
                </a:solidFill>
              </a:rPr>
              <a:t>). Il caldo è stato accompagnato da una drammatico </a:t>
            </a:r>
            <a:r>
              <a:rPr lang="it-IT" sz="2000" b="1" i="1">
                <a:solidFill>
                  <a:srgbClr val="3366FF"/>
                </a:solidFill>
              </a:rPr>
              <a:t>fusione dei ghiacci</a:t>
            </a:r>
            <a:r>
              <a:rPr lang="it-IT" sz="2000" b="1" i="1">
                <a:solidFill>
                  <a:schemeClr val="tx1"/>
                </a:solidFill>
              </a:rPr>
              <a:t> in Groenlandia, nell’Artico e nei ghiacciai europei. </a:t>
            </a:r>
            <a:r>
              <a:rPr lang="it-IT" sz="2000" b="1" i="1">
                <a:solidFill>
                  <a:srgbClr val="FF0000"/>
                </a:solidFill>
              </a:rPr>
              <a:t>Incendi senza precedenti</a:t>
            </a:r>
            <a:r>
              <a:rPr lang="it-IT" sz="2000" b="1" i="1">
                <a:solidFill>
                  <a:schemeClr val="tx1"/>
                </a:solidFill>
              </a:rPr>
              <a:t> hanno imperversato nell’Artico devastando foreste un tempo incontaminate</a:t>
            </a:r>
            <a:r>
              <a:rPr lang="it-IT" sz="2000">
                <a:solidFill>
                  <a:schemeClr val="tx1"/>
                </a:solidFill>
              </a:rPr>
              <a:t>.”</a:t>
            </a:r>
          </a:p>
          <a:p>
            <a:pPr defTabSz="914400">
              <a:spcBef>
                <a:spcPct val="50000"/>
              </a:spcBef>
            </a:pPr>
            <a:r>
              <a:rPr lang="it-IT">
                <a:solidFill>
                  <a:schemeClr val="tx1"/>
                </a:solidFill>
              </a:rPr>
              <a:t>Petteri Taalas (Segretario generale WMO)</a:t>
            </a:r>
          </a:p>
        </p:txBody>
      </p:sp>
      <p:pic>
        <p:nvPicPr>
          <p:cNvPr id="1034243" name="Picture 8" descr="Risultati immagini per Caldo record di luglio in francia"/>
          <p:cNvPicPr>
            <a:picLocks noChangeAspect="1" noChangeArrowheads="1"/>
          </p:cNvPicPr>
          <p:nvPr/>
        </p:nvPicPr>
        <p:blipFill>
          <a:blip r:embed="rId2"/>
          <a:srcRect l="17599" r="13884"/>
          <a:stretch>
            <a:fillRect/>
          </a:stretch>
        </p:blipFill>
        <p:spPr bwMode="auto">
          <a:xfrm>
            <a:off x="6480175" y="3716338"/>
            <a:ext cx="2663825" cy="2032000"/>
          </a:xfrm>
          <a:prstGeom prst="rect">
            <a:avLst/>
          </a:prstGeom>
          <a:noFill/>
          <a:ln w="9525">
            <a:noFill/>
            <a:miter lim="800000"/>
            <a:headEnd/>
            <a:tailEnd/>
          </a:ln>
        </p:spPr>
      </p:pic>
      <p:sp>
        <p:nvSpPr>
          <p:cNvPr id="1034244" name="Text Box 9"/>
          <p:cNvSpPr txBox="1">
            <a:spLocks noChangeArrowheads="1"/>
          </p:cNvSpPr>
          <p:nvPr/>
        </p:nvSpPr>
        <p:spPr bwMode="auto">
          <a:xfrm>
            <a:off x="323850" y="404813"/>
            <a:ext cx="8135938" cy="457200"/>
          </a:xfrm>
          <a:prstGeom prst="rect">
            <a:avLst/>
          </a:prstGeom>
          <a:noFill/>
          <a:ln w="9525">
            <a:noFill/>
            <a:miter lim="800000"/>
            <a:headEnd/>
            <a:tailEnd/>
          </a:ln>
        </p:spPr>
        <p:txBody>
          <a:bodyPr>
            <a:spAutoFit/>
          </a:bodyPr>
          <a:lstStyle/>
          <a:p>
            <a:pPr defTabSz="914400">
              <a:spcBef>
                <a:spcPct val="50000"/>
              </a:spcBef>
            </a:pPr>
            <a:r>
              <a:rPr lang="it-IT" sz="2400" b="1">
                <a:solidFill>
                  <a:schemeClr val="tx1"/>
                </a:solidFill>
              </a:rPr>
              <a:t>Il mese di </a:t>
            </a:r>
            <a:r>
              <a:rPr lang="it-IT" sz="2400" b="1">
                <a:solidFill>
                  <a:srgbClr val="FF0000"/>
                </a:solidFill>
              </a:rPr>
              <a:t>luglio 2019</a:t>
            </a:r>
            <a:r>
              <a:rPr lang="it-IT" sz="2400" b="1">
                <a:solidFill>
                  <a:schemeClr val="tx1"/>
                </a:solidFill>
              </a:rPr>
              <a:t> è stato il più caldo mai registrato</a:t>
            </a:r>
          </a:p>
        </p:txBody>
      </p:sp>
      <p:pic>
        <p:nvPicPr>
          <p:cNvPr id="1034245" name="Picture 11" descr="Risultati immagini per July 2019 temperature from Copernicus in France"/>
          <p:cNvPicPr>
            <a:picLocks noChangeAspect="1" noChangeArrowheads="1"/>
          </p:cNvPicPr>
          <p:nvPr/>
        </p:nvPicPr>
        <p:blipFill>
          <a:blip r:embed="rId3"/>
          <a:srcRect/>
          <a:stretch>
            <a:fillRect/>
          </a:stretch>
        </p:blipFill>
        <p:spPr bwMode="auto">
          <a:xfrm>
            <a:off x="250825" y="3213100"/>
            <a:ext cx="6300788" cy="3489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egnaposto numero diapositiva 3"/>
          <p:cNvSpPr>
            <a:spLocks noGrp="1"/>
          </p:cNvSpPr>
          <p:nvPr>
            <p:ph type="sldNum" sz="quarter" idx="13"/>
          </p:nvPr>
        </p:nvSpPr>
        <p:spPr>
          <a:noFill/>
        </p:spPr>
        <p:txBody>
          <a:bodyPr/>
          <a:lstStyle/>
          <a:p>
            <a:fld id="{83E0C113-90FB-4A5A-9E05-B18DED9AD7E9}" type="slidenum">
              <a:rPr lang="it-IT" smtClean="0"/>
              <a:pPr/>
              <a:t>9</a:t>
            </a:fld>
            <a:endParaRPr lang="it-IT" smtClean="0"/>
          </a:p>
        </p:txBody>
      </p:sp>
      <p:pic>
        <p:nvPicPr>
          <p:cNvPr id="17410" name="Picture 4" descr="20190413_10493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7411" name="Text Box 5"/>
          <p:cNvSpPr txBox="1">
            <a:spLocks noChangeArrowheads="1"/>
          </p:cNvSpPr>
          <p:nvPr/>
        </p:nvSpPr>
        <p:spPr bwMode="auto">
          <a:xfrm>
            <a:off x="6732588" y="6165850"/>
            <a:ext cx="1584325" cy="336550"/>
          </a:xfrm>
          <a:prstGeom prst="rect">
            <a:avLst/>
          </a:prstGeom>
          <a:solidFill>
            <a:schemeClr val="bg1">
              <a:alpha val="70195"/>
            </a:schemeClr>
          </a:solidFill>
          <a:ln w="9525">
            <a:noFill/>
            <a:miter lim="800000"/>
            <a:headEnd/>
            <a:tailEnd/>
          </a:ln>
        </p:spPr>
        <p:txBody>
          <a:bodyPr>
            <a:spAutoFit/>
          </a:bodyPr>
          <a:lstStyle/>
          <a:p>
            <a:r>
              <a:rPr lang="it-IT" sz="1600" b="1">
                <a:solidFill>
                  <a:schemeClr val="tx1"/>
                </a:solidFill>
              </a:rPr>
              <a:t>Val di Fiemme</a:t>
            </a:r>
            <a:endParaRPr lang="it-IT" sz="3200" b="1">
              <a:solidFill>
                <a:schemeClr val="tx1"/>
              </a:solidFill>
            </a:endParaRPr>
          </a:p>
        </p:txBody>
      </p:sp>
      <p:sp>
        <p:nvSpPr>
          <p:cNvPr id="23556" name="Text Box 5"/>
          <p:cNvSpPr txBox="1">
            <a:spLocks noChangeArrowheads="1"/>
          </p:cNvSpPr>
          <p:nvPr/>
        </p:nvSpPr>
        <p:spPr bwMode="auto">
          <a:xfrm>
            <a:off x="250825" y="71438"/>
            <a:ext cx="3744913" cy="1917700"/>
          </a:xfrm>
          <a:prstGeom prst="rect">
            <a:avLst/>
          </a:prstGeom>
          <a:solidFill>
            <a:schemeClr val="bg1"/>
          </a:solidFill>
          <a:ln w="9525">
            <a:noFill/>
            <a:miter lim="800000"/>
            <a:headEnd/>
            <a:tailEnd/>
          </a:ln>
        </p:spPr>
        <p:txBody>
          <a:bodyPr>
            <a:spAutoFit/>
          </a:bodyPr>
          <a:lstStyle/>
          <a:p>
            <a:pPr eaLnBrk="0" hangingPunct="0">
              <a:spcBef>
                <a:spcPct val="50000"/>
              </a:spcBef>
              <a:buClr>
                <a:srgbClr val="000000"/>
              </a:buClr>
              <a:buSzPct val="100000"/>
              <a:buFont typeface="Times New Roman" pitchFamily="18" charset="0"/>
              <a:buNone/>
            </a:pPr>
            <a:r>
              <a:rPr lang="it-IT" sz="2400" b="1">
                <a:solidFill>
                  <a:schemeClr val="accent2"/>
                </a:solidFill>
              </a:rPr>
              <a:t>Intensità massima del vento il 29/10/2018:</a:t>
            </a:r>
          </a:p>
          <a:p>
            <a:pPr eaLnBrk="0" hangingPunct="0">
              <a:spcBef>
                <a:spcPct val="50000"/>
              </a:spcBef>
              <a:buClr>
                <a:srgbClr val="000000"/>
              </a:buClr>
              <a:buSzPct val="100000"/>
              <a:buFont typeface="Times New Roman" pitchFamily="18" charset="0"/>
              <a:buNone/>
            </a:pPr>
            <a:r>
              <a:rPr lang="it-IT" sz="2400" b="1">
                <a:solidFill>
                  <a:srgbClr val="FF0000"/>
                </a:solidFill>
              </a:rPr>
              <a:t>192 Km/h</a:t>
            </a:r>
            <a:r>
              <a:rPr lang="it-IT" sz="2400" b="1">
                <a:solidFill>
                  <a:schemeClr val="accent2"/>
                </a:solidFill>
              </a:rPr>
              <a:t> P.so Manghen</a:t>
            </a:r>
          </a:p>
          <a:p>
            <a:pPr eaLnBrk="0" hangingPunct="0">
              <a:spcBef>
                <a:spcPct val="50000"/>
              </a:spcBef>
              <a:buClr>
                <a:srgbClr val="000000"/>
              </a:buClr>
              <a:buSzPct val="100000"/>
              <a:buFont typeface="Times New Roman" pitchFamily="18" charset="0"/>
              <a:buNone/>
            </a:pPr>
            <a:r>
              <a:rPr lang="it-IT" sz="2400" b="1">
                <a:solidFill>
                  <a:srgbClr val="FF0000"/>
                </a:solidFill>
              </a:rPr>
              <a:t>143 Km/h</a:t>
            </a:r>
            <a:r>
              <a:rPr lang="it-IT" sz="2400" b="1">
                <a:solidFill>
                  <a:schemeClr val="accent2"/>
                </a:solidFill>
              </a:rPr>
              <a:t> P.so Tonale</a:t>
            </a:r>
          </a:p>
        </p:txBody>
      </p:sp>
      <p:pic>
        <p:nvPicPr>
          <p:cNvPr id="23557" name="Picture 6"/>
          <p:cNvPicPr>
            <a:picLocks noChangeAspect="1" noChangeArrowheads="1"/>
          </p:cNvPicPr>
          <p:nvPr/>
        </p:nvPicPr>
        <p:blipFill>
          <a:blip r:embed="rId3"/>
          <a:srcRect l="8858" t="10394" r="70670" b="77541"/>
          <a:stretch>
            <a:fillRect/>
          </a:stretch>
        </p:blipFill>
        <p:spPr bwMode="auto">
          <a:xfrm>
            <a:off x="179388" y="2133600"/>
            <a:ext cx="2303462" cy="7223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additive="base">
                                        <p:cTn id="7" dur="500" fill="hold"/>
                                        <p:tgtEl>
                                          <p:spTgt spid="23556"/>
                                        </p:tgtEl>
                                        <p:attrNameLst>
                                          <p:attrName>ppt_x</p:attrName>
                                        </p:attrNameLst>
                                      </p:cBhvr>
                                      <p:tavLst>
                                        <p:tav tm="0">
                                          <p:val>
                                            <p:strVal val="#ppt_x"/>
                                          </p:val>
                                        </p:tav>
                                        <p:tav tm="100000">
                                          <p:val>
                                            <p:strVal val="#ppt_x"/>
                                          </p:val>
                                        </p:tav>
                                      </p:tavLst>
                                    </p:anim>
                                    <p:anim calcmode="lin" valueType="num">
                                      <p:cBhvr additive="base">
                                        <p:cTn id="8" dur="500" fill="hold"/>
                                        <p:tgtEl>
                                          <p:spTgt spid="2355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557"/>
                                        </p:tgtEl>
                                        <p:attrNameLst>
                                          <p:attrName>style.visibility</p:attrName>
                                        </p:attrNameLst>
                                      </p:cBhvr>
                                      <p:to>
                                        <p:strVal val="visible"/>
                                      </p:to>
                                    </p:set>
                                    <p:anim calcmode="lin" valueType="num">
                                      <p:cBhvr additive="base">
                                        <p:cTn id="11" dur="500" fill="hold"/>
                                        <p:tgtEl>
                                          <p:spTgt spid="23557"/>
                                        </p:tgtEl>
                                        <p:attrNameLst>
                                          <p:attrName>ppt_x</p:attrName>
                                        </p:attrNameLst>
                                      </p:cBhvr>
                                      <p:tavLst>
                                        <p:tav tm="0">
                                          <p:val>
                                            <p:strVal val="#ppt_x"/>
                                          </p:val>
                                        </p:tav>
                                        <p:tav tm="100000">
                                          <p:val>
                                            <p:strVal val="#ppt_x"/>
                                          </p:val>
                                        </p:tav>
                                      </p:tavLst>
                                    </p:anim>
                                    <p:anim calcmode="lin" valueType="num">
                                      <p:cBhvr additive="base">
                                        <p:cTn id="12" dur="500" fill="hold"/>
                                        <p:tgtEl>
                                          <p:spTgt spid="235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p:bld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ea typeface="Microsoft YaHei"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ea typeface="Microsoft YaHei" pitchFamily="34" charset="-122"/>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25770</TotalTime>
  <Words>2948</Words>
  <Application>Microsoft Office PowerPoint</Application>
  <PresentationFormat>Presentazione su schermo (4:3)</PresentationFormat>
  <Paragraphs>368</Paragraphs>
  <Slides>53</Slides>
  <Notes>24</Notes>
  <HiddenSlides>2</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53</vt:i4>
      </vt:variant>
    </vt:vector>
  </HeadingPairs>
  <TitlesOfParts>
    <vt:vector size="55" baseType="lpstr">
      <vt:lpstr>Struttura predefinita</vt:lpstr>
      <vt:lpstr>Grafico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Laura Pezzato</dc:creator>
  <cp:lastModifiedBy>User-01</cp:lastModifiedBy>
  <cp:revision>4139</cp:revision>
  <cp:lastPrinted>1601-01-01T00:00:00Z</cp:lastPrinted>
  <dcterms:created xsi:type="dcterms:W3CDTF">2006-06-23T08:55:12Z</dcterms:created>
  <dcterms:modified xsi:type="dcterms:W3CDTF">2019-09-26T15:07:14Z</dcterms:modified>
</cp:coreProperties>
</file>